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747" r:id="rId3"/>
    <p:sldMasterId id="2147483744" r:id="rId4"/>
    <p:sldMasterId id="2147483648" r:id="rId5"/>
  </p:sldMasterIdLst>
  <p:sldIdLst>
    <p:sldId id="284" r:id="rId6"/>
    <p:sldId id="281" r:id="rId7"/>
    <p:sldId id="297" r:id="rId8"/>
    <p:sldId id="298" r:id="rId9"/>
    <p:sldId id="299" r:id="rId10"/>
    <p:sldId id="300" r:id="rId11"/>
    <p:sldId id="301" r:id="rId12"/>
    <p:sldId id="302" r:id="rId13"/>
    <p:sldId id="303" r:id="rId14"/>
    <p:sldId id="304" r:id="rId15"/>
    <p:sldId id="305" r:id="rId16"/>
    <p:sldId id="306" r:id="rId17"/>
    <p:sldId id="286" r:id="rId18"/>
    <p:sldId id="287" r:id="rId19"/>
    <p:sldId id="288" r:id="rId20"/>
    <p:sldId id="289" r:id="rId21"/>
    <p:sldId id="290" r:id="rId22"/>
    <p:sldId id="291" r:id="rId23"/>
    <p:sldId id="292" r:id="rId24"/>
    <p:sldId id="293" r:id="rId25"/>
    <p:sldId id="294" r:id="rId26"/>
    <p:sldId id="295" r:id="rId27"/>
    <p:sldId id="296" r:id="rId28"/>
    <p:sldId id="285" r:id="rId29"/>
    <p:sldId id="256" r:id="rId30"/>
    <p:sldId id="257" r:id="rId31"/>
    <p:sldId id="283" r:id="rId32"/>
    <p:sldId id="282" r:id="rId33"/>
    <p:sldId id="275" r:id="rId34"/>
    <p:sldId id="278"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71812-A94B-4B64-AF49-51AD7463642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A7F201F-F2BF-46DC-BACD-9E679E21EC43}">
      <dgm:prSet/>
      <dgm:spPr/>
      <dgm:t>
        <a:bodyPr/>
        <a:lstStyle/>
        <a:p>
          <a:r>
            <a:rPr lang="en-GB"/>
            <a:t>This exploratory research was commissioned by the City of London and was developed out of a scoping review, which sought to find out what is known about child neglect in affluent families.</a:t>
          </a:r>
          <a:endParaRPr lang="en-US"/>
        </a:p>
      </dgm:t>
    </dgm:pt>
    <dgm:pt modelId="{4668274B-7B50-4D05-BA35-C22718B4D234}" type="parTrans" cxnId="{B4F2248C-C556-4461-B723-82549AB9DF0E}">
      <dgm:prSet/>
      <dgm:spPr/>
      <dgm:t>
        <a:bodyPr/>
        <a:lstStyle/>
        <a:p>
          <a:endParaRPr lang="en-US"/>
        </a:p>
      </dgm:t>
    </dgm:pt>
    <dgm:pt modelId="{BADFAA64-49E7-47FD-AD99-BCCADDC41B99}" type="sibTrans" cxnId="{B4F2248C-C556-4461-B723-82549AB9DF0E}">
      <dgm:prSet/>
      <dgm:spPr/>
      <dgm:t>
        <a:bodyPr/>
        <a:lstStyle/>
        <a:p>
          <a:endParaRPr lang="en-US"/>
        </a:p>
      </dgm:t>
    </dgm:pt>
    <dgm:pt modelId="{1B53C7E7-1EA7-48E0-8651-6C06FDABB636}">
      <dgm:prSet/>
      <dgm:spPr/>
      <dgm:t>
        <a:bodyPr/>
        <a:lstStyle/>
        <a:p>
          <a:r>
            <a:rPr lang="en-GB"/>
            <a:t>The scoping review identified that there is a lack of research in the UK looking at how social workers engage parents from affluent backgrounds in the child protection system to address the issue of child neglect. </a:t>
          </a:r>
          <a:endParaRPr lang="en-US"/>
        </a:p>
      </dgm:t>
    </dgm:pt>
    <dgm:pt modelId="{28DAC721-2C9A-4732-9F40-6DB3A4E5A4A3}" type="parTrans" cxnId="{C38915BF-BA0F-467A-853C-03AF0FDCE8CF}">
      <dgm:prSet/>
      <dgm:spPr/>
      <dgm:t>
        <a:bodyPr/>
        <a:lstStyle/>
        <a:p>
          <a:endParaRPr lang="en-US"/>
        </a:p>
      </dgm:t>
    </dgm:pt>
    <dgm:pt modelId="{560B6B36-2899-4C73-9BFC-A10EBE61F0F9}" type="sibTrans" cxnId="{C38915BF-BA0F-467A-853C-03AF0FDCE8CF}">
      <dgm:prSet/>
      <dgm:spPr/>
      <dgm:t>
        <a:bodyPr/>
        <a:lstStyle/>
        <a:p>
          <a:endParaRPr lang="en-US"/>
        </a:p>
      </dgm:t>
    </dgm:pt>
    <dgm:pt modelId="{FD5E96A1-07C7-4797-BBBC-1EEEAFAD9F5D}">
      <dgm:prSet/>
      <dgm:spPr/>
      <dgm:t>
        <a:bodyPr/>
        <a:lstStyle/>
        <a:p>
          <a:r>
            <a:rPr lang="en-GB"/>
            <a:t>The study investigated what factors arise for social workers in responding to this type of child maltreatment in affluent families.</a:t>
          </a:r>
          <a:endParaRPr lang="en-US"/>
        </a:p>
      </dgm:t>
    </dgm:pt>
    <dgm:pt modelId="{2DC11956-861E-4B53-84E1-911758788CFB}" type="parTrans" cxnId="{D1E101AB-093B-4FCA-83AB-2EAB9DC406B3}">
      <dgm:prSet/>
      <dgm:spPr/>
      <dgm:t>
        <a:bodyPr/>
        <a:lstStyle/>
        <a:p>
          <a:endParaRPr lang="en-US"/>
        </a:p>
      </dgm:t>
    </dgm:pt>
    <dgm:pt modelId="{C32C8B64-1EBB-4306-8ACE-AA285F7CC724}" type="sibTrans" cxnId="{D1E101AB-093B-4FCA-83AB-2EAB9DC406B3}">
      <dgm:prSet/>
      <dgm:spPr/>
      <dgm:t>
        <a:bodyPr/>
        <a:lstStyle/>
        <a:p>
          <a:endParaRPr lang="en-US"/>
        </a:p>
      </dgm:t>
    </dgm:pt>
    <dgm:pt modelId="{FDC7FB4A-C262-4727-8911-8A6EF8247811}" type="pres">
      <dgm:prSet presAssocID="{44671812-A94B-4B64-AF49-51AD7463642D}" presName="linear" presStyleCnt="0">
        <dgm:presLayoutVars>
          <dgm:animLvl val="lvl"/>
          <dgm:resizeHandles val="exact"/>
        </dgm:presLayoutVars>
      </dgm:prSet>
      <dgm:spPr/>
    </dgm:pt>
    <dgm:pt modelId="{85F99F0D-3BDB-4AB6-90AF-80571C396B8F}" type="pres">
      <dgm:prSet presAssocID="{AA7F201F-F2BF-46DC-BACD-9E679E21EC43}" presName="parentText" presStyleLbl="node1" presStyleIdx="0" presStyleCnt="3">
        <dgm:presLayoutVars>
          <dgm:chMax val="0"/>
          <dgm:bulletEnabled val="1"/>
        </dgm:presLayoutVars>
      </dgm:prSet>
      <dgm:spPr/>
    </dgm:pt>
    <dgm:pt modelId="{20AFC249-FFB2-4D99-94EC-6B24375B4C0E}" type="pres">
      <dgm:prSet presAssocID="{BADFAA64-49E7-47FD-AD99-BCCADDC41B99}" presName="spacer" presStyleCnt="0"/>
      <dgm:spPr/>
    </dgm:pt>
    <dgm:pt modelId="{EA50A8B6-DBB1-430D-9B66-70BA26B0B97B}" type="pres">
      <dgm:prSet presAssocID="{1B53C7E7-1EA7-48E0-8651-6C06FDABB636}" presName="parentText" presStyleLbl="node1" presStyleIdx="1" presStyleCnt="3">
        <dgm:presLayoutVars>
          <dgm:chMax val="0"/>
          <dgm:bulletEnabled val="1"/>
        </dgm:presLayoutVars>
      </dgm:prSet>
      <dgm:spPr/>
    </dgm:pt>
    <dgm:pt modelId="{3DED8085-AA66-41FA-97AF-FCD4851C942F}" type="pres">
      <dgm:prSet presAssocID="{560B6B36-2899-4C73-9BFC-A10EBE61F0F9}" presName="spacer" presStyleCnt="0"/>
      <dgm:spPr/>
    </dgm:pt>
    <dgm:pt modelId="{6B233753-E219-4D85-BCF6-7D5554820F4F}" type="pres">
      <dgm:prSet presAssocID="{FD5E96A1-07C7-4797-BBBC-1EEEAFAD9F5D}" presName="parentText" presStyleLbl="node1" presStyleIdx="2" presStyleCnt="3">
        <dgm:presLayoutVars>
          <dgm:chMax val="0"/>
          <dgm:bulletEnabled val="1"/>
        </dgm:presLayoutVars>
      </dgm:prSet>
      <dgm:spPr/>
    </dgm:pt>
  </dgm:ptLst>
  <dgm:cxnLst>
    <dgm:cxn modelId="{331D5E1A-326C-413D-A0F4-52FAE76B465D}" type="presOf" srcId="{FD5E96A1-07C7-4797-BBBC-1EEEAFAD9F5D}" destId="{6B233753-E219-4D85-BCF6-7D5554820F4F}" srcOrd="0" destOrd="0" presId="urn:microsoft.com/office/officeart/2005/8/layout/vList2"/>
    <dgm:cxn modelId="{A2895F76-FAE0-482B-A139-A06212495AFE}" type="presOf" srcId="{44671812-A94B-4B64-AF49-51AD7463642D}" destId="{FDC7FB4A-C262-4727-8911-8A6EF8247811}" srcOrd="0" destOrd="0" presId="urn:microsoft.com/office/officeart/2005/8/layout/vList2"/>
    <dgm:cxn modelId="{09D3787B-9B7F-4F9C-971D-DBE032C5C0D4}" type="presOf" srcId="{1B53C7E7-1EA7-48E0-8651-6C06FDABB636}" destId="{EA50A8B6-DBB1-430D-9B66-70BA26B0B97B}" srcOrd="0" destOrd="0" presId="urn:microsoft.com/office/officeart/2005/8/layout/vList2"/>
    <dgm:cxn modelId="{B4F2248C-C556-4461-B723-82549AB9DF0E}" srcId="{44671812-A94B-4B64-AF49-51AD7463642D}" destId="{AA7F201F-F2BF-46DC-BACD-9E679E21EC43}" srcOrd="0" destOrd="0" parTransId="{4668274B-7B50-4D05-BA35-C22718B4D234}" sibTransId="{BADFAA64-49E7-47FD-AD99-BCCADDC41B99}"/>
    <dgm:cxn modelId="{D1E101AB-093B-4FCA-83AB-2EAB9DC406B3}" srcId="{44671812-A94B-4B64-AF49-51AD7463642D}" destId="{FD5E96A1-07C7-4797-BBBC-1EEEAFAD9F5D}" srcOrd="2" destOrd="0" parTransId="{2DC11956-861E-4B53-84E1-911758788CFB}" sibTransId="{C32C8B64-1EBB-4306-8ACE-AA285F7CC724}"/>
    <dgm:cxn modelId="{A193B9BA-D89D-4B7B-B693-264210D432E8}" type="presOf" srcId="{AA7F201F-F2BF-46DC-BACD-9E679E21EC43}" destId="{85F99F0D-3BDB-4AB6-90AF-80571C396B8F}" srcOrd="0" destOrd="0" presId="urn:microsoft.com/office/officeart/2005/8/layout/vList2"/>
    <dgm:cxn modelId="{C38915BF-BA0F-467A-853C-03AF0FDCE8CF}" srcId="{44671812-A94B-4B64-AF49-51AD7463642D}" destId="{1B53C7E7-1EA7-48E0-8651-6C06FDABB636}" srcOrd="1" destOrd="0" parTransId="{28DAC721-2C9A-4732-9F40-6DB3A4E5A4A3}" sibTransId="{560B6B36-2899-4C73-9BFC-A10EBE61F0F9}"/>
    <dgm:cxn modelId="{7A21522A-BB96-43A2-93F0-3E705AF97BD9}" type="presParOf" srcId="{FDC7FB4A-C262-4727-8911-8A6EF8247811}" destId="{85F99F0D-3BDB-4AB6-90AF-80571C396B8F}" srcOrd="0" destOrd="0" presId="urn:microsoft.com/office/officeart/2005/8/layout/vList2"/>
    <dgm:cxn modelId="{5E224E31-0241-4053-AE57-DEFDCB5432BE}" type="presParOf" srcId="{FDC7FB4A-C262-4727-8911-8A6EF8247811}" destId="{20AFC249-FFB2-4D99-94EC-6B24375B4C0E}" srcOrd="1" destOrd="0" presId="urn:microsoft.com/office/officeart/2005/8/layout/vList2"/>
    <dgm:cxn modelId="{BCA36E8D-4DB6-40B4-935C-CE46AC99BC97}" type="presParOf" srcId="{FDC7FB4A-C262-4727-8911-8A6EF8247811}" destId="{EA50A8B6-DBB1-430D-9B66-70BA26B0B97B}" srcOrd="2" destOrd="0" presId="urn:microsoft.com/office/officeart/2005/8/layout/vList2"/>
    <dgm:cxn modelId="{078E31D9-9D8B-4B28-AAC6-161C75C21BF9}" type="presParOf" srcId="{FDC7FB4A-C262-4727-8911-8A6EF8247811}" destId="{3DED8085-AA66-41FA-97AF-FCD4851C942F}" srcOrd="3" destOrd="0" presId="urn:microsoft.com/office/officeart/2005/8/layout/vList2"/>
    <dgm:cxn modelId="{0D1C4F91-EB00-44D8-8D02-B998A46347E5}" type="presParOf" srcId="{FDC7FB4A-C262-4727-8911-8A6EF8247811}" destId="{6B233753-E219-4D85-BCF6-7D5554820F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9F0D-3BDB-4AB6-90AF-80571C396B8F}">
      <dsp:nvSpPr>
        <dsp:cNvPr id="0" name=""/>
        <dsp:cNvSpPr/>
      </dsp:nvSpPr>
      <dsp:spPr>
        <a:xfrm>
          <a:off x="0" y="41544"/>
          <a:ext cx="1051560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This exploratory research was commissioned by the City of London and was developed out of a scoping review, which sought to find out what is known about child neglect in affluent families.</a:t>
          </a:r>
          <a:endParaRPr lang="en-US" sz="2500" kern="1200"/>
        </a:p>
      </dsp:txBody>
      <dsp:txXfrm>
        <a:off x="67110" y="108654"/>
        <a:ext cx="10381380" cy="1240530"/>
      </dsp:txXfrm>
    </dsp:sp>
    <dsp:sp modelId="{EA50A8B6-DBB1-430D-9B66-70BA26B0B97B}">
      <dsp:nvSpPr>
        <dsp:cNvPr id="0" name=""/>
        <dsp:cNvSpPr/>
      </dsp:nvSpPr>
      <dsp:spPr>
        <a:xfrm>
          <a:off x="0" y="1488294"/>
          <a:ext cx="10515600" cy="13747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 scoping review identified that there is a lack of research in the UK looking at how social workers engage parents from affluent backgrounds in the child protection system to address the issue of child neglect. </a:t>
          </a:r>
          <a:endParaRPr lang="en-US" sz="2500" kern="1200"/>
        </a:p>
      </dsp:txBody>
      <dsp:txXfrm>
        <a:off x="67110" y="1555404"/>
        <a:ext cx="10381380" cy="1240530"/>
      </dsp:txXfrm>
    </dsp:sp>
    <dsp:sp modelId="{6B233753-E219-4D85-BCF6-7D5554820F4F}">
      <dsp:nvSpPr>
        <dsp:cNvPr id="0" name=""/>
        <dsp:cNvSpPr/>
      </dsp:nvSpPr>
      <dsp:spPr>
        <a:xfrm>
          <a:off x="0" y="2935044"/>
          <a:ext cx="10515600"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 study investigated what factors arise for social workers in responding to this type of child maltreatment in affluent families.</a:t>
          </a:r>
          <a:endParaRPr lang="en-US" sz="2500" kern="1200"/>
        </a:p>
      </dsp:txBody>
      <dsp:txXfrm>
        <a:off x="67110" y="3002154"/>
        <a:ext cx="1038138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682-14E7-4A7E-A470-BE081B069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55D83C-FB32-4A94-897C-9C24ADFA6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12B04-30C9-4B61-8EEB-F0E9AAD4C270}"/>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CEF78237-8C59-42AD-9D3E-0BEEB6CA84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3E3D7-EF1E-4369-BD37-F38DBFFDCEF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2939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0D8A-D75E-4080-9040-87CF4106D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AB24C-DC2E-4564-9AC1-113EB3B69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64C32-BE20-4257-ADDB-48EEF8FD4CAE}"/>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2B460FE3-60D6-49F4-BC31-8B5A92261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AAFE7-1807-4E6C-884F-6B63233BEBD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6306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E323B-D912-4E05-8DCF-7891E6E58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96310-1F51-4CBF-A878-F5F4F47A8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6620F2-BD25-4200-A4B7-95E2B81B1715}"/>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C05F115E-FFF0-4D43-B4C8-AFCB42471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68FF5-6BD5-4A3E-A2ED-CDEECF99C738}"/>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4383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2" y="2130426"/>
            <a:ext cx="11041227" cy="1470025"/>
          </a:xfrm>
          <a:prstGeom prst="rect">
            <a:avLst/>
          </a:prstGeom>
        </p:spPr>
        <p:txBody>
          <a:bodyPr/>
          <a:lstStyle>
            <a:lvl1pPr>
              <a:defRPr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8789388-BE9C-4419-8E3B-FBDA5B94990E}" type="datetime1">
              <a:rPr lang="en-GB" smtClean="0"/>
              <a:t>08/06/2021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80993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3E3DA78-0DA9-4630-89DF-3B2BEE92CEB2}" type="datetime1">
              <a:rPr lang="en-GB" smtClean="0"/>
              <a:t>08/06/2021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780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A0F324C-FA46-4043-B55B-CFAE7F15193F}" type="datetime1">
              <a:rPr lang="en-GB" smtClean="0"/>
              <a:t>08/06/2021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09055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0BB74E-60FA-4D08-A5CB-E9B96BD66D86}" type="datetime1">
              <a:rPr lang="en-GB" smtClean="0"/>
              <a:t>08/06/2021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6170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0A6AE9C-F6B4-4D4A-85E8-AF6C57758802}" type="datetime1">
              <a:rPr lang="en-GB" smtClean="0"/>
              <a:t>08/06/2021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5839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333232B-587C-4E67-8028-C664BB6306F8}" type="datetime1">
              <a:rPr lang="en-GB" smtClean="0"/>
              <a:t>08/06/2021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3845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BBBDD46-AEC0-4AA5-B176-C61CC79C541D}" type="datetime1">
              <a:rPr lang="en-GB" smtClean="0"/>
              <a:t>08/06/2021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610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A33093-D01C-4BD5-9DC8-6DF40C8DDD2D}" type="datetime1">
              <a:rPr lang="en-GB" smtClean="0"/>
              <a:t>08/06/2021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09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2690-9B61-4816-BDE9-A89B7D0084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BC0EC9-9F36-4350-B33D-555A1DD11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8B5FF-2D5A-4A1E-B5B8-225E0849DBD6}"/>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D840772E-12CD-44DA-9507-0881F5AD2F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C0CB7-9622-4BA7-BF71-F221A9D1292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208854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GB"/>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82F12E9-0DC7-46D6-B592-9D3940472787}" type="datetime1">
              <a:rPr lang="en-GB" smtClean="0"/>
              <a:t>08/06/2021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695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5AB79E-1663-4104-9985-D7B2AA47B709}" type="datetime1">
              <a:rPr lang="en-GB" smtClean="0"/>
              <a:t>08/06/2021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61947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5368BCF-DCB6-478C-8F42-D5986B29BDEF}" type="datetime1">
              <a:rPr lang="en-GB" smtClean="0"/>
              <a:t>08/06/2021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4168561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15C9-099A-452A-9656-A329525E7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A317-508F-4F94-A502-3E34865D1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4F8CB7-3BCC-44EE-B4D0-4EA158A37A74}"/>
              </a:ext>
            </a:extLst>
          </p:cNvPr>
          <p:cNvSpPr>
            <a:spLocks noGrp="1"/>
          </p:cNvSpPr>
          <p:nvPr>
            <p:ph type="dt" sz="half" idx="10"/>
          </p:nvPr>
        </p:nvSpPr>
        <p:spPr/>
        <p:txBody>
          <a:bodyPr/>
          <a:lstStyle/>
          <a:p>
            <a:fld id="{22252297-E9BA-403A-B6E9-B061985182F7}" type="datetimeFigureOut">
              <a:rPr lang="en-GB" smtClean="0"/>
              <a:t>08/06/2021</a:t>
            </a:fld>
            <a:endParaRPr lang="en-GB"/>
          </a:p>
        </p:txBody>
      </p:sp>
      <p:sp>
        <p:nvSpPr>
          <p:cNvPr id="5" name="Footer Placeholder 4">
            <a:extLst>
              <a:ext uri="{FF2B5EF4-FFF2-40B4-BE49-F238E27FC236}">
                <a16:creationId xmlns:a16="http://schemas.microsoft.com/office/drawing/2014/main" id="{2DB39E86-83AF-43A4-AAF5-025C7147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C3AE3-051D-4CEE-8D4B-D2F5C83F580F}"/>
              </a:ext>
            </a:extLst>
          </p:cNvPr>
          <p:cNvSpPr>
            <a:spLocks noGrp="1"/>
          </p:cNvSpPr>
          <p:nvPr>
            <p:ph type="sldNum" sz="quarter" idx="12"/>
          </p:nvPr>
        </p:nvSpPr>
        <p:spPr/>
        <p:txBody>
          <a:bodyPr/>
          <a:lstStyle/>
          <a:p>
            <a:fld id="{DC9C0E3F-B810-429B-BE4C-F600747BF38D}" type="slidenum">
              <a:rPr lang="en-GB" smtClean="0"/>
              <a:t>‹#›</a:t>
            </a:fld>
            <a:endParaRPr lang="en-GB"/>
          </a:p>
        </p:txBody>
      </p:sp>
    </p:spTree>
    <p:extLst>
      <p:ext uri="{BB962C8B-B14F-4D97-AF65-F5344CB8AC3E}">
        <p14:creationId xmlns:p14="http://schemas.microsoft.com/office/powerpoint/2010/main" val="414160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676D-991D-4879-A3E2-70B8BEFA86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F7A2C-8BCA-43E4-829F-8B261F15EF92}" type="slidenum">
              <a:rPr lang="en-GB" smtClean="0"/>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53AD676D-991D-4879-A3E2-70B8BEFA86F0}" type="datetimeFigureOut">
              <a:rPr lang="en-GB" smtClean="0"/>
              <a:t>08/06/2021</a:t>
            </a:fld>
            <a:endParaRPr lang="en-GB"/>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C3F7A2C-8BCA-43E4-829F-8B261F15EF92}" type="slidenum">
              <a:rPr lang="en-GB" smtClean="0"/>
              <a:t>‹#›</a:t>
            </a:fld>
            <a:endParaRPr lang="en-GB"/>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479D-AAF0-4ABB-94D0-C4E00CAC7D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EF2338-934A-469F-9620-966566B33C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9F2CC-31F3-4D70-9825-FAD181C28E56}"/>
              </a:ext>
            </a:extLst>
          </p:cNvPr>
          <p:cNvSpPr>
            <a:spLocks noGrp="1"/>
          </p:cNvSpPr>
          <p:nvPr>
            <p:ph type="dt" sz="half" idx="10"/>
          </p:nvPr>
        </p:nvSpPr>
        <p:spPr/>
        <p:txBody>
          <a:bodyPr/>
          <a:lstStyle/>
          <a:p>
            <a:fld id="{5DCBEA8C-D7F7-48F2-94BC-54E4AA4DE7E2}" type="datetimeFigureOut">
              <a:rPr lang="en-GB" smtClean="0"/>
              <a:t>08/06/2021</a:t>
            </a:fld>
            <a:endParaRPr lang="en-GB"/>
          </a:p>
        </p:txBody>
      </p:sp>
      <p:sp>
        <p:nvSpPr>
          <p:cNvPr id="5" name="Footer Placeholder 4">
            <a:extLst>
              <a:ext uri="{FF2B5EF4-FFF2-40B4-BE49-F238E27FC236}">
                <a16:creationId xmlns:a16="http://schemas.microsoft.com/office/drawing/2014/main" id="{FB75A040-2AFC-4B70-B86A-3386BC8E04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4F60A-62B4-4172-9DBA-8C8DBCCB0F41}"/>
              </a:ext>
            </a:extLst>
          </p:cNvPr>
          <p:cNvSpPr>
            <a:spLocks noGrp="1"/>
          </p:cNvSpPr>
          <p:nvPr>
            <p:ph type="sldNum" sz="quarter" idx="12"/>
          </p:nvPr>
        </p:nvSpPr>
        <p:spPr/>
        <p:txBody>
          <a:bodyPr/>
          <a:lstStyle/>
          <a:p>
            <a:fld id="{ED925D4A-1493-4B54-9FCE-8C42BB072F66}" type="slidenum">
              <a:rPr lang="en-GB" smtClean="0"/>
              <a:t>‹#›</a:t>
            </a:fld>
            <a:endParaRPr lang="en-GB"/>
          </a:p>
        </p:txBody>
      </p:sp>
    </p:spTree>
    <p:extLst>
      <p:ext uri="{BB962C8B-B14F-4D97-AF65-F5344CB8AC3E}">
        <p14:creationId xmlns:p14="http://schemas.microsoft.com/office/powerpoint/2010/main" val="2412736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04B5-11DA-4FA0-828D-58926F71C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13D2D9-8DE8-4AF6-B1C6-E70FAE4E0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B3D4F8-4CF0-4B72-9024-964329EEB69E}"/>
              </a:ext>
            </a:extLst>
          </p:cNvPr>
          <p:cNvSpPr>
            <a:spLocks noGrp="1"/>
          </p:cNvSpPr>
          <p:nvPr>
            <p:ph type="dt" sz="half" idx="10"/>
          </p:nvPr>
        </p:nvSpPr>
        <p:spPr/>
        <p:txBody>
          <a:bodyPr/>
          <a:lstStyle/>
          <a:p>
            <a:fld id="{5DCBEA8C-D7F7-48F2-94BC-54E4AA4DE7E2}" type="datetimeFigureOut">
              <a:rPr lang="en-GB" smtClean="0"/>
              <a:t>08/06/2021</a:t>
            </a:fld>
            <a:endParaRPr lang="en-GB"/>
          </a:p>
        </p:txBody>
      </p:sp>
      <p:sp>
        <p:nvSpPr>
          <p:cNvPr id="5" name="Footer Placeholder 4">
            <a:extLst>
              <a:ext uri="{FF2B5EF4-FFF2-40B4-BE49-F238E27FC236}">
                <a16:creationId xmlns:a16="http://schemas.microsoft.com/office/drawing/2014/main" id="{305A07C6-B95D-4A67-A74F-43BF837B2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2DA33A-7AD3-4C8E-82A2-6733E2E084B3}"/>
              </a:ext>
            </a:extLst>
          </p:cNvPr>
          <p:cNvSpPr>
            <a:spLocks noGrp="1"/>
          </p:cNvSpPr>
          <p:nvPr>
            <p:ph type="sldNum" sz="quarter" idx="12"/>
          </p:nvPr>
        </p:nvSpPr>
        <p:spPr/>
        <p:txBody>
          <a:bodyPr/>
          <a:lstStyle/>
          <a:p>
            <a:fld id="{ED925D4A-1493-4B54-9FCE-8C42BB072F66}" type="slidenum">
              <a:rPr lang="en-GB" smtClean="0"/>
              <a:t>‹#›</a:t>
            </a:fld>
            <a:endParaRPr lang="en-GB"/>
          </a:p>
        </p:txBody>
      </p:sp>
    </p:spTree>
    <p:extLst>
      <p:ext uri="{BB962C8B-B14F-4D97-AF65-F5344CB8AC3E}">
        <p14:creationId xmlns:p14="http://schemas.microsoft.com/office/powerpoint/2010/main" val="34643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0AC1-57EA-4B02-824F-A4471895C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80E55D-0679-4AE4-82E3-0A56F0DF5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ECE34-5482-47AA-BAE8-A1E8305528B2}"/>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5D19A59C-2D88-4E4A-867B-8B0190FA3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6D71C-CCA2-468C-AFD9-B919EDEC826E}"/>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7432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36E7-4DC5-4D9E-AE4C-09854834E5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85E536-ECF8-4F3A-9992-448F8C1EB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3696C-ADCB-421C-94A1-EBA17B615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E21B07-B607-4E9D-8AB5-CF91CC1F7C58}"/>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6" name="Footer Placeholder 5">
            <a:extLst>
              <a:ext uri="{FF2B5EF4-FFF2-40B4-BE49-F238E27FC236}">
                <a16:creationId xmlns:a16="http://schemas.microsoft.com/office/drawing/2014/main" id="{C37A3880-1391-4BAE-B264-5F7034FE0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554FC-2785-4A50-BF0A-0B1663ADFF94}"/>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28602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EDD-00B9-4E52-8B50-0D75630CB0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C5455-B54C-48C6-938B-0BBFF4E38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86B4E-4256-4744-954B-881672409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DCAD9E-CEC9-4244-A0F7-C1D1D3F5F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08247-48AD-4C9C-8D28-104C6B714F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AE254F-33A7-41AE-8602-CD03C229A79D}"/>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8" name="Footer Placeholder 7">
            <a:extLst>
              <a:ext uri="{FF2B5EF4-FFF2-40B4-BE49-F238E27FC236}">
                <a16:creationId xmlns:a16="http://schemas.microsoft.com/office/drawing/2014/main" id="{1AC3D222-7D7A-417B-BA4D-3458663311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7BD1A0-A0CB-49B8-8998-EDCC112A856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9080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272F-C420-4022-831E-02722E0F0B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131989-C2F8-452C-A4B2-A99478ADECD5}"/>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4" name="Footer Placeholder 3">
            <a:extLst>
              <a:ext uri="{FF2B5EF4-FFF2-40B4-BE49-F238E27FC236}">
                <a16:creationId xmlns:a16="http://schemas.microsoft.com/office/drawing/2014/main" id="{5AC517BF-2A21-4B3A-97AD-49E0B1819C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B53059-298C-413F-8D35-98CF499CF0F7}"/>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6134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8BC6D-40DA-42C3-A818-A0EE6642C199}"/>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3" name="Footer Placeholder 2">
            <a:extLst>
              <a:ext uri="{FF2B5EF4-FFF2-40B4-BE49-F238E27FC236}">
                <a16:creationId xmlns:a16="http://schemas.microsoft.com/office/drawing/2014/main" id="{E83134FA-3BD3-41D6-9DEA-CB81691AC6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3FE037-B0A0-459F-B33D-969A076D1B9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57070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C74E-E2FD-470F-A839-1DB5F6886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1AE722-12BA-43D1-9062-D4D9AF1B7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1E4234-B75E-4667-893B-A03CB702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450C1-4F8F-4E1A-B221-17063A4F22EE}"/>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6" name="Footer Placeholder 5">
            <a:extLst>
              <a:ext uri="{FF2B5EF4-FFF2-40B4-BE49-F238E27FC236}">
                <a16:creationId xmlns:a16="http://schemas.microsoft.com/office/drawing/2014/main" id="{177B0D8D-8004-4089-83FB-3A07D13CEE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1CD8F-4056-4995-84D6-AD8C3ADD9BD0}"/>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6909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3711-AED3-4AFD-94BF-F6FBD5D42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8A47A-5203-469D-A76A-93AF0903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724269-F597-41DD-AE82-7619B7302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64C32-21FD-4DA2-9CFF-75217DBEC64F}"/>
              </a:ext>
            </a:extLst>
          </p:cNvPr>
          <p:cNvSpPr>
            <a:spLocks noGrp="1"/>
          </p:cNvSpPr>
          <p:nvPr>
            <p:ph type="dt" sz="half" idx="10"/>
          </p:nvPr>
        </p:nvSpPr>
        <p:spPr/>
        <p:txBody>
          <a:bodyPr/>
          <a:lstStyle/>
          <a:p>
            <a:fld id="{981DDD41-E765-4C52-8162-A09F9279A407}" type="datetimeFigureOut">
              <a:rPr lang="en-GB" smtClean="0"/>
              <a:t>08/06/2021</a:t>
            </a:fld>
            <a:endParaRPr lang="en-GB"/>
          </a:p>
        </p:txBody>
      </p:sp>
      <p:sp>
        <p:nvSpPr>
          <p:cNvPr id="6" name="Footer Placeholder 5">
            <a:extLst>
              <a:ext uri="{FF2B5EF4-FFF2-40B4-BE49-F238E27FC236}">
                <a16:creationId xmlns:a16="http://schemas.microsoft.com/office/drawing/2014/main" id="{0FFE9A93-FC5F-405F-B27E-3D67A54DD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B056A-DE20-422C-A9BA-CC19F2FE17EB}"/>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154525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12757-085A-44DA-BBB9-B5EB6BF7F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47EAC-5B2D-4794-BF32-F1B8733D0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3E797-8607-4872-97C5-279990471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DDD41-E765-4C52-8162-A09F9279A407}" type="datetimeFigureOut">
              <a:rPr lang="en-GB" smtClean="0"/>
              <a:t>08/06/2021</a:t>
            </a:fld>
            <a:endParaRPr lang="en-GB"/>
          </a:p>
        </p:txBody>
      </p:sp>
      <p:sp>
        <p:nvSpPr>
          <p:cNvPr id="5" name="Footer Placeholder 4">
            <a:extLst>
              <a:ext uri="{FF2B5EF4-FFF2-40B4-BE49-F238E27FC236}">
                <a16:creationId xmlns:a16="http://schemas.microsoft.com/office/drawing/2014/main" id="{9E931EE0-18E8-4624-AEF6-00683ADB6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28F0-F499-44AA-923A-55E5F7A60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01ABE-B46E-428F-AC26-FB474D2E0CFE}" type="slidenum">
              <a:rPr lang="en-GB" smtClean="0"/>
              <a:t>‹#›</a:t>
            </a:fld>
            <a:endParaRPr lang="en-GB"/>
          </a:p>
        </p:txBody>
      </p:sp>
    </p:spTree>
    <p:extLst>
      <p:ext uri="{BB962C8B-B14F-4D97-AF65-F5344CB8AC3E}">
        <p14:creationId xmlns:p14="http://schemas.microsoft.com/office/powerpoint/2010/main" val="733593785"/>
      </p:ext>
    </p:extLst>
  </p:cSld>
  <p:clrMap bg1="lt1" tx1="dk1" bg2="lt2" tx2="dk2" accent1="accent1" accent2="accent2" accent3="accent3" accent4="accent4" accent5="accent5" accent6="accent6" hlink="hlink" folHlink="folHlink"/>
  <p:sldLayoutIdLst>
    <p:sldLayoutId id="2147483673" r:id="rId1"/>
    <p:sldLayoutId id="21474837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ademy powerpoint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229602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88421" rtl="0" eaLnBrk="1" latinLnBrk="0" hangingPunct="1">
        <a:spcBef>
          <a:spcPct val="0"/>
        </a:spcBef>
        <a:buNone/>
        <a:defRPr sz="5249" b="1" kern="1200" baseline="0">
          <a:solidFill>
            <a:schemeClr val="tx1"/>
          </a:solidFill>
          <a:latin typeface="Arial" pitchFamily="34" charset="0"/>
          <a:ea typeface="+mj-ea"/>
          <a:cs typeface="Arial" pitchFamily="34" charset="0"/>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Arial" pitchFamily="34" charset="0"/>
          <a:ea typeface="+mn-ea"/>
          <a:cs typeface="Arial" pitchFamily="34" charset="0"/>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Arial" pitchFamily="34" charset="0"/>
          <a:ea typeface="+mn-ea"/>
          <a:cs typeface="Arial" pitchFamily="34" charset="0"/>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Arial" pitchFamily="34" charset="0"/>
          <a:ea typeface="+mn-ea"/>
          <a:cs typeface="Arial" pitchFamily="34" charset="0"/>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8012B-7388-4812-945E-D5554A447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AAC61-55FA-4A26-BEF4-BAC55C24F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D25A5-931C-41CE-B491-60BA48082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52297-E9BA-403A-B6E9-B061985182F7}" type="datetimeFigureOut">
              <a:rPr lang="en-GB" smtClean="0"/>
              <a:t>08/06/2021</a:t>
            </a:fld>
            <a:endParaRPr lang="en-GB"/>
          </a:p>
        </p:txBody>
      </p:sp>
      <p:sp>
        <p:nvSpPr>
          <p:cNvPr id="5" name="Footer Placeholder 4">
            <a:extLst>
              <a:ext uri="{FF2B5EF4-FFF2-40B4-BE49-F238E27FC236}">
                <a16:creationId xmlns:a16="http://schemas.microsoft.com/office/drawing/2014/main" id="{4A7B7EFC-BCF5-432C-8C9D-B15D5FD65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E0A737-CAEE-4640-BEEF-CB2F44CA9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C0E3F-B810-429B-BE4C-F600747BF38D}" type="slidenum">
              <a:rPr lang="en-GB" smtClean="0"/>
              <a:t>‹#›</a:t>
            </a:fld>
            <a:endParaRPr lang="en-GB"/>
          </a:p>
        </p:txBody>
      </p:sp>
    </p:spTree>
    <p:extLst>
      <p:ext uri="{BB962C8B-B14F-4D97-AF65-F5344CB8AC3E}">
        <p14:creationId xmlns:p14="http://schemas.microsoft.com/office/powerpoint/2010/main" val="573934601"/>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53AD676D-991D-4879-A3E2-70B8BEFA86F0}" type="datetimeFigureOut">
              <a:rPr lang="en-GB" smtClean="0"/>
              <a:t>08/06/2021</a:t>
            </a:fld>
            <a:endParaRPr lang="en-GB"/>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C3F7A2C-8BCA-43E4-829F-8B261F15EF9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556FD-396D-4CCA-A59D-8FE6DB134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44BC71-47F9-48D6-8F1A-A39010462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727BCF-A672-4A6A-9012-9A0998945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EA8C-D7F7-48F2-94BC-54E4AA4DE7E2}" type="datetimeFigureOut">
              <a:rPr lang="en-GB" smtClean="0"/>
              <a:t>08/06/2021</a:t>
            </a:fld>
            <a:endParaRPr lang="en-GB"/>
          </a:p>
        </p:txBody>
      </p:sp>
      <p:sp>
        <p:nvSpPr>
          <p:cNvPr id="5" name="Footer Placeholder 4">
            <a:extLst>
              <a:ext uri="{FF2B5EF4-FFF2-40B4-BE49-F238E27FC236}">
                <a16:creationId xmlns:a16="http://schemas.microsoft.com/office/drawing/2014/main" id="{A8DADB62-A04C-4604-9D7E-245DBF7C4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842F55-4893-448B-8342-E077A49F6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5D4A-1493-4B54-9FCE-8C42BB072F66}" type="slidenum">
              <a:rPr lang="en-GB" smtClean="0"/>
              <a:t>‹#›</a:t>
            </a:fld>
            <a:endParaRPr lang="en-GB"/>
          </a:p>
        </p:txBody>
      </p:sp>
    </p:spTree>
    <p:extLst>
      <p:ext uri="{BB962C8B-B14F-4D97-AF65-F5344CB8AC3E}">
        <p14:creationId xmlns:p14="http://schemas.microsoft.com/office/powerpoint/2010/main" val="1741011555"/>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reyscp.org.uk/wp-content/uploads/2021/05/SSCP-Final-Neglect-Strategy-2021-2023-1.pdf" TargetMode="External"/><Relationship Id="rId7" Type="http://schemas.openxmlformats.org/officeDocument/2006/relationships/image" Target="../media/image3.png"/><Relationship Id="rId2" Type="http://schemas.openxmlformats.org/officeDocument/2006/relationships/hyperlink" Target="https://www.surreyscp.org.uk/" TargetMode="External"/><Relationship Id="rId1" Type="http://schemas.openxmlformats.org/officeDocument/2006/relationships/slideLayout" Target="../slideLayouts/slideLayout3.xml"/><Relationship Id="rId6" Type="http://schemas.openxmlformats.org/officeDocument/2006/relationships/hyperlink" Target="mailto:cspa@surreycc.gov.uk" TargetMode="External"/><Relationship Id="rId5" Type="http://schemas.openxmlformats.org/officeDocument/2006/relationships/hyperlink" Target="https://www.surreycc.gov.uk/social-care-and-health/childrens-social-care/early-help" TargetMode="External"/><Relationship Id="rId4" Type="http://schemas.openxmlformats.org/officeDocument/2006/relationships/hyperlink" Target="https://www.surreyscp.org.uk/wp-content/uploads/2021/05/Neglect-Strategy-on-a-page-April-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b2TZf5H5hKg?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urreyscp.org.uk/resources/neglect-risk-assessment-tools-general-guidance/" TargetMode="External"/><Relationship Id="rId2" Type="http://schemas.openxmlformats.org/officeDocument/2006/relationships/hyperlink" Target="https://www.surreyscp.org.uk/wp-content/uploads/2021/02/Graded-Care-Profile2-FAQs.pdf"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youtube.com/watch?v=tVE3bgHOn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eb.microsoftstream.com/embed/video/cd34cf07-4140-4d97-9e4e-4108432cb067?autoplay=false&amp;showinfo=true&amp;app=powerpoint&amp;appPlatform=win32&amp;hostCorrelationId=b1f93ae6-c578-4f06-a664-9af0d557163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www.surreycc.gov.uk/people-and-community/family-information-servi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s://surreycoun.plateau.com/learning/user/portal.do?siteID=SCA&amp;landingPage=login"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pure.hud.ac.uk/en/persons/paul-bywaters" TargetMode="External"/><Relationship Id="rId2" Type="http://schemas.openxmlformats.org/officeDocument/2006/relationships/hyperlink" Target="https://pure.hud.ac.uk/en/persons/brid-featherstone" TargetMode="Externa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hyperlink" Target="https://pure.hud.ac.uk/en/organisations/department-of-behavioural-and-social-scien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488C4-B360-4B27-82E0-CC2020F4503A}"/>
              </a:ext>
            </a:extLst>
          </p:cNvPr>
          <p:cNvPicPr>
            <a:picLocks noChangeAspect="1"/>
          </p:cNvPicPr>
          <p:nvPr/>
        </p:nvPicPr>
        <p:blipFill>
          <a:blip r:embed="rId2"/>
          <a:stretch>
            <a:fillRect/>
          </a:stretch>
        </p:blipFill>
        <p:spPr>
          <a:xfrm>
            <a:off x="567588" y="985520"/>
            <a:ext cx="10766592" cy="3423920"/>
          </a:xfrm>
          <a:prstGeom prst="rect">
            <a:avLst/>
          </a:prstGeom>
        </p:spPr>
      </p:pic>
      <p:sp>
        <p:nvSpPr>
          <p:cNvPr id="5" name="TextBox 4">
            <a:extLst>
              <a:ext uri="{FF2B5EF4-FFF2-40B4-BE49-F238E27FC236}">
                <a16:creationId xmlns:a16="http://schemas.microsoft.com/office/drawing/2014/main" id="{05364D18-1CA9-4485-B990-31F0DB8F2F15}"/>
              </a:ext>
            </a:extLst>
          </p:cNvPr>
          <p:cNvSpPr txBox="1"/>
          <p:nvPr/>
        </p:nvSpPr>
        <p:spPr>
          <a:xfrm>
            <a:off x="3769360" y="4980186"/>
            <a:ext cx="6035040" cy="584775"/>
          </a:xfrm>
          <a:prstGeom prst="rect">
            <a:avLst/>
          </a:prstGeom>
          <a:noFill/>
        </p:spPr>
        <p:txBody>
          <a:bodyPr wrap="square" rtlCol="0">
            <a:spAutoFit/>
          </a:bodyPr>
          <a:lstStyle/>
          <a:p>
            <a:r>
              <a:rPr lang="en-GB" sz="3200" dirty="0"/>
              <a:t>We will be with you shortly</a:t>
            </a:r>
            <a:r>
              <a:rPr lang="en-GB" dirty="0"/>
              <a:t>.</a:t>
            </a:r>
          </a:p>
        </p:txBody>
      </p:sp>
    </p:spTree>
    <p:extLst>
      <p:ext uri="{BB962C8B-B14F-4D97-AF65-F5344CB8AC3E}">
        <p14:creationId xmlns:p14="http://schemas.microsoft.com/office/powerpoint/2010/main" val="9920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8F973-1FB4-4D43-BC7B-5E5CC455B917}"/>
              </a:ext>
            </a:extLst>
          </p:cNvPr>
          <p:cNvSpPr>
            <a:spLocks noGrp="1"/>
          </p:cNvSpPr>
          <p:nvPr>
            <p:ph type="title"/>
          </p:nvPr>
        </p:nvSpPr>
        <p:spPr>
          <a:xfrm>
            <a:off x="645065" y="1463040"/>
            <a:ext cx="3796306" cy="2690949"/>
          </a:xfrm>
        </p:spPr>
        <p:txBody>
          <a:bodyPr anchor="t">
            <a:normAutofit/>
          </a:bodyPr>
          <a:lstStyle/>
          <a:p>
            <a:r>
              <a:rPr lang="en-GB">
                <a:latin typeface="+mn-lt"/>
              </a:rPr>
              <a:t>Assumptions or Unconscious Biases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9160D9E7-15B0-4014-BF64-C96462400D8C}"/>
              </a:ext>
            </a:extLst>
          </p:cNvPr>
          <p:cNvSpPr>
            <a:spLocks noGrp="1"/>
          </p:cNvSpPr>
          <p:nvPr>
            <p:ph idx="1"/>
          </p:nvPr>
        </p:nvSpPr>
        <p:spPr>
          <a:xfrm>
            <a:off x="5656218" y="894081"/>
            <a:ext cx="5542387" cy="4869406"/>
          </a:xfrm>
        </p:spPr>
        <p:txBody>
          <a:bodyPr anchor="t">
            <a:normAutofit/>
          </a:bodyPr>
          <a:lstStyle/>
          <a:p>
            <a:pPr algn="just"/>
            <a:r>
              <a:rPr lang="en-GB" sz="2400" dirty="0"/>
              <a:t>Barnard research suggests that there may be unspoken assumptions that child neglect or child abuse per se doesn’t happen in affluent families</a:t>
            </a:r>
          </a:p>
          <a:p>
            <a:pPr marL="0" indent="0" algn="just">
              <a:buNone/>
            </a:pPr>
            <a:endParaRPr lang="en-GB" sz="2400" dirty="0"/>
          </a:p>
          <a:p>
            <a:pPr algn="just"/>
            <a:r>
              <a:rPr lang="en-GB" sz="2400" dirty="0"/>
              <a:t> Social workers who walk into affluent homes see the material wealth, and that might be a barrier to actually delving or being able to vocalise concerns around neglect</a:t>
            </a:r>
          </a:p>
          <a:p>
            <a:endParaRPr lang="en-GB" sz="2200" dirty="0"/>
          </a:p>
        </p:txBody>
      </p:sp>
    </p:spTree>
    <p:extLst>
      <p:ext uri="{BB962C8B-B14F-4D97-AF65-F5344CB8AC3E}">
        <p14:creationId xmlns:p14="http://schemas.microsoft.com/office/powerpoint/2010/main" val="4465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65DBC-F996-494A-8F54-2DC09837D00D}"/>
              </a:ext>
            </a:extLst>
          </p:cNvPr>
          <p:cNvSpPr>
            <a:spLocks noGrp="1"/>
          </p:cNvSpPr>
          <p:nvPr>
            <p:ph type="ctrTitle"/>
          </p:nvPr>
        </p:nvSpPr>
        <p:spPr>
          <a:xfrm>
            <a:off x="2066544" y="1911096"/>
            <a:ext cx="8055864" cy="1838907"/>
          </a:xfrm>
        </p:spPr>
        <p:txBody>
          <a:bodyPr anchor="b">
            <a:normAutofit/>
          </a:bodyPr>
          <a:lstStyle/>
          <a:p>
            <a:r>
              <a:rPr lang="en-GB" sz="4400" b="1" dirty="0">
                <a:latin typeface="+mn-lt"/>
              </a:rPr>
              <a:t>Lessons From Serious Case Reviews </a:t>
            </a:r>
          </a:p>
        </p:txBody>
      </p:sp>
      <p:sp>
        <p:nvSpPr>
          <p:cNvPr id="3" name="Subtitle 2">
            <a:extLst>
              <a:ext uri="{FF2B5EF4-FFF2-40B4-BE49-F238E27FC236}">
                <a16:creationId xmlns:a16="http://schemas.microsoft.com/office/drawing/2014/main" id="{4DEAC472-90A0-4A82-8FEA-059AA3C2054E}"/>
              </a:ext>
            </a:extLst>
          </p:cNvPr>
          <p:cNvSpPr>
            <a:spLocks noGrp="1"/>
          </p:cNvSpPr>
          <p:nvPr>
            <p:ph type="subTitle" idx="1"/>
          </p:nvPr>
        </p:nvSpPr>
        <p:spPr>
          <a:xfrm>
            <a:off x="3227832" y="3886200"/>
            <a:ext cx="5733288" cy="1399995"/>
          </a:xfrm>
        </p:spPr>
        <p:txBody>
          <a:bodyPr>
            <a:normAutofit/>
          </a:bodyPr>
          <a:lstStyle/>
          <a:p>
            <a:endParaRPr lang="en-GB" sz="1700" dirty="0">
              <a:solidFill>
                <a:srgbClr val="FFFFFF"/>
              </a:solidFill>
            </a:endParaRPr>
          </a:p>
          <a:p>
            <a:r>
              <a:rPr lang="en-GB" b="1" dirty="0"/>
              <a:t>Child B, C and D (</a:t>
            </a:r>
            <a:r>
              <a:rPr lang="en-GB" b="1" dirty="0" err="1"/>
              <a:t>Brabbs</a:t>
            </a:r>
            <a:r>
              <a:rPr lang="en-GB" b="1" dirty="0"/>
              <a:t>, 2011)  &amp; Child A (Carmi and Walker-Hall, 2015)</a:t>
            </a:r>
          </a:p>
        </p:txBody>
      </p:sp>
      <p:sp>
        <p:nvSpPr>
          <p:cNvPr id="23"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38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BF4D3-1BB6-445F-AF1E-452155769197}"/>
              </a:ext>
            </a:extLst>
          </p:cNvPr>
          <p:cNvSpPr>
            <a:spLocks noGrp="1"/>
          </p:cNvSpPr>
          <p:nvPr>
            <p:ph type="ctrTitle"/>
          </p:nvPr>
        </p:nvSpPr>
        <p:spPr>
          <a:xfrm>
            <a:off x="1285241" y="1008993"/>
            <a:ext cx="9231410" cy="2171087"/>
          </a:xfrm>
        </p:spPr>
        <p:txBody>
          <a:bodyPr anchor="b">
            <a:normAutofit/>
          </a:bodyPr>
          <a:lstStyle/>
          <a:p>
            <a:r>
              <a:rPr lang="en-GB" sz="5400" b="1" dirty="0">
                <a:latin typeface="+mn-lt"/>
              </a:rPr>
              <a:t>Affluent Neglect in practice</a:t>
            </a:r>
          </a:p>
        </p:txBody>
      </p:sp>
      <p:sp>
        <p:nvSpPr>
          <p:cNvPr id="3" name="Subtitle 2">
            <a:extLst>
              <a:ext uri="{FF2B5EF4-FFF2-40B4-BE49-F238E27FC236}">
                <a16:creationId xmlns:a16="http://schemas.microsoft.com/office/drawing/2014/main" id="{5E7DE853-35D7-414B-8409-3873C7420BB9}"/>
              </a:ext>
            </a:extLst>
          </p:cNvPr>
          <p:cNvSpPr>
            <a:spLocks noGrp="1"/>
          </p:cNvSpPr>
          <p:nvPr>
            <p:ph type="subTitle" idx="1"/>
          </p:nvPr>
        </p:nvSpPr>
        <p:spPr>
          <a:xfrm>
            <a:off x="1285241" y="3724386"/>
            <a:ext cx="7132335" cy="2171086"/>
          </a:xfrm>
        </p:spPr>
        <p:txBody>
          <a:bodyPr anchor="t">
            <a:normAutofit/>
          </a:bodyPr>
          <a:lstStyle/>
          <a:p>
            <a:r>
              <a:rPr lang="en-GB" sz="4000" b="1" dirty="0"/>
              <a:t>Ellie Buckey – </a:t>
            </a:r>
            <a:r>
              <a:rPr lang="en-GB" sz="4000" b="1" dirty="0" err="1"/>
              <a:t>Edgeborough</a:t>
            </a:r>
            <a:r>
              <a:rPr lang="en-GB" sz="4000" b="1" dirty="0"/>
              <a:t> School</a:t>
            </a:r>
          </a:p>
          <a:p>
            <a:pPr algn="l"/>
            <a:endParaRPr lang="en-GB" dirty="0"/>
          </a:p>
        </p:txBody>
      </p:sp>
    </p:spTree>
    <p:extLst>
      <p:ext uri="{BB962C8B-B14F-4D97-AF65-F5344CB8AC3E}">
        <p14:creationId xmlns:p14="http://schemas.microsoft.com/office/powerpoint/2010/main" val="93049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Affluent Neglect in practice</a:t>
            </a:r>
          </a:p>
        </p:txBody>
      </p:sp>
      <p:sp>
        <p:nvSpPr>
          <p:cNvPr id="3" name="Subtitle 2"/>
          <p:cNvSpPr>
            <a:spLocks noGrp="1"/>
          </p:cNvSpPr>
          <p:nvPr>
            <p:ph type="subTitle" idx="1"/>
          </p:nvPr>
        </p:nvSpPr>
        <p:spPr/>
        <p:txBody>
          <a:bodyPr/>
          <a:lstStyle/>
          <a:p>
            <a:r>
              <a:rPr lang="en-GB" dirty="0"/>
              <a:t>Ellie </a:t>
            </a:r>
            <a:r>
              <a:rPr lang="en-GB" dirty="0" err="1"/>
              <a:t>Buckey</a:t>
            </a:r>
            <a:r>
              <a:rPr lang="en-GB" dirty="0"/>
              <a:t> – </a:t>
            </a:r>
            <a:r>
              <a:rPr lang="en-GB" dirty="0" err="1"/>
              <a:t>Edgeborough</a:t>
            </a:r>
            <a:r>
              <a:rPr lang="en-GB" dirty="0"/>
              <a:t> School</a:t>
            </a:r>
          </a:p>
        </p:txBody>
      </p:sp>
    </p:spTree>
    <p:extLst>
      <p:ext uri="{BB962C8B-B14F-4D97-AF65-F5344CB8AC3E}">
        <p14:creationId xmlns:p14="http://schemas.microsoft.com/office/powerpoint/2010/main" val="283533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Neglect in Independent Schools</a:t>
            </a:r>
          </a:p>
        </p:txBody>
      </p:sp>
      <p:sp>
        <p:nvSpPr>
          <p:cNvPr id="3" name="Content Placeholder 2"/>
          <p:cNvSpPr>
            <a:spLocks noGrp="1"/>
          </p:cNvSpPr>
          <p:nvPr>
            <p:ph idx="1"/>
          </p:nvPr>
        </p:nvSpPr>
        <p:spPr/>
        <p:txBody>
          <a:bodyPr/>
          <a:lstStyle/>
          <a:p>
            <a:r>
              <a:rPr lang="en-GB" dirty="0"/>
              <a:t>We wouldn’t expect to see it? Would we?</a:t>
            </a:r>
          </a:p>
        </p:txBody>
      </p:sp>
    </p:spTree>
    <p:extLst>
      <p:ext uri="{BB962C8B-B14F-4D97-AF65-F5344CB8AC3E}">
        <p14:creationId xmlns:p14="http://schemas.microsoft.com/office/powerpoint/2010/main" val="47074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forms does it take?</a:t>
            </a:r>
          </a:p>
        </p:txBody>
      </p:sp>
      <p:sp>
        <p:nvSpPr>
          <p:cNvPr id="3" name="Content Placeholder 2"/>
          <p:cNvSpPr>
            <a:spLocks noGrp="1"/>
          </p:cNvSpPr>
          <p:nvPr>
            <p:ph idx="1"/>
          </p:nvPr>
        </p:nvSpPr>
        <p:spPr/>
        <p:txBody>
          <a:bodyPr>
            <a:normAutofit/>
          </a:bodyPr>
          <a:lstStyle/>
          <a:p>
            <a:r>
              <a:rPr lang="en-GB" dirty="0"/>
              <a:t>Emotional. I have found that the majority of cases could be called ‘emotional neglect’. </a:t>
            </a:r>
          </a:p>
          <a:p>
            <a:r>
              <a:rPr lang="en-GB" dirty="0"/>
              <a:t>Parents pushing too hard, expecting too much, to the point of their child breaking. </a:t>
            </a:r>
          </a:p>
          <a:p>
            <a:r>
              <a:rPr lang="en-GB" dirty="0"/>
              <a:t>Parents failing to acknowledge the achievements of their child – ever. Never being satisfied or pleased with their child, only ever demanding more. </a:t>
            </a:r>
          </a:p>
        </p:txBody>
      </p:sp>
    </p:spTree>
    <p:extLst>
      <p:ext uri="{BB962C8B-B14F-4D97-AF65-F5344CB8AC3E}">
        <p14:creationId xmlns:p14="http://schemas.microsoft.com/office/powerpoint/2010/main" val="124292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a:t>
            </a:r>
          </a:p>
        </p:txBody>
      </p:sp>
      <p:sp>
        <p:nvSpPr>
          <p:cNvPr id="3" name="Content Placeholder 2"/>
          <p:cNvSpPr>
            <a:spLocks noGrp="1"/>
          </p:cNvSpPr>
          <p:nvPr>
            <p:ph idx="1"/>
          </p:nvPr>
        </p:nvSpPr>
        <p:spPr/>
        <p:txBody>
          <a:bodyPr/>
          <a:lstStyle/>
          <a:p>
            <a:r>
              <a:rPr lang="en-GB" dirty="0"/>
              <a:t>Expectations have a lot to answer for. All parents expect certain things for their children, they may hope for others. When the expectations get too high or too many, the child can really suffer. </a:t>
            </a:r>
          </a:p>
        </p:txBody>
      </p:sp>
    </p:spTree>
    <p:extLst>
      <p:ext uri="{BB962C8B-B14F-4D97-AF65-F5344CB8AC3E}">
        <p14:creationId xmlns:p14="http://schemas.microsoft.com/office/powerpoint/2010/main" val="9515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When expectations are too high</a:t>
            </a:r>
          </a:p>
        </p:txBody>
      </p:sp>
      <p:sp>
        <p:nvSpPr>
          <p:cNvPr id="3" name="Content Placeholder 2"/>
          <p:cNvSpPr>
            <a:spLocks noGrp="1"/>
          </p:cNvSpPr>
          <p:nvPr>
            <p:ph idx="1"/>
          </p:nvPr>
        </p:nvSpPr>
        <p:spPr/>
        <p:txBody>
          <a:bodyPr/>
          <a:lstStyle/>
          <a:p>
            <a:r>
              <a:rPr lang="en-GB" dirty="0"/>
              <a:t>Feeling like you can never please your parent(s)/carers, no matter how hard you try, will cause damage after a while. </a:t>
            </a:r>
          </a:p>
        </p:txBody>
      </p:sp>
    </p:spTree>
    <p:extLst>
      <p:ext uri="{BB962C8B-B14F-4D97-AF65-F5344CB8AC3E}">
        <p14:creationId xmlns:p14="http://schemas.microsoft.com/office/powerpoint/2010/main" val="396513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problems with identifying neglect</a:t>
            </a:r>
          </a:p>
        </p:txBody>
      </p:sp>
      <p:sp>
        <p:nvSpPr>
          <p:cNvPr id="3" name="Content Placeholder 2"/>
          <p:cNvSpPr>
            <a:spLocks noGrp="1"/>
          </p:cNvSpPr>
          <p:nvPr>
            <p:ph idx="1"/>
          </p:nvPr>
        </p:nvSpPr>
        <p:spPr/>
        <p:txBody>
          <a:bodyPr/>
          <a:lstStyle/>
          <a:p>
            <a:r>
              <a:rPr lang="en-GB" dirty="0"/>
              <a:t>Neglect is varied and every case is different.</a:t>
            </a:r>
          </a:p>
          <a:p>
            <a:r>
              <a:rPr lang="en-GB" dirty="0"/>
              <a:t>People have pre-conceived ideas of what neglect is.</a:t>
            </a:r>
          </a:p>
          <a:p>
            <a:r>
              <a:rPr lang="en-GB" dirty="0"/>
              <a:t>People not realising that what they are doing could be classified as neglect. </a:t>
            </a:r>
          </a:p>
          <a:p>
            <a:r>
              <a:rPr lang="en-GB" dirty="0"/>
              <a:t>People assume that neglect will not be seen in wealthy areas.</a:t>
            </a:r>
          </a:p>
          <a:p>
            <a:pPr marL="0" indent="0">
              <a:buNone/>
            </a:pPr>
            <a:endParaRPr lang="en-GB" dirty="0"/>
          </a:p>
        </p:txBody>
      </p:sp>
    </p:spTree>
    <p:extLst>
      <p:ext uri="{BB962C8B-B14F-4D97-AF65-F5344CB8AC3E}">
        <p14:creationId xmlns:p14="http://schemas.microsoft.com/office/powerpoint/2010/main" val="83873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around the clock</a:t>
            </a:r>
          </a:p>
        </p:txBody>
      </p:sp>
      <p:sp>
        <p:nvSpPr>
          <p:cNvPr id="3" name="Content Placeholder 2"/>
          <p:cNvSpPr>
            <a:spLocks noGrp="1"/>
          </p:cNvSpPr>
          <p:nvPr>
            <p:ph idx="1"/>
          </p:nvPr>
        </p:nvSpPr>
        <p:spPr/>
        <p:txBody>
          <a:bodyPr/>
          <a:lstStyle/>
          <a:p>
            <a:r>
              <a:rPr lang="en-GB" dirty="0"/>
              <a:t>Long hours for working parents and for school provision.</a:t>
            </a:r>
          </a:p>
          <a:p>
            <a:r>
              <a:rPr lang="en-GB" dirty="0"/>
              <a:t>Demands on parents resulting in neglectful care.</a:t>
            </a:r>
          </a:p>
          <a:p>
            <a:r>
              <a:rPr lang="en-GB" dirty="0"/>
              <a:t>Not getting absorbed into the ‘why’ part of neglect – although it is important, it doesn’t mean it is not happening. </a:t>
            </a:r>
          </a:p>
        </p:txBody>
      </p:sp>
    </p:spTree>
    <p:extLst>
      <p:ext uri="{BB962C8B-B14F-4D97-AF65-F5344CB8AC3E}">
        <p14:creationId xmlns:p14="http://schemas.microsoft.com/office/powerpoint/2010/main" val="426157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93F1BE0-5A11-4D7B-AC7C-D89E7D272F68}"/>
              </a:ext>
            </a:extLst>
          </p:cNvPr>
          <p:cNvSpPr>
            <a:spLocks noGrp="1"/>
          </p:cNvSpPr>
          <p:nvPr>
            <p:ph type="title"/>
          </p:nvPr>
        </p:nvSpPr>
        <p:spPr>
          <a:xfrm>
            <a:off x="562682" y="2501131"/>
            <a:ext cx="10909640" cy="2555500"/>
          </a:xfrm>
        </p:spPr>
        <p:txBody>
          <a:bodyPr vert="horz" lIns="91440" tIns="45720" rIns="91440" bIns="45720" rtlCol="0" anchor="b">
            <a:normAutofit/>
          </a:bodyPr>
          <a:lstStyle/>
          <a:p>
            <a:pPr algn="ctr"/>
            <a:r>
              <a:rPr lang="en-GB" sz="2800" dirty="0">
                <a:hlinkClick r:id="rId2"/>
              </a:rPr>
              <a:t>Homepage - Surrey Safeguarding Children Partnership (surreyscp.org.uk)</a:t>
            </a:r>
            <a:br>
              <a:rPr lang="en-GB" sz="2800" dirty="0"/>
            </a:br>
            <a:r>
              <a:rPr lang="en-GB" sz="2700" dirty="0">
                <a:hlinkClick r:id="rId3"/>
              </a:rPr>
              <a:t>SSCP-Final-Neglect-Strategy-2021-2023-1.pdf (surreyscp.org.uk)</a:t>
            </a:r>
            <a:r>
              <a:rPr lang="en-GB" sz="2700" b="1" dirty="0"/>
              <a:t> </a:t>
            </a:r>
            <a:br>
              <a:rPr lang="en-GB" sz="2700" b="1" dirty="0"/>
            </a:br>
            <a:r>
              <a:rPr lang="en-GB" sz="2700" u="sng" dirty="0">
                <a:hlinkClick r:id="rId4"/>
              </a:rPr>
              <a:t>Neglect-Strategy-on-a-page-April-2021.pdf (surreyscp.org.uk)</a:t>
            </a:r>
            <a:br>
              <a:rPr lang="en-GB" sz="1800" b="1" dirty="0"/>
            </a:br>
            <a:r>
              <a:rPr lang="en-GB" sz="2800" dirty="0">
                <a:hlinkClick r:id="rId5"/>
              </a:rPr>
              <a:t>Family Resilience and Early Help - Surrey County Council (surreycc.gov.uk)</a:t>
            </a:r>
            <a:br>
              <a:rPr lang="en-GB" sz="2800" dirty="0"/>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D1C0756C-256D-4B70-8D21-13EBBD507727}"/>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r>
              <a:rPr lang="en-GB" b="1" dirty="0"/>
              <a:t>If you’re concerned about a child call 0300 470 9100 or email </a:t>
            </a:r>
            <a:r>
              <a:rPr lang="en-GB" b="1" dirty="0">
                <a:hlinkClick r:id="rId6"/>
              </a:rPr>
              <a:t> cspa@surreycc.gov.uk</a:t>
            </a:r>
            <a:endParaRPr lang="en-GB" dirty="0"/>
          </a:p>
          <a:p>
            <a:pPr algn="ctr"/>
            <a:endParaRPr lang="en-US" sz="24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E1E19963-300C-4001-AEE7-D5BD2F4ADF0D}"/>
              </a:ext>
            </a:extLst>
          </p:cNvPr>
          <p:cNvPicPr>
            <a:picLocks noChangeAspect="1"/>
          </p:cNvPicPr>
          <p:nvPr/>
        </p:nvPicPr>
        <p:blipFill>
          <a:blip r:embed="rId7"/>
          <a:stretch>
            <a:fillRect/>
          </a:stretch>
        </p:blipFill>
        <p:spPr>
          <a:xfrm>
            <a:off x="2873908" y="152400"/>
            <a:ext cx="6439588" cy="2047875"/>
          </a:xfrm>
          <a:prstGeom prst="rect">
            <a:avLst/>
          </a:prstGeom>
        </p:spPr>
      </p:pic>
      <p:sp>
        <p:nvSpPr>
          <p:cNvPr id="3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1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Masking the Problem</a:t>
            </a:r>
          </a:p>
        </p:txBody>
      </p:sp>
      <p:sp>
        <p:nvSpPr>
          <p:cNvPr id="3" name="Content Placeholder 2"/>
          <p:cNvSpPr>
            <a:spLocks noGrp="1"/>
          </p:cNvSpPr>
          <p:nvPr>
            <p:ph idx="1"/>
          </p:nvPr>
        </p:nvSpPr>
        <p:spPr/>
        <p:txBody>
          <a:bodyPr/>
          <a:lstStyle/>
          <a:p>
            <a:r>
              <a:rPr lang="en-GB" dirty="0"/>
              <a:t>Concealment.</a:t>
            </a:r>
          </a:p>
          <a:p>
            <a:r>
              <a:rPr lang="en-GB" dirty="0"/>
              <a:t>Closing ranks.</a:t>
            </a:r>
          </a:p>
          <a:p>
            <a:r>
              <a:rPr lang="en-GB" dirty="0"/>
              <a:t>Affording private help.</a:t>
            </a:r>
          </a:p>
          <a:p>
            <a:r>
              <a:rPr lang="en-GB" dirty="0"/>
              <a:t>Smooth façade. </a:t>
            </a:r>
          </a:p>
        </p:txBody>
      </p:sp>
    </p:spTree>
    <p:extLst>
      <p:ext uri="{BB962C8B-B14F-4D97-AF65-F5344CB8AC3E}">
        <p14:creationId xmlns:p14="http://schemas.microsoft.com/office/powerpoint/2010/main" val="169709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Coping strategies</a:t>
            </a:r>
          </a:p>
        </p:txBody>
      </p:sp>
      <p:sp>
        <p:nvSpPr>
          <p:cNvPr id="3" name="Content Placeholder 2"/>
          <p:cNvSpPr>
            <a:spLocks noGrp="1"/>
          </p:cNvSpPr>
          <p:nvPr>
            <p:ph idx="1"/>
          </p:nvPr>
        </p:nvSpPr>
        <p:spPr/>
        <p:txBody>
          <a:bodyPr/>
          <a:lstStyle/>
          <a:p>
            <a:r>
              <a:rPr lang="en-GB" dirty="0"/>
              <a:t>Families find themselves in all sorts of scenarios.</a:t>
            </a:r>
          </a:p>
          <a:p>
            <a:r>
              <a:rPr lang="en-GB" dirty="0"/>
              <a:t>If appropriate care is not put in place, it can lead to the children being neglected. </a:t>
            </a:r>
          </a:p>
        </p:txBody>
      </p:sp>
    </p:spTree>
    <p:extLst>
      <p:ext uri="{BB962C8B-B14F-4D97-AF65-F5344CB8AC3E}">
        <p14:creationId xmlns:p14="http://schemas.microsoft.com/office/powerpoint/2010/main" val="249770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Gaming</a:t>
            </a:r>
          </a:p>
        </p:txBody>
      </p:sp>
      <p:sp>
        <p:nvSpPr>
          <p:cNvPr id="3" name="Content Placeholder 2"/>
          <p:cNvSpPr>
            <a:spLocks noGrp="1"/>
          </p:cNvSpPr>
          <p:nvPr>
            <p:ph idx="1"/>
          </p:nvPr>
        </p:nvSpPr>
        <p:spPr/>
        <p:txBody>
          <a:bodyPr>
            <a:normAutofit/>
          </a:bodyPr>
          <a:lstStyle/>
          <a:p>
            <a:r>
              <a:rPr lang="en-GB" dirty="0"/>
              <a:t>I don’t think we could ever discuss neglect without online dangers and gaming being mentioned. </a:t>
            </a:r>
          </a:p>
          <a:p>
            <a:r>
              <a:rPr lang="en-GB" dirty="0"/>
              <a:t>Many parents have no idea that constantly leaving their child online, unchecked and unprotected, is a form of neglect.</a:t>
            </a:r>
          </a:p>
          <a:p>
            <a:r>
              <a:rPr lang="en-GB" dirty="0"/>
              <a:t>It can have horrific consequences, no matter what walk of life the child or young person comes from. </a:t>
            </a:r>
          </a:p>
        </p:txBody>
      </p:sp>
    </p:spTree>
    <p:extLst>
      <p:ext uri="{BB962C8B-B14F-4D97-AF65-F5344CB8AC3E}">
        <p14:creationId xmlns:p14="http://schemas.microsoft.com/office/powerpoint/2010/main" val="80179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thought</a:t>
            </a:r>
          </a:p>
        </p:txBody>
      </p:sp>
      <p:sp>
        <p:nvSpPr>
          <p:cNvPr id="3" name="Content Placeholder 2"/>
          <p:cNvSpPr>
            <a:spLocks noGrp="1"/>
          </p:cNvSpPr>
          <p:nvPr>
            <p:ph idx="1"/>
          </p:nvPr>
        </p:nvSpPr>
        <p:spPr/>
        <p:txBody>
          <a:bodyPr/>
          <a:lstStyle/>
          <a:p>
            <a:r>
              <a:rPr lang="en-GB" dirty="0"/>
              <a:t>What is important is that we all continue to acknowledge that neglect can take place anywhere; in any home, with any set of financial circumstances. </a:t>
            </a:r>
          </a:p>
        </p:txBody>
      </p:sp>
    </p:spTree>
    <p:extLst>
      <p:ext uri="{BB962C8B-B14F-4D97-AF65-F5344CB8AC3E}">
        <p14:creationId xmlns:p14="http://schemas.microsoft.com/office/powerpoint/2010/main" val="9910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7269E1-C178-4017-BA30-CBC5CB0A3D8E}"/>
              </a:ext>
            </a:extLst>
          </p:cNvPr>
          <p:cNvSpPr>
            <a:spLocks noGrp="1"/>
          </p:cNvSpPr>
          <p:nvPr>
            <p:ph type="ctrTitle"/>
          </p:nvPr>
        </p:nvSpPr>
        <p:spPr>
          <a:xfrm>
            <a:off x="714376" y="2647950"/>
            <a:ext cx="10834146" cy="3914774"/>
          </a:xfrm>
        </p:spPr>
        <p:txBody>
          <a:bodyPr anchor="b">
            <a:normAutofit/>
          </a:bodyPr>
          <a:lstStyle/>
          <a:p>
            <a:br>
              <a:rPr lang="en-GB" sz="3600" dirty="0"/>
            </a:br>
            <a:br>
              <a:rPr lang="en-GB" sz="3600" dirty="0"/>
            </a:br>
            <a:r>
              <a:rPr lang="en-GB" sz="3600" dirty="0"/>
              <a:t>Personal story from one of our Surrey </a:t>
            </a:r>
            <a:r>
              <a:rPr lang="en-GB" sz="3600"/>
              <a:t>young people</a:t>
            </a:r>
            <a:br>
              <a:rPr lang="en-GB" sz="2200" dirty="0"/>
            </a:br>
            <a:r>
              <a:rPr lang="en-GB" sz="2200" dirty="0"/>
              <a:t> </a:t>
            </a:r>
            <a:br>
              <a:rPr lang="en-GB" sz="22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3E46BC36-D43C-46E6-9DBE-7EDADC8B3EF2}"/>
              </a:ext>
            </a:extLst>
          </p:cNvPr>
          <p:cNvSpPr>
            <a:spLocks noGrp="1"/>
          </p:cNvSpPr>
          <p:nvPr>
            <p:ph type="subTitle" idx="1"/>
          </p:nvPr>
        </p:nvSpPr>
        <p:spPr>
          <a:xfrm>
            <a:off x="638881" y="5733165"/>
            <a:ext cx="10909643" cy="480101"/>
          </a:xfrm>
        </p:spPr>
        <p:txBody>
          <a:bodyPr anchor="t">
            <a:normAutofit/>
          </a:bodyPr>
          <a:lstStyle/>
          <a:p>
            <a:endParaRPr lang="en-GB" dirty="0"/>
          </a:p>
          <a:p>
            <a:endParaRPr lang="en-GB" dirty="0"/>
          </a:p>
        </p:txBody>
      </p:sp>
      <p:pic>
        <p:nvPicPr>
          <p:cNvPr id="5" name="Picture 4">
            <a:extLst>
              <a:ext uri="{FF2B5EF4-FFF2-40B4-BE49-F238E27FC236}">
                <a16:creationId xmlns:a16="http://schemas.microsoft.com/office/drawing/2014/main" id="{B850643E-5368-4D77-AF19-12D3AA8D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908" y="295275"/>
            <a:ext cx="6439588" cy="2146849"/>
          </a:xfrm>
          <a:prstGeom prst="rect">
            <a:avLst/>
          </a:prstGeom>
        </p:spPr>
      </p:pic>
      <p:sp>
        <p:nvSpPr>
          <p:cNvPr id="2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72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BC64-2961-46AB-8880-D2DFABD28AA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F36BCEE-63DE-4FC5-AC8A-88F57A8BE0BD}"/>
              </a:ext>
            </a:extLst>
          </p:cNvPr>
          <p:cNvSpPr>
            <a:spLocks noGrp="1"/>
          </p:cNvSpPr>
          <p:nvPr>
            <p:ph type="subTitle" idx="1"/>
          </p:nvPr>
        </p:nvSpPr>
        <p:spPr/>
        <p:txBody>
          <a:bodyPr/>
          <a:lstStyle/>
          <a:p>
            <a:endParaRPr lang="en-GB"/>
          </a:p>
        </p:txBody>
      </p:sp>
      <p:pic>
        <p:nvPicPr>
          <p:cNvPr id="4" name="Online Media 3" title="GCP2: How We Spot Neglect">
            <a:hlinkClick r:id="" action="ppaction://media"/>
            <a:extLst>
              <a:ext uri="{FF2B5EF4-FFF2-40B4-BE49-F238E27FC236}">
                <a16:creationId xmlns:a16="http://schemas.microsoft.com/office/drawing/2014/main" id="{F3D3FFF5-D2F9-4FFB-91A5-1C681212295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0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7269E1-C178-4017-BA30-CBC5CB0A3D8E}"/>
              </a:ext>
            </a:extLst>
          </p:cNvPr>
          <p:cNvSpPr>
            <a:spLocks noGrp="1"/>
          </p:cNvSpPr>
          <p:nvPr>
            <p:ph type="ctrTitle"/>
          </p:nvPr>
        </p:nvSpPr>
        <p:spPr>
          <a:xfrm>
            <a:off x="714376" y="2647950"/>
            <a:ext cx="10834146" cy="3914774"/>
          </a:xfrm>
        </p:spPr>
        <p:txBody>
          <a:bodyPr anchor="b">
            <a:normAutofit fontScale="90000"/>
          </a:bodyPr>
          <a:lstStyle/>
          <a:p>
            <a:r>
              <a:rPr lang="en-GB" sz="3600" b="1" dirty="0"/>
              <a:t>GCP2 Project Manager Alex Dave</a:t>
            </a:r>
            <a:br>
              <a:rPr lang="en-GB" sz="3600" dirty="0"/>
            </a:br>
            <a:br>
              <a:rPr lang="en-GB" sz="3600" dirty="0"/>
            </a:br>
            <a:r>
              <a:rPr lang="en-GB" sz="2200" u="sng" dirty="0">
                <a:hlinkClick r:id="rId2"/>
              </a:rPr>
              <a:t>Graded-Care-Profile2-FAQs.pdf (surreyscp.org.uk)</a:t>
            </a:r>
            <a:br>
              <a:rPr lang="en-GB" sz="2200" dirty="0"/>
            </a:br>
            <a:r>
              <a:rPr lang="en-GB" sz="2200" dirty="0"/>
              <a:t> </a:t>
            </a:r>
            <a:br>
              <a:rPr lang="en-GB" sz="2200" dirty="0"/>
            </a:br>
            <a:r>
              <a:rPr lang="en-GB" sz="2200" u="sng" dirty="0">
                <a:hlinkClick r:id="rId3"/>
              </a:rPr>
              <a:t>Neglect Risk Assessment Tools – General Guidance</a:t>
            </a:r>
            <a:br>
              <a:rPr lang="en-GB" sz="2200" dirty="0"/>
            </a:br>
            <a:r>
              <a:rPr lang="en-GB" sz="2200" dirty="0"/>
              <a:t> </a:t>
            </a:r>
            <a:br>
              <a:rPr lang="en-GB" sz="2200" dirty="0"/>
            </a:br>
            <a:r>
              <a:rPr lang="en-GB" sz="2200" u="sng" dirty="0">
                <a:hlinkClick r:id="rId4"/>
              </a:rPr>
              <a:t>Graded Care Profile 2: measuring care, helping families - YouTube</a:t>
            </a:r>
            <a:br>
              <a:rPr lang="en-GB" sz="2200" dirty="0"/>
            </a:br>
            <a:r>
              <a:rPr lang="en-GB" sz="2200" dirty="0"/>
              <a:t> </a:t>
            </a:r>
            <a:br>
              <a:rPr lang="en-GB" sz="22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3E46BC36-D43C-46E6-9DBE-7EDADC8B3EF2}"/>
              </a:ext>
            </a:extLst>
          </p:cNvPr>
          <p:cNvSpPr>
            <a:spLocks noGrp="1"/>
          </p:cNvSpPr>
          <p:nvPr>
            <p:ph type="subTitle" idx="1"/>
          </p:nvPr>
        </p:nvSpPr>
        <p:spPr>
          <a:xfrm>
            <a:off x="638881" y="5733165"/>
            <a:ext cx="10909643" cy="480101"/>
          </a:xfrm>
        </p:spPr>
        <p:txBody>
          <a:bodyPr anchor="t">
            <a:normAutofit/>
          </a:bodyPr>
          <a:lstStyle/>
          <a:p>
            <a:endParaRPr lang="en-GB" dirty="0"/>
          </a:p>
          <a:p>
            <a:endParaRPr lang="en-GB" dirty="0"/>
          </a:p>
        </p:txBody>
      </p:sp>
      <p:pic>
        <p:nvPicPr>
          <p:cNvPr id="5" name="Picture 4">
            <a:extLst>
              <a:ext uri="{FF2B5EF4-FFF2-40B4-BE49-F238E27FC236}">
                <a16:creationId xmlns:a16="http://schemas.microsoft.com/office/drawing/2014/main" id="{B850643E-5368-4D77-AF19-12D3AA8D7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908" y="295275"/>
            <a:ext cx="6439588" cy="2146849"/>
          </a:xfrm>
          <a:prstGeom prst="rect">
            <a:avLst/>
          </a:prstGeom>
        </p:spPr>
      </p:pic>
      <p:sp>
        <p:nvSpPr>
          <p:cNvPr id="2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4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3155-387B-45C4-8D3E-BF6F0D7421C1}"/>
              </a:ext>
            </a:extLst>
          </p:cNvPr>
          <p:cNvSpPr>
            <a:spLocks noGrp="1"/>
          </p:cNvSpPr>
          <p:nvPr>
            <p:ph type="title"/>
          </p:nvPr>
        </p:nvSpPr>
        <p:spPr>
          <a:xfrm>
            <a:off x="838200" y="365125"/>
            <a:ext cx="10515600" cy="1067435"/>
          </a:xfrm>
        </p:spPr>
        <p:txBody>
          <a:bodyPr/>
          <a:lstStyle/>
          <a:p>
            <a:r>
              <a:rPr lang="en-GB" dirty="0"/>
              <a:t>GCP2 Project Manager Alex Dave</a:t>
            </a:r>
          </a:p>
        </p:txBody>
      </p:sp>
      <p:pic>
        <p:nvPicPr>
          <p:cNvPr id="5" name="Online Media 4">
            <a:hlinkClick r:id="" action="ppaction://media"/>
            <a:extLst>
              <a:ext uri="{FF2B5EF4-FFF2-40B4-BE49-F238E27FC236}">
                <a16:creationId xmlns:a16="http://schemas.microsoft.com/office/drawing/2014/main" id="{9C5EE460-EB31-4804-B674-7445830999A4}"/>
              </a:ext>
            </a:extLst>
          </p:cNvPr>
          <p:cNvPicPr>
            <a:picLocks noGrp="1" noRot="1" noChangeAspect="1"/>
          </p:cNvPicPr>
          <p:nvPr>
            <p:ph idx="1"/>
            <a:videoFile r:link="rId1"/>
          </p:nvPr>
        </p:nvPicPr>
        <p:blipFill>
          <a:blip r:embed="rId3"/>
          <a:stretch>
            <a:fillRect/>
          </a:stretch>
        </p:blipFill>
        <p:spPr>
          <a:xfrm>
            <a:off x="680720" y="1188720"/>
            <a:ext cx="11023600" cy="5669280"/>
          </a:xfrm>
          <a:prstGeom prst="rect">
            <a:avLst/>
          </a:prstGeom>
        </p:spPr>
      </p:pic>
    </p:spTree>
    <p:extLst>
      <p:ext uri="{BB962C8B-B14F-4D97-AF65-F5344CB8AC3E}">
        <p14:creationId xmlns:p14="http://schemas.microsoft.com/office/powerpoint/2010/main" val="910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E19-038 Appendix 1 - Family Centre specification , item 8. PDF 713 KB">
            <a:extLst>
              <a:ext uri="{FF2B5EF4-FFF2-40B4-BE49-F238E27FC236}">
                <a16:creationId xmlns:a16="http://schemas.microsoft.com/office/drawing/2014/main" id="{8E6E8BB6-02DC-43C7-B696-BB9767F2B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44" y="0"/>
            <a:ext cx="2766008" cy="3907536"/>
          </a:xfrm>
          <a:prstGeom prst="rect">
            <a:avLst/>
          </a:pr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84F2EC-1E38-472F-8FC1-0BC2F9227156}"/>
              </a:ext>
            </a:extLst>
          </p:cNvPr>
          <p:cNvPicPr>
            <a:picLocks noChangeAspect="1"/>
          </p:cNvPicPr>
          <p:nvPr/>
        </p:nvPicPr>
        <p:blipFill>
          <a:blip r:embed="rId3"/>
          <a:stretch>
            <a:fillRect/>
          </a:stretch>
        </p:blipFill>
        <p:spPr>
          <a:xfrm>
            <a:off x="434592" y="4149598"/>
            <a:ext cx="3766823" cy="2098802"/>
          </a:xfrm>
          <a:prstGeom prst="rect">
            <a:avLst/>
          </a:prstGeom>
        </p:spPr>
      </p:pic>
      <p:sp>
        <p:nvSpPr>
          <p:cNvPr id="2" name="Rectangle 1">
            <a:extLst>
              <a:ext uri="{FF2B5EF4-FFF2-40B4-BE49-F238E27FC236}">
                <a16:creationId xmlns:a16="http://schemas.microsoft.com/office/drawing/2014/main" id="{B7B1208A-10B0-4021-A26E-3B04963CBA02}"/>
              </a:ext>
            </a:extLst>
          </p:cNvPr>
          <p:cNvSpPr/>
          <p:nvPr/>
        </p:nvSpPr>
        <p:spPr>
          <a:xfrm>
            <a:off x="4797494" y="2560320"/>
            <a:ext cx="6755626" cy="4110736"/>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Family Information and Local Offer </a:t>
            </a: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Children who make good overall progress in most areas of development and receive appropriate universal services such as health care and education.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They also use leisure and play facilities, housing and the voluntary sector.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Family Information Service (information on resources)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www.surreycc.gov.uk/people-and-community/family-information-service/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4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CE8EB-363A-47D0-B7BB-62C144B42F8B}"/>
              </a:ext>
            </a:extLst>
          </p:cNvPr>
          <p:cNvSpPr/>
          <p:nvPr/>
        </p:nvSpPr>
        <p:spPr>
          <a:xfrm>
            <a:off x="192114" y="790160"/>
            <a:ext cx="9647815" cy="5324535"/>
          </a:xfrm>
          <a:prstGeom prst="rect">
            <a:avLst/>
          </a:prstGeom>
        </p:spPr>
        <p:txBody>
          <a:bodyPr wrap="square">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mn-cs"/>
              </a:rPr>
              <a:t>The SCSA partnership learning and development offer aims to enhance working together to safeguard children and improve outcomes for children and families in Surrey. Our workshops and learning events give the opportunity for practitioners to</a:t>
            </a:r>
            <a:r>
              <a:rPr kumimoji="0" lang="en-GB" sz="2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Share knowledge and explore understanding of their differing roles</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Understand how safeguarding operates in Surrey by sharing good practice, resources and processes; this includes Effective Family Resilience and Family Safeguarding model</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Learn from each other’s experience and practice in terms of safeguarding and delivering positive outcomes for children</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Develop best practice and learning from local reviews and audits, domestic homicide reviews, the Child Death Overview Panel (CDOP) and national learning</a:t>
            </a:r>
          </a:p>
        </p:txBody>
      </p:sp>
      <p:sp>
        <p:nvSpPr>
          <p:cNvPr id="4" name="Slide Number Placeholder 3">
            <a:extLst>
              <a:ext uri="{FF2B5EF4-FFF2-40B4-BE49-F238E27FC236}">
                <a16:creationId xmlns:a16="http://schemas.microsoft.com/office/drawing/2014/main" id="{36415F56-170A-4D3F-BD7B-3385CB5DCE95}"/>
              </a:ext>
            </a:extLst>
          </p:cNvPr>
          <p:cNvSpPr>
            <a:spLocks noGrp="1"/>
          </p:cNvSpPr>
          <p:nvPr>
            <p:ph type="sldNum" sz="quarter" idx="12"/>
          </p:nvPr>
        </p:nvSpPr>
        <p:spPr>
          <a:xfrm>
            <a:off x="11925501" y="6485128"/>
            <a:ext cx="266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29</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1403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955BB-CE4C-401B-ACF5-CACA16FE015B}"/>
              </a:ext>
            </a:extLst>
          </p:cNvPr>
          <p:cNvSpPr>
            <a:spLocks noGrp="1"/>
          </p:cNvSpPr>
          <p:nvPr>
            <p:ph type="ctrTitle"/>
          </p:nvPr>
        </p:nvSpPr>
        <p:spPr>
          <a:xfrm>
            <a:off x="1285241" y="1008993"/>
            <a:ext cx="9231410" cy="3542045"/>
          </a:xfrm>
        </p:spPr>
        <p:txBody>
          <a:bodyPr anchor="b">
            <a:normAutofit/>
          </a:bodyPr>
          <a:lstStyle/>
          <a:p>
            <a:pPr algn="l"/>
            <a:r>
              <a:rPr lang="en-GB" sz="5500" b="1" dirty="0">
                <a:latin typeface="+mn-lt"/>
              </a:rPr>
              <a:t>Affluent Neglect – Research Findings &amp; Impact On Practice</a:t>
            </a:r>
            <a:br>
              <a:rPr lang="en-GB" sz="5500" b="1" dirty="0">
                <a:latin typeface="+mn-lt"/>
              </a:rPr>
            </a:br>
            <a:endParaRPr lang="en-GB" sz="5500" b="1" dirty="0">
              <a:latin typeface="+mn-lt"/>
            </a:endParaRPr>
          </a:p>
        </p:txBody>
      </p:sp>
      <p:sp>
        <p:nvSpPr>
          <p:cNvPr id="3" name="Subtitle 2">
            <a:extLst>
              <a:ext uri="{FF2B5EF4-FFF2-40B4-BE49-F238E27FC236}">
                <a16:creationId xmlns:a16="http://schemas.microsoft.com/office/drawing/2014/main" id="{0D9295D4-0003-4E87-8FB8-8E6C3A898B41}"/>
              </a:ext>
            </a:extLst>
          </p:cNvPr>
          <p:cNvSpPr>
            <a:spLocks noGrp="1"/>
          </p:cNvSpPr>
          <p:nvPr>
            <p:ph type="subTitle" idx="1"/>
          </p:nvPr>
        </p:nvSpPr>
        <p:spPr>
          <a:xfrm>
            <a:off x="1285241" y="4582814"/>
            <a:ext cx="7132335" cy="1312657"/>
          </a:xfrm>
        </p:spPr>
        <p:txBody>
          <a:bodyPr anchor="t">
            <a:normAutofit lnSpcReduction="10000"/>
          </a:bodyPr>
          <a:lstStyle/>
          <a:p>
            <a:pPr algn="l"/>
            <a:r>
              <a:rPr lang="en-GB" sz="2200" b="1" dirty="0"/>
              <a:t>Sharon Davidson</a:t>
            </a:r>
          </a:p>
          <a:p>
            <a:pPr algn="l"/>
            <a:r>
              <a:rPr lang="en-GB" sz="2200" b="1" dirty="0"/>
              <a:t>Principal Child &amp; Family Social Worker &amp; Service Manager for Surrey Children’s Services Academy – Surrey County Council</a:t>
            </a:r>
          </a:p>
          <a:p>
            <a:pPr algn="l"/>
            <a:endParaRPr lang="en-GB" sz="2200" dirty="0"/>
          </a:p>
        </p:txBody>
      </p:sp>
      <p:pic>
        <p:nvPicPr>
          <p:cNvPr id="7" name="Picture 6" descr="Logo, company name&#10;&#10;Description automatically generated">
            <a:extLst>
              <a:ext uri="{FF2B5EF4-FFF2-40B4-BE49-F238E27FC236}">
                <a16:creationId xmlns:a16="http://schemas.microsoft.com/office/drawing/2014/main" id="{7197D099-2240-4D74-9AA1-421C38F82371}"/>
              </a:ext>
            </a:extLst>
          </p:cNvPr>
          <p:cNvPicPr>
            <a:picLocks noChangeAspect="1"/>
          </p:cNvPicPr>
          <p:nvPr/>
        </p:nvPicPr>
        <p:blipFill rotWithShape="1">
          <a:blip r:embed="rId2">
            <a:extLst>
              <a:ext uri="{28A0092B-C50C-407E-A947-70E740481C1C}">
                <a14:useLocalDpi xmlns:a14="http://schemas.microsoft.com/office/drawing/2010/main" val="0"/>
              </a:ext>
            </a:extLst>
          </a:blip>
          <a:srcRect t="11026"/>
          <a:stretch/>
        </p:blipFill>
        <p:spPr>
          <a:xfrm>
            <a:off x="9631161" y="703883"/>
            <a:ext cx="1770979" cy="1398401"/>
          </a:xfrm>
          <a:prstGeom prst="rect">
            <a:avLst/>
          </a:prstGeom>
        </p:spPr>
      </p:pic>
    </p:spTree>
    <p:extLst>
      <p:ext uri="{BB962C8B-B14F-4D97-AF65-F5344CB8AC3E}">
        <p14:creationId xmlns:p14="http://schemas.microsoft.com/office/powerpoint/2010/main" val="4239212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5BAC4-A5CF-4694-A24B-2FE4BC72C449}"/>
              </a:ext>
            </a:extLst>
          </p:cNvPr>
          <p:cNvSpPr>
            <a:spLocks noGrp="1"/>
          </p:cNvSpPr>
          <p:nvPr>
            <p:ph type="sldNum" sz="quarter" idx="12"/>
          </p:nvPr>
        </p:nvSpPr>
        <p:spPr>
          <a:xfrm>
            <a:off x="11961500" y="6492476"/>
            <a:ext cx="230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30</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42629399-889F-4F28-9DB3-377C5E18F71F}"/>
              </a:ext>
            </a:extLst>
          </p:cNvPr>
          <p:cNvSpPr txBox="1"/>
          <p:nvPr/>
        </p:nvSpPr>
        <p:spPr>
          <a:xfrm>
            <a:off x="192113" y="746060"/>
            <a:ext cx="10223805" cy="580146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3299" b="1" i="0" u="none" strike="noStrike" kern="1200" cap="none" spc="0" normalizeH="0" baseline="0" noProof="0" dirty="0">
                <a:ln>
                  <a:noFill/>
                </a:ln>
                <a:solidFill>
                  <a:prstClr val="black"/>
                </a:solidFill>
                <a:effectLst/>
                <a:uLnTx/>
                <a:uFillTx/>
                <a:latin typeface="Arial"/>
                <a:ea typeface="+mn-ea"/>
                <a:cs typeface="+mn-cs"/>
              </a:rPr>
              <a:t>Core Offer</a:t>
            </a:r>
          </a:p>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150" b="0" i="0" u="none" strike="noStrike" kern="1200" cap="none" spc="0" normalizeH="0" baseline="0" noProof="0" dirty="0">
                <a:ln>
                  <a:noFill/>
                </a:ln>
                <a:solidFill>
                  <a:prstClr val="black"/>
                </a:solidFill>
                <a:effectLst/>
                <a:uLnTx/>
                <a:uFillTx/>
                <a:latin typeface="Arial"/>
                <a:ea typeface="+mn-ea"/>
                <a:cs typeface="+mn-cs"/>
              </a:rPr>
              <a:t>Learn together to ensure clear pathways for support, effective multi-agency working and early help provision as well as clear understanding and consistent application of thresholds across the partnership</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15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together to safeguard children (online offer, face to face and Train the Trainer)</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Effective Family Resilience</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Helping Families Early</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Foundation Modules 1 and 2</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DSL new to role and refresher (Education Safeguarding Team)</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Managing Allegations against staff and volunteers (Education Safeguarding Team) – includes sessions for non-education practitioners</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Healthy outcomes for children who are looked after</a:t>
            </a:r>
          </a:p>
        </p:txBody>
      </p:sp>
    </p:spTree>
    <p:extLst>
      <p:ext uri="{BB962C8B-B14F-4D97-AF65-F5344CB8AC3E}">
        <p14:creationId xmlns:p14="http://schemas.microsoft.com/office/powerpoint/2010/main" val="43214351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52730D-2E3B-4006-8198-41B361C390B0}"/>
              </a:ext>
            </a:extLst>
          </p:cNvPr>
          <p:cNvSpPr>
            <a:spLocks noGrp="1"/>
          </p:cNvSpPr>
          <p:nvPr>
            <p:ph type="title"/>
          </p:nvPr>
        </p:nvSpPr>
        <p:spPr>
          <a:xfrm>
            <a:off x="609601" y="273049"/>
            <a:ext cx="4011084" cy="1870075"/>
          </a:xfrm>
        </p:spPr>
        <p:txBody>
          <a:bodyPr/>
          <a:lstStyle/>
          <a:p>
            <a:r>
              <a:rPr lang="en-US" dirty="0"/>
              <a:t>Olive booking link;</a:t>
            </a:r>
            <a:br>
              <a:rPr lang="en-US" dirty="0"/>
            </a:br>
            <a:r>
              <a:rPr lang="en-GB" sz="1800" u="sng" dirty="0">
                <a:hlinkClick r:id="rId2"/>
              </a:rPr>
              <a:t>https://surreycoun.plateau.com/learning/user/portal.do?siteID=SCA&amp;landingPage=login</a:t>
            </a:r>
            <a:br>
              <a:rPr lang="en-US" sz="1800" dirty="0"/>
            </a:br>
            <a:endParaRPr lang="en-US" sz="1800" dirty="0"/>
          </a:p>
        </p:txBody>
      </p:sp>
      <p:sp>
        <p:nvSpPr>
          <p:cNvPr id="3" name="TextBox 2">
            <a:extLst>
              <a:ext uri="{FF2B5EF4-FFF2-40B4-BE49-F238E27FC236}">
                <a16:creationId xmlns:a16="http://schemas.microsoft.com/office/drawing/2014/main" id="{032074F0-0A59-4205-A5B1-ED5C0CAA314E}"/>
              </a:ext>
            </a:extLst>
          </p:cNvPr>
          <p:cNvSpPr txBox="1"/>
          <p:nvPr/>
        </p:nvSpPr>
        <p:spPr>
          <a:xfrm>
            <a:off x="5344160" y="355600"/>
            <a:ext cx="4653280" cy="5770564"/>
          </a:xfrm>
          <a:prstGeom prst="rect">
            <a:avLst/>
          </a:prstGeom>
        </p:spPr>
        <p:txBody>
          <a:bodyPr rtlCol="0">
            <a:normAutofit lnSpcReduction="10000"/>
          </a:bodyPr>
          <a:lstStyle/>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Neglect training offers to ensure that practitioners are supported with the awareness, skills and tools to effectively intervene where neglect is a factor;</a:t>
            </a:r>
          </a:p>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 to Neglect</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GCP2 programme (includes Train the Trainer)</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 the Trainer (Learning from Practice)</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Included in all learning activities of the core offer</a:t>
            </a:r>
          </a:p>
        </p:txBody>
      </p:sp>
      <p:sp>
        <p:nvSpPr>
          <p:cNvPr id="13" name="Text Placeholder 3">
            <a:extLst>
              <a:ext uri="{FF2B5EF4-FFF2-40B4-BE49-F238E27FC236}">
                <a16:creationId xmlns:a16="http://schemas.microsoft.com/office/drawing/2014/main" id="{C386D38C-E9CC-4072-81B4-1318C23F8024}"/>
              </a:ext>
            </a:extLst>
          </p:cNvPr>
          <p:cNvSpPr>
            <a:spLocks noGrp="1"/>
          </p:cNvSpPr>
          <p:nvPr>
            <p:ph type="body" sz="half" idx="2"/>
          </p:nvPr>
        </p:nvSpPr>
        <p:spPr>
          <a:xfrm>
            <a:off x="609601" y="4287520"/>
            <a:ext cx="4011084" cy="2433956"/>
          </a:xfrm>
        </p:spPr>
        <p:txBody>
          <a:bodyPr/>
          <a:lstStyle/>
          <a:p>
            <a:pPr>
              <a:lnSpc>
                <a:spcPct val="107000"/>
              </a:lnSpc>
              <a:spcAft>
                <a:spcPts val="800"/>
              </a:spcAft>
            </a:pPr>
            <a:r>
              <a:rPr lang="en-GB" sz="1800" b="1">
                <a:ea typeface="Calibri" panose="020F0502020204030204" pitchFamily="34" charset="0"/>
              </a:rPr>
              <a:t>Introduction to Neglect Workshops</a:t>
            </a:r>
          </a:p>
          <a:p>
            <a:pPr>
              <a:lnSpc>
                <a:spcPct val="107000"/>
              </a:lnSpc>
              <a:spcAft>
                <a:spcPts val="800"/>
              </a:spcAft>
            </a:pPr>
            <a:r>
              <a:rPr lang="en-GB" sz="1800" b="1">
                <a:ea typeface="Calibri" panose="020F0502020204030204" pitchFamily="34" charset="0"/>
              </a:rPr>
              <a:t>19 July 2021</a:t>
            </a:r>
          </a:p>
          <a:p>
            <a:pPr>
              <a:lnSpc>
                <a:spcPct val="107000"/>
              </a:lnSpc>
              <a:spcAft>
                <a:spcPts val="800"/>
              </a:spcAft>
            </a:pPr>
            <a:r>
              <a:rPr lang="en-GB" sz="1800" b="1">
                <a:ea typeface="Calibri" panose="020F0502020204030204" pitchFamily="34" charset="0"/>
              </a:rPr>
              <a:t>06 October 2021</a:t>
            </a:r>
          </a:p>
          <a:p>
            <a:pPr>
              <a:lnSpc>
                <a:spcPct val="107000"/>
              </a:lnSpc>
              <a:spcAft>
                <a:spcPts val="800"/>
              </a:spcAft>
            </a:pPr>
            <a:r>
              <a:rPr lang="en-GB" sz="1800" b="1">
                <a:ea typeface="Calibri" panose="020F0502020204030204" pitchFamily="34" charset="0"/>
              </a:rPr>
              <a:t>02 February 2022</a:t>
            </a:r>
          </a:p>
          <a:p>
            <a:r>
              <a:rPr lang="en-GB" sz="1800" b="1">
                <a:ea typeface="Calibri" panose="020F0502020204030204" pitchFamily="34" charset="0"/>
              </a:rPr>
              <a:t>27 April 2022</a:t>
            </a:r>
            <a:endParaRPr lang="en-US" b="1" dirty="0"/>
          </a:p>
        </p:txBody>
      </p:sp>
      <p:sp>
        <p:nvSpPr>
          <p:cNvPr id="2" name="Slide Number Placeholder 1">
            <a:extLst>
              <a:ext uri="{FF2B5EF4-FFF2-40B4-BE49-F238E27FC236}">
                <a16:creationId xmlns:a16="http://schemas.microsoft.com/office/drawing/2014/main" id="{2211152E-DC57-4983-8D05-43AB1A4CDD9C}"/>
              </a:ext>
            </a:extLst>
          </p:cNvPr>
          <p:cNvSpPr>
            <a:spLocks noGrp="1"/>
          </p:cNvSpPr>
          <p:nvPr>
            <p:ph type="sldNum" sz="quarter" idx="12"/>
          </p:nvPr>
        </p:nvSpPr>
        <p:spPr>
          <a:xfrm>
            <a:off x="8737600" y="6356351"/>
            <a:ext cx="2844800"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A031D406-4FF8-42ED-A7AA-DCD7F95F344C}"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31</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30153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A363-8819-4FDE-AA2E-7D8AAEC0784B}"/>
              </a:ext>
            </a:extLst>
          </p:cNvPr>
          <p:cNvSpPr>
            <a:spLocks noGrp="1"/>
          </p:cNvSpPr>
          <p:nvPr>
            <p:ph type="title"/>
          </p:nvPr>
        </p:nvSpPr>
        <p:spPr>
          <a:xfrm>
            <a:off x="640080" y="329184"/>
            <a:ext cx="6894576" cy="1783080"/>
          </a:xfrm>
        </p:spPr>
        <p:txBody>
          <a:bodyPr vert="horz" lIns="91440" tIns="45720" rIns="91440" bIns="45720" rtlCol="0" anchor="b">
            <a:normAutofit/>
          </a:bodyPr>
          <a:lstStyle/>
          <a:p>
            <a:pPr algn="ctr"/>
            <a:r>
              <a:rPr lang="en-US" sz="5400" b="1">
                <a:latin typeface="+mn-lt"/>
              </a:rPr>
              <a:t>Introduction to the Presentation</a:t>
            </a:r>
            <a:endParaRPr lang="en-US" sz="5400" b="1" dirty="0">
              <a:latin typeface="+mn-lt"/>
            </a:endParaRPr>
          </a:p>
        </p:txBody>
      </p:sp>
      <p:sp>
        <p:nvSpPr>
          <p:cNvPr id="5" name="Rectangle 4">
            <a:extLst>
              <a:ext uri="{FF2B5EF4-FFF2-40B4-BE49-F238E27FC236}">
                <a16:creationId xmlns:a16="http://schemas.microsoft.com/office/drawing/2014/main" id="{F7030DE7-D1CD-49DB-9A9F-E96779044D66}"/>
              </a:ext>
            </a:extLst>
          </p:cNvPr>
          <p:cNvSpPr/>
          <p:nvPr/>
        </p:nvSpPr>
        <p:spPr>
          <a:xfrm>
            <a:off x="279400" y="2706623"/>
            <a:ext cx="7255256" cy="3548841"/>
          </a:xfrm>
          <a:prstGeom prst="rect">
            <a:avLst/>
          </a:prstGeom>
        </p:spPr>
        <p:txBody>
          <a:bodyPr vert="horz" lIns="91440" tIns="45720" rIns="91440" bIns="45720" rtlCol="0">
            <a:normAutofit/>
          </a:bodyPr>
          <a:lstStyle/>
          <a:p>
            <a:pPr marL="457200" indent="-342900" algn="just">
              <a:lnSpc>
                <a:spcPct val="90000"/>
              </a:lnSpc>
              <a:spcAft>
                <a:spcPts val="600"/>
              </a:spcAft>
              <a:buFont typeface="Wingdings" panose="05000000000000000000" pitchFamily="2" charset="2"/>
              <a:buChar char="Ø"/>
            </a:pPr>
            <a:r>
              <a:rPr lang="en-US" sz="2400"/>
              <a:t>This Presentation will provide a brief overview of research findings into affluent neglect </a:t>
            </a:r>
          </a:p>
          <a:p>
            <a:pPr marL="114300" algn="just">
              <a:lnSpc>
                <a:spcPct val="90000"/>
              </a:lnSpc>
              <a:spcAft>
                <a:spcPts val="600"/>
              </a:spcAft>
            </a:pPr>
            <a:endParaRPr lang="en-US" sz="2400"/>
          </a:p>
          <a:p>
            <a:pPr marL="457200" indent="-342900" algn="just">
              <a:lnSpc>
                <a:spcPct val="90000"/>
              </a:lnSpc>
              <a:spcAft>
                <a:spcPts val="600"/>
              </a:spcAft>
              <a:buFont typeface="Wingdings" panose="05000000000000000000" pitchFamily="2" charset="2"/>
              <a:buChar char="Ø"/>
            </a:pPr>
            <a:r>
              <a:rPr lang="en-US" sz="2400"/>
              <a:t>Focus briefly on the link between neglect poverty and affluence</a:t>
            </a:r>
          </a:p>
          <a:p>
            <a:pPr marL="114300" algn="just">
              <a:lnSpc>
                <a:spcPct val="90000"/>
              </a:lnSpc>
              <a:spcAft>
                <a:spcPts val="600"/>
              </a:spcAft>
            </a:pPr>
            <a:endParaRPr lang="en-US" sz="2400"/>
          </a:p>
          <a:p>
            <a:pPr marL="457200" indent="-342900" algn="just">
              <a:lnSpc>
                <a:spcPct val="90000"/>
              </a:lnSpc>
              <a:spcAft>
                <a:spcPts val="600"/>
              </a:spcAft>
              <a:buFont typeface="Wingdings" panose="05000000000000000000" pitchFamily="2" charset="2"/>
              <a:buChar char="Ø"/>
            </a:pPr>
            <a:r>
              <a:rPr lang="en-US" sz="2400"/>
              <a:t>Final consider lesson from serious case review examples involving affluent families.</a:t>
            </a:r>
            <a:endParaRPr lang="en-US" sz="2200" dirty="0"/>
          </a:p>
        </p:txBody>
      </p:sp>
      <p:pic>
        <p:nvPicPr>
          <p:cNvPr id="4" name="Picture 3" descr="Logo, company name&#10;&#10;Description automatically generated">
            <a:extLst>
              <a:ext uri="{FF2B5EF4-FFF2-40B4-BE49-F238E27FC236}">
                <a16:creationId xmlns:a16="http://schemas.microsoft.com/office/drawing/2014/main" id="{40FA9548-076E-4FD0-AF9C-246FE80888A5}"/>
              </a:ext>
            </a:extLst>
          </p:cNvPr>
          <p:cNvPicPr>
            <a:picLocks noChangeAspect="1"/>
          </p:cNvPicPr>
          <p:nvPr/>
        </p:nvPicPr>
        <p:blipFill rotWithShape="1">
          <a:blip r:embed="rId2">
            <a:extLst>
              <a:ext uri="{28A0092B-C50C-407E-A947-70E740481C1C}">
                <a14:useLocalDpi xmlns:a14="http://schemas.microsoft.com/office/drawing/2010/main" val="0"/>
              </a:ext>
            </a:extLst>
          </a:blip>
          <a:srcRect t="11026"/>
          <a:stretch/>
        </p:blipFill>
        <p:spPr>
          <a:xfrm>
            <a:off x="7934292" y="189483"/>
            <a:ext cx="3855023" cy="3429969"/>
          </a:xfrm>
          <a:prstGeom prst="rect">
            <a:avLst/>
          </a:prstGeom>
        </p:spPr>
      </p:pic>
      <p:pic>
        <p:nvPicPr>
          <p:cNvPr id="9" name="Picture 8">
            <a:extLst>
              <a:ext uri="{FF2B5EF4-FFF2-40B4-BE49-F238E27FC236}">
                <a16:creationId xmlns:a16="http://schemas.microsoft.com/office/drawing/2014/main" id="{B2720008-ED22-4ED3-831D-01AAA3FE6D6F}"/>
              </a:ext>
            </a:extLst>
          </p:cNvPr>
          <p:cNvPicPr/>
          <p:nvPr/>
        </p:nvPicPr>
        <p:blipFill>
          <a:blip r:embed="rId3"/>
          <a:stretch>
            <a:fillRect/>
          </a:stretch>
        </p:blipFill>
        <p:spPr>
          <a:xfrm>
            <a:off x="8381332" y="3429000"/>
            <a:ext cx="3105150" cy="2628900"/>
          </a:xfrm>
          <a:prstGeom prst="rect">
            <a:avLst/>
          </a:prstGeom>
        </p:spPr>
      </p:pic>
    </p:spTree>
    <p:extLst>
      <p:ext uri="{BB962C8B-B14F-4D97-AF65-F5344CB8AC3E}">
        <p14:creationId xmlns:p14="http://schemas.microsoft.com/office/powerpoint/2010/main" val="311406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5C20E-95FE-4E05-8810-BB2CDFB6CB5C}"/>
              </a:ext>
            </a:extLst>
          </p:cNvPr>
          <p:cNvSpPr>
            <a:spLocks noGrp="1"/>
          </p:cNvSpPr>
          <p:nvPr>
            <p:ph type="title"/>
          </p:nvPr>
        </p:nvSpPr>
        <p:spPr>
          <a:xfrm>
            <a:off x="589560" y="856180"/>
            <a:ext cx="4777496" cy="1128068"/>
          </a:xfrm>
        </p:spPr>
        <p:txBody>
          <a:bodyPr anchor="ctr">
            <a:normAutofit fontScale="90000"/>
          </a:bodyPr>
          <a:lstStyle/>
          <a:p>
            <a:pPr algn="ctr"/>
            <a:r>
              <a:rPr lang="en-GB" sz="4900" b="1" dirty="0">
                <a:latin typeface="+mn-lt"/>
              </a:rPr>
              <a:t>Research Overview</a:t>
            </a:r>
            <a:br>
              <a:rPr lang="en-GB" sz="3700" b="1" dirty="0">
                <a:latin typeface="+mn-lt"/>
              </a:rPr>
            </a:br>
            <a:endParaRPr lang="en-GB" sz="3700" b="1" dirty="0">
              <a:latin typeface="+mn-lt"/>
            </a:endParaRPr>
          </a:p>
        </p:txBody>
      </p:sp>
      <p:grpSp>
        <p:nvGrpSpPr>
          <p:cNvPr id="44" name="Group 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0" name="Rectangle 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0EBD1F-3F99-49F5-BF3F-76C4DA3035B6}"/>
              </a:ext>
            </a:extLst>
          </p:cNvPr>
          <p:cNvSpPr>
            <a:spLocks noGrp="1"/>
          </p:cNvSpPr>
          <p:nvPr>
            <p:ph idx="1"/>
          </p:nvPr>
        </p:nvSpPr>
        <p:spPr>
          <a:xfrm>
            <a:off x="590719" y="2330505"/>
            <a:ext cx="4559425" cy="3979585"/>
          </a:xfrm>
        </p:spPr>
        <p:txBody>
          <a:bodyPr anchor="ctr">
            <a:normAutofit/>
          </a:bodyPr>
          <a:lstStyle/>
          <a:p>
            <a:pPr marL="0" indent="0">
              <a:buNone/>
            </a:pPr>
            <a:endParaRPr lang="en-GB" sz="2000" dirty="0"/>
          </a:p>
          <a:p>
            <a:pPr marL="0" indent="0">
              <a:buNone/>
            </a:pPr>
            <a:endParaRPr lang="en-GB" sz="2000" dirty="0"/>
          </a:p>
          <a:p>
            <a:pPr marL="0" indent="0" algn="ctr">
              <a:buNone/>
            </a:pPr>
            <a:r>
              <a:rPr lang="en-GB" sz="2400" dirty="0"/>
              <a:t>An Exploration of How Social Workers Engage Neglectful Parents from Affluent Backgrounds in the Child Protection System</a:t>
            </a:r>
          </a:p>
          <a:p>
            <a:pPr marL="0" indent="0" algn="ctr">
              <a:buNone/>
            </a:pPr>
            <a:endParaRPr lang="en-GB" sz="2400" dirty="0"/>
          </a:p>
          <a:p>
            <a:pPr marL="0" indent="0" algn="ctr">
              <a:buNone/>
            </a:pPr>
            <a:r>
              <a:rPr lang="en-GB" sz="2400" dirty="0"/>
              <a:t>Professor Claudia Bernard Goldsmiths, University of London 2018</a:t>
            </a:r>
          </a:p>
          <a:p>
            <a:pPr marL="0" indent="0">
              <a:buNone/>
            </a:pPr>
            <a:endParaRPr lang="en-GB" sz="2000" dirty="0"/>
          </a:p>
        </p:txBody>
      </p:sp>
      <p:sp>
        <p:nvSpPr>
          <p:cNvPr id="45" name="Rectangle 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B0B3EB-4F22-43CF-A80E-403CFFC60399}"/>
              </a:ext>
            </a:extLst>
          </p:cNvPr>
          <p:cNvPicPr>
            <a:picLocks noChangeAspect="1"/>
          </p:cNvPicPr>
          <p:nvPr/>
        </p:nvPicPr>
        <p:blipFill rotWithShape="1">
          <a:blip r:embed="rId2"/>
          <a:srcRect l="32644" r="20934" b="-1"/>
          <a:stretch/>
        </p:blipFill>
        <p:spPr>
          <a:xfrm>
            <a:off x="5977788" y="799352"/>
            <a:ext cx="5425410" cy="5259296"/>
          </a:xfrm>
          <a:prstGeom prst="rect">
            <a:avLst/>
          </a:prstGeom>
        </p:spPr>
      </p:pic>
      <p:pic>
        <p:nvPicPr>
          <p:cNvPr id="34" name="Picture 33" descr="Logo, company name&#10;&#10;Description automatically generated">
            <a:extLst>
              <a:ext uri="{FF2B5EF4-FFF2-40B4-BE49-F238E27FC236}">
                <a16:creationId xmlns:a16="http://schemas.microsoft.com/office/drawing/2014/main" id="{87129D2F-8BA0-47F6-9D17-CF02D91D4BDA}"/>
              </a:ext>
            </a:extLst>
          </p:cNvPr>
          <p:cNvPicPr>
            <a:picLocks noChangeAspect="1"/>
          </p:cNvPicPr>
          <p:nvPr/>
        </p:nvPicPr>
        <p:blipFill rotWithShape="1">
          <a:blip r:embed="rId3">
            <a:extLst>
              <a:ext uri="{28A0092B-C50C-407E-A947-70E740481C1C}">
                <a14:useLocalDpi xmlns:a14="http://schemas.microsoft.com/office/drawing/2010/main" val="0"/>
              </a:ext>
            </a:extLst>
          </a:blip>
          <a:srcRect t="11026"/>
          <a:stretch/>
        </p:blipFill>
        <p:spPr>
          <a:xfrm>
            <a:off x="9383028" y="17856"/>
            <a:ext cx="1155265" cy="863600"/>
          </a:xfrm>
          <a:prstGeom prst="rect">
            <a:avLst/>
          </a:prstGeom>
        </p:spPr>
      </p:pic>
    </p:spTree>
    <p:extLst>
      <p:ext uri="{BB962C8B-B14F-4D97-AF65-F5344CB8AC3E}">
        <p14:creationId xmlns:p14="http://schemas.microsoft.com/office/powerpoint/2010/main" val="174336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5207D6-2FA3-4E09-BAEC-85F4F1BBFFD5}"/>
              </a:ext>
            </a:extLst>
          </p:cNvPr>
          <p:cNvSpPr>
            <a:spLocks noGrp="1"/>
          </p:cNvSpPr>
          <p:nvPr>
            <p:ph type="title"/>
          </p:nvPr>
        </p:nvSpPr>
        <p:spPr>
          <a:xfrm>
            <a:off x="838200" y="365125"/>
            <a:ext cx="10515600" cy="1325563"/>
          </a:xfrm>
        </p:spPr>
        <p:txBody>
          <a:bodyPr>
            <a:normAutofit/>
          </a:bodyPr>
          <a:lstStyle/>
          <a:p>
            <a:pPr algn="ctr"/>
            <a:r>
              <a:rPr lang="en-GB" sz="4800" b="1" dirty="0">
                <a:latin typeface="+mn-lt"/>
              </a:rPr>
              <a:t>Research Overview</a:t>
            </a:r>
          </a:p>
        </p:txBody>
      </p:sp>
      <p:graphicFrame>
        <p:nvGraphicFramePr>
          <p:cNvPr id="16" name="Content Placeholder 2">
            <a:extLst>
              <a:ext uri="{FF2B5EF4-FFF2-40B4-BE49-F238E27FC236}">
                <a16:creationId xmlns:a16="http://schemas.microsoft.com/office/drawing/2014/main" id="{F0B3357E-4ABC-4865-95D3-F1FB8EBAEE5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Logo, company name&#10;&#10;Description automatically generated">
            <a:extLst>
              <a:ext uri="{FF2B5EF4-FFF2-40B4-BE49-F238E27FC236}">
                <a16:creationId xmlns:a16="http://schemas.microsoft.com/office/drawing/2014/main" id="{C743A3E1-FDE2-454F-9887-FF12F3E8B4AD}"/>
              </a:ext>
            </a:extLst>
          </p:cNvPr>
          <p:cNvPicPr>
            <a:picLocks noChangeAspect="1"/>
          </p:cNvPicPr>
          <p:nvPr/>
        </p:nvPicPr>
        <p:blipFill rotWithShape="1">
          <a:blip r:embed="rId7">
            <a:extLst>
              <a:ext uri="{28A0092B-C50C-407E-A947-70E740481C1C}">
                <a14:useLocalDpi xmlns:a14="http://schemas.microsoft.com/office/drawing/2010/main" val="0"/>
              </a:ext>
            </a:extLst>
          </a:blip>
          <a:srcRect t="11026"/>
          <a:stretch/>
        </p:blipFill>
        <p:spPr>
          <a:xfrm>
            <a:off x="10293927" y="189484"/>
            <a:ext cx="1495388" cy="1330507"/>
          </a:xfrm>
          <a:prstGeom prst="rect">
            <a:avLst/>
          </a:prstGeom>
        </p:spPr>
      </p:pic>
    </p:spTree>
    <p:extLst>
      <p:ext uri="{BB962C8B-B14F-4D97-AF65-F5344CB8AC3E}">
        <p14:creationId xmlns:p14="http://schemas.microsoft.com/office/powerpoint/2010/main" val="392556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3184-A4E2-456C-8790-75D55FC358DB}"/>
              </a:ext>
            </a:extLst>
          </p:cNvPr>
          <p:cNvSpPr>
            <a:spLocks noGrp="1"/>
          </p:cNvSpPr>
          <p:nvPr>
            <p:ph type="title"/>
          </p:nvPr>
        </p:nvSpPr>
        <p:spPr>
          <a:xfrm>
            <a:off x="1136428" y="627564"/>
            <a:ext cx="7474172" cy="1325563"/>
          </a:xfrm>
        </p:spPr>
        <p:txBody>
          <a:bodyPr>
            <a:normAutofit/>
          </a:bodyPr>
          <a:lstStyle/>
          <a:p>
            <a:r>
              <a:rPr lang="en-GB" b="1">
                <a:latin typeface="+mn-lt"/>
              </a:rPr>
              <a:t>Neglect, Poverty and Affluence</a:t>
            </a:r>
            <a:br>
              <a:rPr lang="en-GB"/>
            </a:br>
            <a:endParaRPr lang="en-GB"/>
          </a:p>
        </p:txBody>
      </p:sp>
      <p:sp>
        <p:nvSpPr>
          <p:cNvPr id="3" name="Content Placeholder 2">
            <a:extLst>
              <a:ext uri="{FF2B5EF4-FFF2-40B4-BE49-F238E27FC236}">
                <a16:creationId xmlns:a16="http://schemas.microsoft.com/office/drawing/2014/main" id="{A170C68F-E311-468F-9D91-C02B02FDDA17}"/>
              </a:ext>
            </a:extLst>
          </p:cNvPr>
          <p:cNvSpPr>
            <a:spLocks noGrp="1"/>
          </p:cNvSpPr>
          <p:nvPr>
            <p:ph idx="1"/>
          </p:nvPr>
        </p:nvSpPr>
        <p:spPr>
          <a:xfrm>
            <a:off x="1136429" y="1534161"/>
            <a:ext cx="7611331" cy="5110480"/>
          </a:xfrm>
        </p:spPr>
        <p:txBody>
          <a:bodyPr anchor="ctr">
            <a:normAutofit/>
          </a:bodyPr>
          <a:lstStyle/>
          <a:p>
            <a:pPr marL="0" indent="0" algn="ctr">
              <a:buNone/>
            </a:pPr>
            <a:r>
              <a:rPr lang="en-GB" b="1" dirty="0"/>
              <a:t>Research Findings</a:t>
            </a:r>
          </a:p>
          <a:p>
            <a:pPr marL="0" indent="0">
              <a:buNone/>
            </a:pPr>
            <a:endParaRPr lang="en-GB" sz="1500" b="1" dirty="0"/>
          </a:p>
          <a:p>
            <a:pPr marL="0" indent="0">
              <a:buNone/>
            </a:pPr>
            <a:endParaRPr lang="en-GB" sz="1500" b="1" dirty="0"/>
          </a:p>
          <a:p>
            <a:pPr marL="0" indent="0" algn="ctr">
              <a:buNone/>
            </a:pPr>
            <a:r>
              <a:rPr lang="en-GB" b="1" dirty="0"/>
              <a:t>Poverty, inequality, child abuse and neglect: Changing the conversation across the UK in child protection?</a:t>
            </a:r>
          </a:p>
          <a:p>
            <a:pPr marL="0" indent="0" algn="ctr">
              <a:buNone/>
            </a:pPr>
            <a:endParaRPr lang="en-GB" b="1" dirty="0"/>
          </a:p>
          <a:p>
            <a:pPr marL="0" indent="0">
              <a:buNone/>
            </a:pPr>
            <a:r>
              <a:rPr lang="en-GB" sz="1600" dirty="0">
                <a:hlinkClick r:id="rId2"/>
              </a:rPr>
              <a:t>Brid Featherstone</a:t>
            </a:r>
            <a:r>
              <a:rPr lang="en-GB" sz="1600" dirty="0"/>
              <a:t>, Kate Morris, Brigid Daniel, </a:t>
            </a:r>
            <a:r>
              <a:rPr lang="en-GB" sz="1600" dirty="0">
                <a:hlinkClick r:id="rId3"/>
              </a:rPr>
              <a:t>Paul </a:t>
            </a:r>
            <a:r>
              <a:rPr lang="en-GB" sz="1600" dirty="0" err="1">
                <a:hlinkClick r:id="rId3"/>
              </a:rPr>
              <a:t>Bywaters</a:t>
            </a:r>
            <a:r>
              <a:rPr lang="en-GB" sz="1600" dirty="0"/>
              <a:t>, Geraldine Brady, Lisa Bunting, Will Mason, </a:t>
            </a:r>
            <a:r>
              <a:rPr lang="en-GB" sz="1600" dirty="0" err="1"/>
              <a:t>Nughmana</a:t>
            </a:r>
            <a:r>
              <a:rPr lang="en-GB" sz="1600" dirty="0"/>
              <a:t> Mirza</a:t>
            </a:r>
          </a:p>
          <a:p>
            <a:pPr marL="0" indent="0">
              <a:buNone/>
            </a:pPr>
            <a:endParaRPr lang="en-GB" sz="1600" dirty="0">
              <a:hlinkClick r:id="rId4"/>
            </a:endParaRPr>
          </a:p>
          <a:p>
            <a:pPr marL="0" indent="0" algn="ctr">
              <a:buNone/>
            </a:pPr>
            <a:r>
              <a:rPr lang="en-GB" sz="1600" dirty="0"/>
              <a:t>University of Huddersfield</a:t>
            </a:r>
          </a:p>
        </p:txBody>
      </p:sp>
      <p:sp>
        <p:nvSpPr>
          <p:cNvPr id="32" name="Rectangle 3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AD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54F4A5-7E74-4323-9950-4FC6C6625846}"/>
              </a:ext>
            </a:extLst>
          </p:cNvPr>
          <p:cNvPicPr>
            <a:picLocks noChangeAspect="1"/>
          </p:cNvPicPr>
          <p:nvPr/>
        </p:nvPicPr>
        <p:blipFill rotWithShape="1">
          <a:blip r:embed="rId5"/>
          <a:srcRect l="1702" r="1473" b="1"/>
          <a:stretch/>
        </p:blipFill>
        <p:spPr>
          <a:xfrm>
            <a:off x="9435674" y="2857501"/>
            <a:ext cx="1099624" cy="1142998"/>
          </a:xfrm>
          <a:prstGeom prst="rect">
            <a:avLst/>
          </a:prstGeom>
        </p:spPr>
      </p:pic>
    </p:spTree>
    <p:extLst>
      <p:ext uri="{BB962C8B-B14F-4D97-AF65-F5344CB8AC3E}">
        <p14:creationId xmlns:p14="http://schemas.microsoft.com/office/powerpoint/2010/main" val="376437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D439-9F7A-4B4A-B454-3C5DBFE1999F}"/>
              </a:ext>
            </a:extLst>
          </p:cNvPr>
          <p:cNvSpPr>
            <a:spLocks noGrp="1"/>
          </p:cNvSpPr>
          <p:nvPr>
            <p:ph type="title"/>
          </p:nvPr>
        </p:nvSpPr>
        <p:spPr>
          <a:xfrm>
            <a:off x="5116878" y="355601"/>
            <a:ext cx="6422849" cy="914400"/>
          </a:xfrm>
        </p:spPr>
        <p:txBody>
          <a:bodyPr>
            <a:normAutofit/>
          </a:bodyPr>
          <a:lstStyle/>
          <a:p>
            <a:pPr algn="ctr"/>
            <a:r>
              <a:rPr lang="en-GB" sz="4000" b="1" dirty="0">
                <a:latin typeface="+mn-lt"/>
              </a:rPr>
              <a:t>Research Overview</a:t>
            </a:r>
          </a:p>
        </p:txBody>
      </p:sp>
      <p:sp>
        <p:nvSpPr>
          <p:cNvPr id="32" name="Rectangle 3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AD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256B2F6-3540-4812-AD5B-55F650F55927}"/>
              </a:ext>
            </a:extLst>
          </p:cNvPr>
          <p:cNvPicPr/>
          <p:nvPr/>
        </p:nvPicPr>
        <p:blipFill>
          <a:blip r:embed="rId2"/>
          <a:stretch>
            <a:fillRect/>
          </a:stretch>
        </p:blipFill>
        <p:spPr>
          <a:xfrm>
            <a:off x="1090552" y="803049"/>
            <a:ext cx="2454904" cy="2470743"/>
          </a:xfrm>
          <a:prstGeom prst="rect">
            <a:avLst/>
          </a:prstGeom>
        </p:spPr>
      </p:pic>
      <p:pic>
        <p:nvPicPr>
          <p:cNvPr id="4" name="Picture 3">
            <a:extLst>
              <a:ext uri="{FF2B5EF4-FFF2-40B4-BE49-F238E27FC236}">
                <a16:creationId xmlns:a16="http://schemas.microsoft.com/office/drawing/2014/main" id="{2B5E82D2-2E16-4613-B8E6-993F46ECB3DC}"/>
              </a:ext>
            </a:extLst>
          </p:cNvPr>
          <p:cNvPicPr>
            <a:picLocks noChangeAspect="1"/>
          </p:cNvPicPr>
          <p:nvPr/>
        </p:nvPicPr>
        <p:blipFill>
          <a:blip r:embed="rId3"/>
          <a:stretch>
            <a:fillRect/>
          </a:stretch>
        </p:blipFill>
        <p:spPr>
          <a:xfrm>
            <a:off x="804672" y="4020887"/>
            <a:ext cx="3026663" cy="1319313"/>
          </a:xfrm>
          <a:prstGeom prst="rect">
            <a:avLst/>
          </a:prstGeom>
          <a:effectLst/>
        </p:spPr>
      </p:pic>
      <p:sp>
        <p:nvSpPr>
          <p:cNvPr id="3" name="Content Placeholder 2">
            <a:extLst>
              <a:ext uri="{FF2B5EF4-FFF2-40B4-BE49-F238E27FC236}">
                <a16:creationId xmlns:a16="http://schemas.microsoft.com/office/drawing/2014/main" id="{ADA5EC30-33C9-42A2-BE85-636623CB55EA}"/>
              </a:ext>
            </a:extLst>
          </p:cNvPr>
          <p:cNvSpPr>
            <a:spLocks noGrp="1"/>
          </p:cNvSpPr>
          <p:nvPr>
            <p:ph idx="1"/>
          </p:nvPr>
        </p:nvSpPr>
        <p:spPr>
          <a:xfrm>
            <a:off x="5116880" y="1270002"/>
            <a:ext cx="6422848" cy="4953818"/>
          </a:xfrm>
        </p:spPr>
        <p:txBody>
          <a:bodyPr>
            <a:normAutofit lnSpcReduction="10000"/>
          </a:bodyPr>
          <a:lstStyle/>
          <a:p>
            <a:pPr marL="0" indent="0">
              <a:buNone/>
            </a:pPr>
            <a:endParaRPr lang="en-GB" sz="1400" b="1" dirty="0"/>
          </a:p>
          <a:p>
            <a:pPr marL="0" indent="0" algn="ctr">
              <a:buNone/>
            </a:pPr>
            <a:r>
              <a:rPr lang="en-GB" sz="2400" b="1" dirty="0"/>
              <a:t>Is there a link between neglect &amp; poverty? </a:t>
            </a:r>
          </a:p>
          <a:p>
            <a:endParaRPr lang="en-GB" sz="1400" dirty="0"/>
          </a:p>
          <a:p>
            <a:pPr marL="0" indent="0">
              <a:buNone/>
            </a:pPr>
            <a:r>
              <a:rPr lang="en-GB" sz="2000" dirty="0"/>
              <a:t>The work of Featherstone as part Child Welfare Inequalities project, a large, Nuffield-funded study would suggest: </a:t>
            </a:r>
          </a:p>
          <a:p>
            <a:pPr marL="0" indent="0">
              <a:buNone/>
            </a:pPr>
            <a:endParaRPr lang="en-GB" sz="2000" dirty="0"/>
          </a:p>
          <a:p>
            <a:pPr>
              <a:buFont typeface="Wingdings" panose="05000000000000000000" pitchFamily="2" charset="2"/>
              <a:buChar char="Ø"/>
            </a:pPr>
            <a:r>
              <a:rPr lang="en-GB" sz="2000" dirty="0"/>
              <a:t>there is a link between poverty and neglect and socioeconomic status</a:t>
            </a:r>
          </a:p>
          <a:p>
            <a:pPr marL="0" indent="0">
              <a:buNone/>
            </a:pPr>
            <a:endParaRPr lang="en-GB" sz="2000" dirty="0"/>
          </a:p>
          <a:p>
            <a:pPr>
              <a:buFont typeface="Wingdings" panose="05000000000000000000" pitchFamily="2" charset="2"/>
              <a:buChar char="Ø"/>
            </a:pPr>
            <a:r>
              <a:rPr lang="en-GB" sz="2000" dirty="0"/>
              <a:t>Poorer families are more likely  to become involved in the child protection system  </a:t>
            </a:r>
          </a:p>
          <a:p>
            <a:pPr marL="0" indent="0">
              <a:buNone/>
            </a:pPr>
            <a:endParaRPr lang="en-GB" sz="2000" dirty="0"/>
          </a:p>
          <a:p>
            <a:pPr>
              <a:buFont typeface="Wingdings" panose="05000000000000000000" pitchFamily="2" charset="2"/>
              <a:buChar char="Ø"/>
            </a:pPr>
            <a:r>
              <a:rPr lang="en-GB" sz="2000" dirty="0"/>
              <a:t>their children are more likely to suffer neglect. </a:t>
            </a:r>
          </a:p>
          <a:p>
            <a:pPr marL="0" indent="0">
              <a:buNone/>
            </a:pPr>
            <a:r>
              <a:rPr lang="en-GB" sz="2000" dirty="0"/>
              <a:t> </a:t>
            </a:r>
          </a:p>
          <a:p>
            <a:endParaRPr lang="en-GB" sz="1400" dirty="0"/>
          </a:p>
        </p:txBody>
      </p:sp>
    </p:spTree>
    <p:extLst>
      <p:ext uri="{BB962C8B-B14F-4D97-AF65-F5344CB8AC3E}">
        <p14:creationId xmlns:p14="http://schemas.microsoft.com/office/powerpoint/2010/main" val="45711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D439-9F7A-4B4A-B454-3C5DBFE1999F}"/>
              </a:ext>
            </a:extLst>
          </p:cNvPr>
          <p:cNvSpPr>
            <a:spLocks noGrp="1"/>
          </p:cNvSpPr>
          <p:nvPr>
            <p:ph type="title"/>
          </p:nvPr>
        </p:nvSpPr>
        <p:spPr>
          <a:xfrm>
            <a:off x="649224" y="629266"/>
            <a:ext cx="6422849" cy="1676603"/>
          </a:xfrm>
        </p:spPr>
        <p:txBody>
          <a:bodyPr>
            <a:normAutofit/>
          </a:bodyPr>
          <a:lstStyle/>
          <a:p>
            <a:r>
              <a:rPr lang="en-GB" b="1">
                <a:latin typeface="+mn-lt"/>
              </a:rPr>
              <a:t>Research Overview</a:t>
            </a:r>
          </a:p>
        </p:txBody>
      </p:sp>
      <p:sp>
        <p:nvSpPr>
          <p:cNvPr id="21" name="Content Placeholder 2">
            <a:extLst>
              <a:ext uri="{FF2B5EF4-FFF2-40B4-BE49-F238E27FC236}">
                <a16:creationId xmlns:a16="http://schemas.microsoft.com/office/drawing/2014/main" id="{ADA5EC30-33C9-42A2-BE85-636623CB55EA}"/>
              </a:ext>
            </a:extLst>
          </p:cNvPr>
          <p:cNvSpPr>
            <a:spLocks noGrp="1"/>
          </p:cNvSpPr>
          <p:nvPr>
            <p:ph idx="1"/>
          </p:nvPr>
        </p:nvSpPr>
        <p:spPr>
          <a:xfrm>
            <a:off x="649224" y="2438400"/>
            <a:ext cx="6422848" cy="3785419"/>
          </a:xfrm>
        </p:spPr>
        <p:txBody>
          <a:bodyPr>
            <a:normAutofit/>
          </a:bodyPr>
          <a:lstStyle/>
          <a:p>
            <a:pPr marL="0" indent="0">
              <a:buNone/>
            </a:pPr>
            <a:endParaRPr lang="en-GB" sz="2000" b="1" dirty="0"/>
          </a:p>
          <a:p>
            <a:pPr marL="0" indent="0">
              <a:buNone/>
            </a:pPr>
            <a:r>
              <a:rPr lang="en-GB" b="1" dirty="0"/>
              <a:t>Is there a link between neglect poverty &amp;  affluence ? </a:t>
            </a:r>
          </a:p>
          <a:p>
            <a:pPr marL="0" indent="0">
              <a:buNone/>
            </a:pPr>
            <a:endParaRPr lang="en-GB" b="1" dirty="0"/>
          </a:p>
          <a:p>
            <a:pPr marL="0" indent="0" algn="just">
              <a:buNone/>
            </a:pPr>
            <a:r>
              <a:rPr lang="en-GB" dirty="0"/>
              <a:t>Barnard, would argue that when looking at affluence, families who are from affluent background, the opposite happens for social workers going into affluent homes</a:t>
            </a:r>
            <a:endParaRPr lang="en-GB" b="1" dirty="0"/>
          </a:p>
          <a:p>
            <a:pPr algn="just"/>
            <a:endParaRPr lang="en-GB" dirty="0"/>
          </a:p>
          <a:p>
            <a:endParaRPr lang="en-GB" sz="2000" dirty="0"/>
          </a:p>
        </p:txBody>
      </p:sp>
      <p:sp>
        <p:nvSpPr>
          <p:cNvPr id="32" name="Rectangle 25">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AD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256B2F6-3540-4812-AD5B-55F650F55927}"/>
              </a:ext>
            </a:extLst>
          </p:cNvPr>
          <p:cNvPicPr/>
          <p:nvPr/>
        </p:nvPicPr>
        <p:blipFill>
          <a:blip r:embed="rId2"/>
          <a:stretch>
            <a:fillRect/>
          </a:stretch>
        </p:blipFill>
        <p:spPr>
          <a:xfrm>
            <a:off x="8646542" y="803049"/>
            <a:ext cx="2454904" cy="2470743"/>
          </a:xfrm>
          <a:prstGeom prst="rect">
            <a:avLst/>
          </a:prstGeom>
          <a:effectLst/>
        </p:spPr>
      </p:pic>
      <p:pic>
        <p:nvPicPr>
          <p:cNvPr id="4" name="Picture 3">
            <a:extLst>
              <a:ext uri="{FF2B5EF4-FFF2-40B4-BE49-F238E27FC236}">
                <a16:creationId xmlns:a16="http://schemas.microsoft.com/office/drawing/2014/main" id="{2B5E82D2-2E16-4613-B8E6-993F46ECB3DC}"/>
              </a:ext>
            </a:extLst>
          </p:cNvPr>
          <p:cNvPicPr>
            <a:picLocks noChangeAspect="1"/>
          </p:cNvPicPr>
          <p:nvPr/>
        </p:nvPicPr>
        <p:blipFill>
          <a:blip r:embed="rId3"/>
          <a:stretch>
            <a:fillRect/>
          </a:stretch>
        </p:blipFill>
        <p:spPr>
          <a:xfrm>
            <a:off x="8360666" y="4020887"/>
            <a:ext cx="3026663" cy="1319313"/>
          </a:xfrm>
          <a:prstGeom prst="rect">
            <a:avLst/>
          </a:prstGeom>
        </p:spPr>
      </p:pic>
    </p:spTree>
    <p:extLst>
      <p:ext uri="{BB962C8B-B14F-4D97-AF65-F5344CB8AC3E}">
        <p14:creationId xmlns:p14="http://schemas.microsoft.com/office/powerpoint/2010/main" val="202804158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1348</Words>
  <Application>Microsoft Office PowerPoint</Application>
  <PresentationFormat>Widescreen</PresentationFormat>
  <Paragraphs>143</Paragraphs>
  <Slides>31</Slides>
  <Notes>0</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Calibri</vt:lpstr>
      <vt:lpstr>Calibri Light</vt:lpstr>
      <vt:lpstr>Century Gothic</vt:lpstr>
      <vt:lpstr>Wingdings</vt:lpstr>
      <vt:lpstr>Wingdings 2</vt:lpstr>
      <vt:lpstr>Office Theme</vt:lpstr>
      <vt:lpstr>1_Office Theme</vt:lpstr>
      <vt:lpstr>Office Theme</vt:lpstr>
      <vt:lpstr>Austin</vt:lpstr>
      <vt:lpstr>Office Theme</vt:lpstr>
      <vt:lpstr>PowerPoint Presentation</vt:lpstr>
      <vt:lpstr>Homepage - Surrey Safeguarding Children Partnership (surreyscp.org.uk) SSCP-Final-Neglect-Strategy-2021-2023-1.pdf (surreyscp.org.uk)  Neglect-Strategy-on-a-page-April-2021.pdf (surreyscp.org.uk) Family Resilience and Early Help - Surrey County Council (surreycc.gov.uk)  </vt:lpstr>
      <vt:lpstr>Affluent Neglect – Research Findings &amp; Impact On Practice </vt:lpstr>
      <vt:lpstr>Introduction to the Presentation</vt:lpstr>
      <vt:lpstr>Research Overview </vt:lpstr>
      <vt:lpstr>Research Overview</vt:lpstr>
      <vt:lpstr>Neglect, Poverty and Affluence </vt:lpstr>
      <vt:lpstr>Research Overview</vt:lpstr>
      <vt:lpstr>Research Overview</vt:lpstr>
      <vt:lpstr>Assumptions or Unconscious Biases </vt:lpstr>
      <vt:lpstr>Lessons From Serious Case Reviews </vt:lpstr>
      <vt:lpstr>Affluent Neglect in practice</vt:lpstr>
      <vt:lpstr>Affluent Neglect in practice</vt:lpstr>
      <vt:lpstr>Neglect in Independent Schools</vt:lpstr>
      <vt:lpstr>What forms does it take?</vt:lpstr>
      <vt:lpstr>Expectations</vt:lpstr>
      <vt:lpstr>When expectations are too high</vt:lpstr>
      <vt:lpstr>The problems with identifying neglect</vt:lpstr>
      <vt:lpstr>Care around the clock</vt:lpstr>
      <vt:lpstr>Masking the Problem</vt:lpstr>
      <vt:lpstr>Coping strategies</vt:lpstr>
      <vt:lpstr>Gaming</vt:lpstr>
      <vt:lpstr>Final thought</vt:lpstr>
      <vt:lpstr>  Personal story from one of our Surrey young people     </vt:lpstr>
      <vt:lpstr>PowerPoint Presentation</vt:lpstr>
      <vt:lpstr>GCP2 Project Manager Alex Dave  Graded-Care-Profile2-FAQs.pdf (surreyscp.org.uk)   Neglect Risk Assessment Tools – General Guidance   Graded Care Profile 2: measuring care, helping families - YouTube     </vt:lpstr>
      <vt:lpstr>GCP2 Project Manager Alex Dave</vt:lpstr>
      <vt:lpstr>PowerPoint Presentation</vt:lpstr>
      <vt:lpstr>PowerPoint Presentation</vt:lpstr>
      <vt:lpstr>PowerPoint Presentation</vt:lpstr>
      <vt:lpstr>Olive booking link; https://surreycoun.plateau.com/learning/user/portal.do?siteID=SCA&amp;landingPage=login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Young</dc:creator>
  <cp:lastModifiedBy>Liz Cassini</cp:lastModifiedBy>
  <cp:revision>8</cp:revision>
  <dcterms:created xsi:type="dcterms:W3CDTF">2021-05-28T13:05:42Z</dcterms:created>
  <dcterms:modified xsi:type="dcterms:W3CDTF">2021-06-08T11:27:58Z</dcterms:modified>
</cp:coreProperties>
</file>