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88" r:id="rId3"/>
    <p:sldMasterId id="2147483697" r:id="rId4"/>
    <p:sldMasterId id="2147483648" r:id="rId5"/>
    <p:sldMasterId id="2147483660" r:id="rId6"/>
    <p:sldMasterId id="2147484003" r:id="rId7"/>
    <p:sldMasterId id="2147484008" r:id="rId8"/>
  </p:sldMasterIdLst>
  <p:notesMasterIdLst>
    <p:notesMasterId r:id="rId53"/>
  </p:notesMasterIdLst>
  <p:sldIdLst>
    <p:sldId id="284" r:id="rId9"/>
    <p:sldId id="281" r:id="rId10"/>
    <p:sldId id="669" r:id="rId11"/>
    <p:sldId id="675" r:id="rId12"/>
    <p:sldId id="703" r:id="rId13"/>
    <p:sldId id="702" r:id="rId14"/>
    <p:sldId id="677" r:id="rId15"/>
    <p:sldId id="679" r:id="rId16"/>
    <p:sldId id="689" r:id="rId17"/>
    <p:sldId id="688" r:id="rId18"/>
    <p:sldId id="674" r:id="rId19"/>
    <p:sldId id="307" r:id="rId20"/>
    <p:sldId id="306" r:id="rId21"/>
    <p:sldId id="271" r:id="rId22"/>
    <p:sldId id="263" r:id="rId23"/>
    <p:sldId id="272" r:id="rId24"/>
    <p:sldId id="273" r:id="rId25"/>
    <p:sldId id="274" r:id="rId26"/>
    <p:sldId id="308" r:id="rId27"/>
    <p:sldId id="276" r:id="rId28"/>
    <p:sldId id="277" r:id="rId29"/>
    <p:sldId id="309" r:id="rId30"/>
    <p:sldId id="279" r:id="rId31"/>
    <p:sldId id="310" r:id="rId32"/>
    <p:sldId id="259"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257" r:id="rId46"/>
    <p:sldId id="283" r:id="rId47"/>
    <p:sldId id="285" r:id="rId48"/>
    <p:sldId id="282" r:id="rId49"/>
    <p:sldId id="275" r:id="rId50"/>
    <p:sldId id="278" r:id="rId51"/>
    <p:sldId id="28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assini" initials="LC" lastIdx="1" clrIdx="0">
    <p:extLst>
      <p:ext uri="{19B8F6BF-5375-455C-9EA6-DF929625EA0E}">
        <p15:presenceInfo xmlns:p15="http://schemas.microsoft.com/office/powerpoint/2012/main" userId="S::liz.cassini@surreycc.gov.uk::9a8610f3-448f-4407-be6f-7043485712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48"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11T10:11:51.833" idx="1">
    <p:pos x="1566" y="1752"/>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A387A-8506-4C4F-875A-556619488A2B}" type="doc">
      <dgm:prSet loTypeId="urn:microsoft.com/office/officeart/2005/8/layout/venn1" loCatId="relationship" qsTypeId="urn:microsoft.com/office/officeart/2005/8/quickstyle/simple1" qsCatId="simple" csTypeId="urn:microsoft.com/office/officeart/2005/8/colors/colorful1" csCatId="colorful" phldr="1"/>
      <dgm:spPr/>
    </dgm:pt>
    <dgm:pt modelId="{2ACD18AB-2E05-44B1-B43C-7D8810B41206}">
      <dgm:prSet phldrT="[Text]"/>
      <dgm:spPr/>
      <dgm:t>
        <a:bodyPr/>
        <a:lstStyle/>
        <a:p>
          <a:r>
            <a:rPr lang="en-GB" dirty="0"/>
            <a:t>Sexual exploitation </a:t>
          </a:r>
        </a:p>
      </dgm:t>
    </dgm:pt>
    <dgm:pt modelId="{D6F74272-3BDD-40CD-9D81-1B88C3AE2439}" type="parTrans" cxnId="{E8A71E67-57D0-4FF1-AF35-647F9D195F3F}">
      <dgm:prSet/>
      <dgm:spPr/>
      <dgm:t>
        <a:bodyPr/>
        <a:lstStyle/>
        <a:p>
          <a:endParaRPr lang="en-GB"/>
        </a:p>
      </dgm:t>
    </dgm:pt>
    <dgm:pt modelId="{0759121C-9706-4C38-97AD-FB7BE53ED4F6}" type="sibTrans" cxnId="{E8A71E67-57D0-4FF1-AF35-647F9D195F3F}">
      <dgm:prSet/>
      <dgm:spPr/>
      <dgm:t>
        <a:bodyPr/>
        <a:lstStyle/>
        <a:p>
          <a:endParaRPr lang="en-GB"/>
        </a:p>
      </dgm:t>
    </dgm:pt>
    <dgm:pt modelId="{FEC794D5-D274-454F-843A-B929933BC492}">
      <dgm:prSet phldrT="[Text]"/>
      <dgm:spPr/>
      <dgm:t>
        <a:bodyPr/>
        <a:lstStyle/>
        <a:p>
          <a:r>
            <a:rPr lang="en-GB" dirty="0"/>
            <a:t>Criminal exploitation</a:t>
          </a:r>
        </a:p>
      </dgm:t>
    </dgm:pt>
    <dgm:pt modelId="{9967E64F-6B02-4687-A344-BB134EEABF30}" type="parTrans" cxnId="{E62E7190-2E98-41D5-A221-EE1BE4F82467}">
      <dgm:prSet/>
      <dgm:spPr/>
      <dgm:t>
        <a:bodyPr/>
        <a:lstStyle/>
        <a:p>
          <a:endParaRPr lang="en-GB"/>
        </a:p>
      </dgm:t>
    </dgm:pt>
    <dgm:pt modelId="{9D38138A-66C4-4378-BDD7-2D2056EE4226}" type="sibTrans" cxnId="{E62E7190-2E98-41D5-A221-EE1BE4F82467}">
      <dgm:prSet/>
      <dgm:spPr/>
      <dgm:t>
        <a:bodyPr/>
        <a:lstStyle/>
        <a:p>
          <a:endParaRPr lang="en-GB"/>
        </a:p>
      </dgm:t>
    </dgm:pt>
    <dgm:pt modelId="{0763DF22-8624-4775-91C3-2EF1635E7194}">
      <dgm:prSet phldrT="[Text]"/>
      <dgm:spPr/>
      <dgm:t>
        <a:bodyPr/>
        <a:lstStyle/>
        <a:p>
          <a:r>
            <a:rPr lang="en-GB" dirty="0"/>
            <a:t>Serious youth violence</a:t>
          </a:r>
        </a:p>
      </dgm:t>
    </dgm:pt>
    <dgm:pt modelId="{DE791104-4A99-46EC-9C30-9227E93CEB9E}" type="parTrans" cxnId="{EB38C8BE-91DF-4C63-8B36-22B64B51C53A}">
      <dgm:prSet/>
      <dgm:spPr/>
      <dgm:t>
        <a:bodyPr/>
        <a:lstStyle/>
        <a:p>
          <a:endParaRPr lang="en-GB"/>
        </a:p>
      </dgm:t>
    </dgm:pt>
    <dgm:pt modelId="{2AB258CD-DF1E-441E-9CB3-E7DADB767E80}" type="sibTrans" cxnId="{EB38C8BE-91DF-4C63-8B36-22B64B51C53A}">
      <dgm:prSet/>
      <dgm:spPr/>
      <dgm:t>
        <a:bodyPr/>
        <a:lstStyle/>
        <a:p>
          <a:endParaRPr lang="en-GB"/>
        </a:p>
      </dgm:t>
    </dgm:pt>
    <dgm:pt modelId="{E45216C1-23E2-4BEC-BE2B-D59FEAF83577}">
      <dgm:prSet phldrT="[Text]"/>
      <dgm:spPr/>
      <dgm:t>
        <a:bodyPr/>
        <a:lstStyle/>
        <a:p>
          <a:r>
            <a:rPr lang="en-GB" dirty="0"/>
            <a:t>Bullying and social isolation </a:t>
          </a:r>
        </a:p>
      </dgm:t>
    </dgm:pt>
    <dgm:pt modelId="{666C8F05-29C7-4EE2-8571-8434AFF52321}" type="parTrans" cxnId="{B25F676A-5DB3-432F-9BE1-2323A1910745}">
      <dgm:prSet/>
      <dgm:spPr/>
      <dgm:t>
        <a:bodyPr/>
        <a:lstStyle/>
        <a:p>
          <a:endParaRPr lang="en-GB"/>
        </a:p>
      </dgm:t>
    </dgm:pt>
    <dgm:pt modelId="{E416070B-BADB-4AF1-8815-74B9AC8961BD}" type="sibTrans" cxnId="{B25F676A-5DB3-432F-9BE1-2323A1910745}">
      <dgm:prSet/>
      <dgm:spPr/>
      <dgm:t>
        <a:bodyPr/>
        <a:lstStyle/>
        <a:p>
          <a:endParaRPr lang="en-GB"/>
        </a:p>
      </dgm:t>
    </dgm:pt>
    <dgm:pt modelId="{BEF453AD-70F4-4278-8865-B7B8F73EFFD4}">
      <dgm:prSet phldrT="[Text]"/>
      <dgm:spPr/>
      <dgm:t>
        <a:bodyPr/>
        <a:lstStyle/>
        <a:p>
          <a:r>
            <a:rPr lang="en-GB" dirty="0"/>
            <a:t>Radicalisation</a:t>
          </a:r>
        </a:p>
      </dgm:t>
    </dgm:pt>
    <dgm:pt modelId="{9CD3EE36-8A2E-40CF-B4E6-2E4C34A74472}" type="parTrans" cxnId="{13942A22-C04B-4176-A384-D9D53309ED69}">
      <dgm:prSet/>
      <dgm:spPr/>
      <dgm:t>
        <a:bodyPr/>
        <a:lstStyle/>
        <a:p>
          <a:endParaRPr lang="en-GB"/>
        </a:p>
      </dgm:t>
    </dgm:pt>
    <dgm:pt modelId="{0851403A-2535-41DB-8B2B-554CE747AA86}" type="sibTrans" cxnId="{13942A22-C04B-4176-A384-D9D53309ED69}">
      <dgm:prSet/>
      <dgm:spPr/>
      <dgm:t>
        <a:bodyPr/>
        <a:lstStyle/>
        <a:p>
          <a:endParaRPr lang="en-GB"/>
        </a:p>
      </dgm:t>
    </dgm:pt>
    <dgm:pt modelId="{6CA90BE4-E153-4AF1-820B-ACE1C7F42952}">
      <dgm:prSet phldrT="[Text]"/>
      <dgm:spPr/>
      <dgm:t>
        <a:bodyPr/>
        <a:lstStyle/>
        <a:p>
          <a:r>
            <a:rPr lang="en-GB" dirty="0"/>
            <a:t>Teenage relationship abuse</a:t>
          </a:r>
        </a:p>
      </dgm:t>
    </dgm:pt>
    <dgm:pt modelId="{8C9CA06C-198D-4D34-9304-9C3CEDDBEFD5}" type="parTrans" cxnId="{FA707260-E3F2-4CC9-BEEC-71308B44E00F}">
      <dgm:prSet/>
      <dgm:spPr/>
      <dgm:t>
        <a:bodyPr/>
        <a:lstStyle/>
        <a:p>
          <a:endParaRPr lang="en-GB"/>
        </a:p>
      </dgm:t>
    </dgm:pt>
    <dgm:pt modelId="{7EC67131-B948-489C-BBBB-DBD3B731C45B}" type="sibTrans" cxnId="{FA707260-E3F2-4CC9-BEEC-71308B44E00F}">
      <dgm:prSet/>
      <dgm:spPr/>
      <dgm:t>
        <a:bodyPr/>
        <a:lstStyle/>
        <a:p>
          <a:endParaRPr lang="en-GB"/>
        </a:p>
      </dgm:t>
    </dgm:pt>
    <dgm:pt modelId="{500D2A20-1F14-4FEB-A806-0366CC97FD7E}" type="pres">
      <dgm:prSet presAssocID="{025A387A-8506-4C4F-875A-556619488A2B}" presName="compositeShape" presStyleCnt="0">
        <dgm:presLayoutVars>
          <dgm:chMax val="7"/>
          <dgm:dir/>
          <dgm:resizeHandles val="exact"/>
        </dgm:presLayoutVars>
      </dgm:prSet>
      <dgm:spPr/>
    </dgm:pt>
    <dgm:pt modelId="{34EE7231-6628-496F-A1FC-104A01FE934F}" type="pres">
      <dgm:prSet presAssocID="{2ACD18AB-2E05-44B1-B43C-7D8810B41206}" presName="circ1" presStyleLbl="vennNode1" presStyleIdx="0" presStyleCnt="6"/>
      <dgm:spPr/>
    </dgm:pt>
    <dgm:pt modelId="{C3ACF4C0-4F9A-4377-9F5A-C7A3063C3C57}" type="pres">
      <dgm:prSet presAssocID="{2ACD18AB-2E05-44B1-B43C-7D8810B41206}" presName="circ1Tx" presStyleLbl="revTx" presStyleIdx="0" presStyleCnt="0">
        <dgm:presLayoutVars>
          <dgm:chMax val="0"/>
          <dgm:chPref val="0"/>
          <dgm:bulletEnabled val="1"/>
        </dgm:presLayoutVars>
      </dgm:prSet>
      <dgm:spPr/>
    </dgm:pt>
    <dgm:pt modelId="{30772081-4AF9-4CE5-946E-C05FAEE29759}" type="pres">
      <dgm:prSet presAssocID="{FEC794D5-D274-454F-843A-B929933BC492}" presName="circ2" presStyleLbl="vennNode1" presStyleIdx="1" presStyleCnt="6"/>
      <dgm:spPr/>
    </dgm:pt>
    <dgm:pt modelId="{E412848E-DF26-44FF-8A11-6766AE886D20}" type="pres">
      <dgm:prSet presAssocID="{FEC794D5-D274-454F-843A-B929933BC492}" presName="circ2Tx" presStyleLbl="revTx" presStyleIdx="0" presStyleCnt="0">
        <dgm:presLayoutVars>
          <dgm:chMax val="0"/>
          <dgm:chPref val="0"/>
          <dgm:bulletEnabled val="1"/>
        </dgm:presLayoutVars>
      </dgm:prSet>
      <dgm:spPr/>
    </dgm:pt>
    <dgm:pt modelId="{CF087EFA-E915-46F7-9D02-5B173E54592F}" type="pres">
      <dgm:prSet presAssocID="{0763DF22-8624-4775-91C3-2EF1635E7194}" presName="circ3" presStyleLbl="vennNode1" presStyleIdx="2" presStyleCnt="6"/>
      <dgm:spPr/>
    </dgm:pt>
    <dgm:pt modelId="{2CFF8B0E-BD14-4CE4-9288-C5964EB12E43}" type="pres">
      <dgm:prSet presAssocID="{0763DF22-8624-4775-91C3-2EF1635E7194}" presName="circ3Tx" presStyleLbl="revTx" presStyleIdx="0" presStyleCnt="0">
        <dgm:presLayoutVars>
          <dgm:chMax val="0"/>
          <dgm:chPref val="0"/>
          <dgm:bulletEnabled val="1"/>
        </dgm:presLayoutVars>
      </dgm:prSet>
      <dgm:spPr/>
    </dgm:pt>
    <dgm:pt modelId="{75015B55-77FC-4D1B-A106-A77DCEC9186F}" type="pres">
      <dgm:prSet presAssocID="{E45216C1-23E2-4BEC-BE2B-D59FEAF83577}" presName="circ4" presStyleLbl="vennNode1" presStyleIdx="3" presStyleCnt="6"/>
      <dgm:spPr/>
    </dgm:pt>
    <dgm:pt modelId="{6A72FA6C-8783-467B-89B3-C9BC0B3839D3}" type="pres">
      <dgm:prSet presAssocID="{E45216C1-23E2-4BEC-BE2B-D59FEAF83577}" presName="circ4Tx" presStyleLbl="revTx" presStyleIdx="0" presStyleCnt="0">
        <dgm:presLayoutVars>
          <dgm:chMax val="0"/>
          <dgm:chPref val="0"/>
          <dgm:bulletEnabled val="1"/>
        </dgm:presLayoutVars>
      </dgm:prSet>
      <dgm:spPr/>
    </dgm:pt>
    <dgm:pt modelId="{E4E5A9D1-B2A9-4B1A-8EB7-268F05029B02}" type="pres">
      <dgm:prSet presAssocID="{BEF453AD-70F4-4278-8865-B7B8F73EFFD4}" presName="circ5" presStyleLbl="vennNode1" presStyleIdx="4" presStyleCnt="6"/>
      <dgm:spPr/>
    </dgm:pt>
    <dgm:pt modelId="{21678171-645E-4C67-AA58-8A65ABA7911A}" type="pres">
      <dgm:prSet presAssocID="{BEF453AD-70F4-4278-8865-B7B8F73EFFD4}" presName="circ5Tx" presStyleLbl="revTx" presStyleIdx="0" presStyleCnt="0">
        <dgm:presLayoutVars>
          <dgm:chMax val="0"/>
          <dgm:chPref val="0"/>
          <dgm:bulletEnabled val="1"/>
        </dgm:presLayoutVars>
      </dgm:prSet>
      <dgm:spPr/>
    </dgm:pt>
    <dgm:pt modelId="{75491E44-006E-420C-A2E3-DEB52C1A9CB8}" type="pres">
      <dgm:prSet presAssocID="{6CA90BE4-E153-4AF1-820B-ACE1C7F42952}" presName="circ6" presStyleLbl="vennNode1" presStyleIdx="5" presStyleCnt="6"/>
      <dgm:spPr/>
    </dgm:pt>
    <dgm:pt modelId="{FDB1C05B-8341-4903-AC92-973DD1460E61}" type="pres">
      <dgm:prSet presAssocID="{6CA90BE4-E153-4AF1-820B-ACE1C7F42952}" presName="circ6Tx" presStyleLbl="revTx" presStyleIdx="0" presStyleCnt="0">
        <dgm:presLayoutVars>
          <dgm:chMax val="0"/>
          <dgm:chPref val="0"/>
          <dgm:bulletEnabled val="1"/>
        </dgm:presLayoutVars>
      </dgm:prSet>
      <dgm:spPr/>
    </dgm:pt>
  </dgm:ptLst>
  <dgm:cxnLst>
    <dgm:cxn modelId="{FA85B611-1102-4916-B9EE-43539B091300}" type="presOf" srcId="{0763DF22-8624-4775-91C3-2EF1635E7194}" destId="{2CFF8B0E-BD14-4CE4-9288-C5964EB12E43}" srcOrd="0" destOrd="0" presId="urn:microsoft.com/office/officeart/2005/8/layout/venn1"/>
    <dgm:cxn modelId="{13942A22-C04B-4176-A384-D9D53309ED69}" srcId="{025A387A-8506-4C4F-875A-556619488A2B}" destId="{BEF453AD-70F4-4278-8865-B7B8F73EFFD4}" srcOrd="4" destOrd="0" parTransId="{9CD3EE36-8A2E-40CF-B4E6-2E4C34A74472}" sibTransId="{0851403A-2535-41DB-8B2B-554CE747AA86}"/>
    <dgm:cxn modelId="{FA707260-E3F2-4CC9-BEEC-71308B44E00F}" srcId="{025A387A-8506-4C4F-875A-556619488A2B}" destId="{6CA90BE4-E153-4AF1-820B-ACE1C7F42952}" srcOrd="5" destOrd="0" parTransId="{8C9CA06C-198D-4D34-9304-9C3CEDDBEFD5}" sibTransId="{7EC67131-B948-489C-BBBB-DBD3B731C45B}"/>
    <dgm:cxn modelId="{E8A71E67-57D0-4FF1-AF35-647F9D195F3F}" srcId="{025A387A-8506-4C4F-875A-556619488A2B}" destId="{2ACD18AB-2E05-44B1-B43C-7D8810B41206}" srcOrd="0" destOrd="0" parTransId="{D6F74272-3BDD-40CD-9D81-1B88C3AE2439}" sibTransId="{0759121C-9706-4C38-97AD-FB7BE53ED4F6}"/>
    <dgm:cxn modelId="{4CE83D47-4BE6-42F9-98E4-2CB92B741E7F}" type="presOf" srcId="{E45216C1-23E2-4BEC-BE2B-D59FEAF83577}" destId="{6A72FA6C-8783-467B-89B3-C9BC0B3839D3}" srcOrd="0" destOrd="0" presId="urn:microsoft.com/office/officeart/2005/8/layout/venn1"/>
    <dgm:cxn modelId="{B25F676A-5DB3-432F-9BE1-2323A1910745}" srcId="{025A387A-8506-4C4F-875A-556619488A2B}" destId="{E45216C1-23E2-4BEC-BE2B-D59FEAF83577}" srcOrd="3" destOrd="0" parTransId="{666C8F05-29C7-4EE2-8571-8434AFF52321}" sibTransId="{E416070B-BADB-4AF1-8815-74B9AC8961BD}"/>
    <dgm:cxn modelId="{2C6CFF74-2B0B-4FC7-8AA1-74C106DB8F5E}" type="presOf" srcId="{FEC794D5-D274-454F-843A-B929933BC492}" destId="{E412848E-DF26-44FF-8A11-6766AE886D20}" srcOrd="0" destOrd="0" presId="urn:microsoft.com/office/officeart/2005/8/layout/venn1"/>
    <dgm:cxn modelId="{5CE3C188-7455-4073-9653-1326B3C4AB99}" type="presOf" srcId="{BEF453AD-70F4-4278-8865-B7B8F73EFFD4}" destId="{21678171-645E-4C67-AA58-8A65ABA7911A}" srcOrd="0" destOrd="0" presId="urn:microsoft.com/office/officeart/2005/8/layout/venn1"/>
    <dgm:cxn modelId="{E62E7190-2E98-41D5-A221-EE1BE4F82467}" srcId="{025A387A-8506-4C4F-875A-556619488A2B}" destId="{FEC794D5-D274-454F-843A-B929933BC492}" srcOrd="1" destOrd="0" parTransId="{9967E64F-6B02-4687-A344-BB134EEABF30}" sibTransId="{9D38138A-66C4-4378-BDD7-2D2056EE4226}"/>
    <dgm:cxn modelId="{EB38C8BE-91DF-4C63-8B36-22B64B51C53A}" srcId="{025A387A-8506-4C4F-875A-556619488A2B}" destId="{0763DF22-8624-4775-91C3-2EF1635E7194}" srcOrd="2" destOrd="0" parTransId="{DE791104-4A99-46EC-9C30-9227E93CEB9E}" sibTransId="{2AB258CD-DF1E-441E-9CB3-E7DADB767E80}"/>
    <dgm:cxn modelId="{9FDFB1CB-6A2D-4294-8D2F-043B56F6FB38}" type="presOf" srcId="{6CA90BE4-E153-4AF1-820B-ACE1C7F42952}" destId="{FDB1C05B-8341-4903-AC92-973DD1460E61}" srcOrd="0" destOrd="0" presId="urn:microsoft.com/office/officeart/2005/8/layout/venn1"/>
    <dgm:cxn modelId="{75E36DEC-EBD0-4E1F-8AFB-7AE89FE39D02}" type="presOf" srcId="{025A387A-8506-4C4F-875A-556619488A2B}" destId="{500D2A20-1F14-4FEB-A806-0366CC97FD7E}" srcOrd="0" destOrd="0" presId="urn:microsoft.com/office/officeart/2005/8/layout/venn1"/>
    <dgm:cxn modelId="{2CC774F0-189C-425F-9BB9-461B9B9D20AD}" type="presOf" srcId="{2ACD18AB-2E05-44B1-B43C-7D8810B41206}" destId="{C3ACF4C0-4F9A-4377-9F5A-C7A3063C3C57}" srcOrd="0" destOrd="0" presId="urn:microsoft.com/office/officeart/2005/8/layout/venn1"/>
    <dgm:cxn modelId="{8C85CCFD-5EF0-47CE-95B0-475EB1BA7811}" type="presParOf" srcId="{500D2A20-1F14-4FEB-A806-0366CC97FD7E}" destId="{34EE7231-6628-496F-A1FC-104A01FE934F}" srcOrd="0" destOrd="0" presId="urn:microsoft.com/office/officeart/2005/8/layout/venn1"/>
    <dgm:cxn modelId="{82F466CC-17B4-4103-81A8-4B97FBF42B6E}" type="presParOf" srcId="{500D2A20-1F14-4FEB-A806-0366CC97FD7E}" destId="{C3ACF4C0-4F9A-4377-9F5A-C7A3063C3C57}" srcOrd="1" destOrd="0" presId="urn:microsoft.com/office/officeart/2005/8/layout/venn1"/>
    <dgm:cxn modelId="{8138BA43-42F8-4D79-858D-4CDCE474543E}" type="presParOf" srcId="{500D2A20-1F14-4FEB-A806-0366CC97FD7E}" destId="{30772081-4AF9-4CE5-946E-C05FAEE29759}" srcOrd="2" destOrd="0" presId="urn:microsoft.com/office/officeart/2005/8/layout/venn1"/>
    <dgm:cxn modelId="{2BB1FFCF-E922-42D3-A1EA-2F0CEB85CCA6}" type="presParOf" srcId="{500D2A20-1F14-4FEB-A806-0366CC97FD7E}" destId="{E412848E-DF26-44FF-8A11-6766AE886D20}" srcOrd="3" destOrd="0" presId="urn:microsoft.com/office/officeart/2005/8/layout/venn1"/>
    <dgm:cxn modelId="{7A22EA05-6AD7-4D1E-9973-AB1DF2D87054}" type="presParOf" srcId="{500D2A20-1F14-4FEB-A806-0366CC97FD7E}" destId="{CF087EFA-E915-46F7-9D02-5B173E54592F}" srcOrd="4" destOrd="0" presId="urn:microsoft.com/office/officeart/2005/8/layout/venn1"/>
    <dgm:cxn modelId="{99A5C727-AFF6-4B27-BBFB-513432D283A1}" type="presParOf" srcId="{500D2A20-1F14-4FEB-A806-0366CC97FD7E}" destId="{2CFF8B0E-BD14-4CE4-9288-C5964EB12E43}" srcOrd="5" destOrd="0" presId="urn:microsoft.com/office/officeart/2005/8/layout/venn1"/>
    <dgm:cxn modelId="{D2B6D3D0-E2C9-464C-A10D-17EC436B9C37}" type="presParOf" srcId="{500D2A20-1F14-4FEB-A806-0366CC97FD7E}" destId="{75015B55-77FC-4D1B-A106-A77DCEC9186F}" srcOrd="6" destOrd="0" presId="urn:microsoft.com/office/officeart/2005/8/layout/venn1"/>
    <dgm:cxn modelId="{C3603EB0-E7BA-4807-90E9-4D014B2D7152}" type="presParOf" srcId="{500D2A20-1F14-4FEB-A806-0366CC97FD7E}" destId="{6A72FA6C-8783-467B-89B3-C9BC0B3839D3}" srcOrd="7" destOrd="0" presId="urn:microsoft.com/office/officeart/2005/8/layout/venn1"/>
    <dgm:cxn modelId="{BAFB4BBB-729A-4D72-849B-A4A354368984}" type="presParOf" srcId="{500D2A20-1F14-4FEB-A806-0366CC97FD7E}" destId="{E4E5A9D1-B2A9-4B1A-8EB7-268F05029B02}" srcOrd="8" destOrd="0" presId="urn:microsoft.com/office/officeart/2005/8/layout/venn1"/>
    <dgm:cxn modelId="{C942D88A-56A1-447F-90BF-AC75B8A643E7}" type="presParOf" srcId="{500D2A20-1F14-4FEB-A806-0366CC97FD7E}" destId="{21678171-645E-4C67-AA58-8A65ABA7911A}" srcOrd="9" destOrd="0" presId="urn:microsoft.com/office/officeart/2005/8/layout/venn1"/>
    <dgm:cxn modelId="{ABF2D1AA-7364-4B8D-8C95-C5549B243DFC}" type="presParOf" srcId="{500D2A20-1F14-4FEB-A806-0366CC97FD7E}" destId="{75491E44-006E-420C-A2E3-DEB52C1A9CB8}" srcOrd="10" destOrd="0" presId="urn:microsoft.com/office/officeart/2005/8/layout/venn1"/>
    <dgm:cxn modelId="{F59506B7-B881-439B-9AD4-9AB9633E3790}" type="presParOf" srcId="{500D2A20-1F14-4FEB-A806-0366CC97FD7E}" destId="{FDB1C05B-8341-4903-AC92-973DD1460E61}"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BE94A3-F5DA-4E07-B7AF-D1429D6EFBB9}" type="doc">
      <dgm:prSet loTypeId="urn:microsoft.com/office/officeart/2005/8/layout/venn2" loCatId="relationship" qsTypeId="urn:microsoft.com/office/officeart/2005/8/quickstyle/simple3" qsCatId="simple" csTypeId="urn:microsoft.com/office/officeart/2005/8/colors/accent4_1" csCatId="accent4" phldr="1"/>
      <dgm:spPr/>
      <dgm:t>
        <a:bodyPr/>
        <a:lstStyle/>
        <a:p>
          <a:endParaRPr lang="en-GB"/>
        </a:p>
      </dgm:t>
    </dgm:pt>
    <dgm:pt modelId="{AC00D385-CD3D-47E2-82E7-CA34894B4A86}">
      <dgm:prSet phldrT="[Text]" custT="1"/>
      <dgm:spPr>
        <a:ln w="19050">
          <a:solidFill>
            <a:schemeClr val="tx1"/>
          </a:solidFill>
        </a:ln>
      </dgm:spPr>
      <dgm:t>
        <a:bodyPr/>
        <a:lstStyle/>
        <a:p>
          <a:r>
            <a:rPr lang="en-GB" sz="1600" dirty="0">
              <a:latin typeface="+mj-lt"/>
            </a:rPr>
            <a:t>Peer Group</a:t>
          </a:r>
        </a:p>
      </dgm:t>
    </dgm:pt>
    <dgm:pt modelId="{6888D799-92B9-44E6-A178-3A6746BE3B12}" type="parTrans" cxnId="{0892066B-D374-482A-9086-3E3C72E098B9}">
      <dgm:prSet/>
      <dgm:spPr/>
      <dgm:t>
        <a:bodyPr/>
        <a:lstStyle/>
        <a:p>
          <a:endParaRPr lang="en-GB" sz="1600">
            <a:latin typeface="Arial MT"/>
          </a:endParaRPr>
        </a:p>
      </dgm:t>
    </dgm:pt>
    <dgm:pt modelId="{94C9158A-4E8C-4F04-ACCE-94D8F2924FE8}" type="sibTrans" cxnId="{0892066B-D374-482A-9086-3E3C72E098B9}">
      <dgm:prSet/>
      <dgm:spPr/>
      <dgm:t>
        <a:bodyPr/>
        <a:lstStyle/>
        <a:p>
          <a:endParaRPr lang="en-GB" sz="1600">
            <a:latin typeface="Arial MT"/>
          </a:endParaRPr>
        </a:p>
      </dgm:t>
    </dgm:pt>
    <dgm:pt modelId="{55F8009F-5CFB-449E-B9FF-4F43C15BA477}">
      <dgm:prSet phldrT="[Text]" custT="1"/>
      <dgm:spPr>
        <a:ln w="19050">
          <a:solidFill>
            <a:schemeClr val="tx1"/>
          </a:solidFill>
        </a:ln>
      </dgm:spPr>
      <dgm:t>
        <a:bodyPr/>
        <a:lstStyle/>
        <a:p>
          <a:r>
            <a:rPr lang="en-GB" sz="1600" dirty="0">
              <a:latin typeface="+mj-lt"/>
            </a:rPr>
            <a:t>Home</a:t>
          </a:r>
        </a:p>
      </dgm:t>
    </dgm:pt>
    <dgm:pt modelId="{7339CEFB-388B-482D-8BC0-21ECAEF61457}" type="parTrans" cxnId="{4EB02341-C317-4A49-BD8F-F53CE2265768}">
      <dgm:prSet/>
      <dgm:spPr/>
      <dgm:t>
        <a:bodyPr/>
        <a:lstStyle/>
        <a:p>
          <a:endParaRPr lang="en-GB" sz="1600">
            <a:latin typeface="Arial MT"/>
          </a:endParaRPr>
        </a:p>
      </dgm:t>
    </dgm:pt>
    <dgm:pt modelId="{AD54D0E2-7AA6-48CE-8015-3A1EE5F09DED}" type="sibTrans" cxnId="{4EB02341-C317-4A49-BD8F-F53CE2265768}">
      <dgm:prSet/>
      <dgm:spPr/>
      <dgm:t>
        <a:bodyPr/>
        <a:lstStyle/>
        <a:p>
          <a:endParaRPr lang="en-GB" sz="1600">
            <a:latin typeface="Arial MT"/>
          </a:endParaRPr>
        </a:p>
      </dgm:t>
    </dgm:pt>
    <dgm:pt modelId="{C72BB3B0-C720-4709-BF6C-4D165B980343}">
      <dgm:prSet phldrT="[Text]" custT="1"/>
      <dgm:spPr>
        <a:ln>
          <a:solidFill>
            <a:schemeClr val="tx1"/>
          </a:solidFill>
        </a:ln>
      </dgm:spPr>
      <dgm:t>
        <a:bodyPr/>
        <a:lstStyle/>
        <a:p>
          <a:r>
            <a:rPr lang="en-GB" sz="1600" dirty="0">
              <a:latin typeface="+mj-lt"/>
            </a:rPr>
            <a:t>Child</a:t>
          </a:r>
        </a:p>
      </dgm:t>
    </dgm:pt>
    <dgm:pt modelId="{B7E7A56D-21D3-4243-B573-F6D318ACB6F0}" type="parTrans" cxnId="{44F91890-BE94-4067-882C-37639CACB6C4}">
      <dgm:prSet/>
      <dgm:spPr/>
      <dgm:t>
        <a:bodyPr/>
        <a:lstStyle/>
        <a:p>
          <a:endParaRPr lang="en-GB" sz="1600">
            <a:latin typeface="Arial MT"/>
          </a:endParaRPr>
        </a:p>
      </dgm:t>
    </dgm:pt>
    <dgm:pt modelId="{431827DB-EB10-43E6-A62A-ABD982CD32B2}" type="sibTrans" cxnId="{44F91890-BE94-4067-882C-37639CACB6C4}">
      <dgm:prSet/>
      <dgm:spPr/>
      <dgm:t>
        <a:bodyPr/>
        <a:lstStyle/>
        <a:p>
          <a:endParaRPr lang="en-GB" sz="1600">
            <a:latin typeface="Arial MT"/>
          </a:endParaRPr>
        </a:p>
      </dgm:t>
    </dgm:pt>
    <dgm:pt modelId="{695525B4-12A8-4603-988C-FF9D013D3C37}">
      <dgm:prSet custT="1"/>
      <dgm:spPr>
        <a:ln w="19050">
          <a:solidFill>
            <a:schemeClr val="tx1"/>
          </a:solidFill>
        </a:ln>
      </dgm:spPr>
      <dgm:t>
        <a:bodyPr/>
        <a:lstStyle/>
        <a:p>
          <a:r>
            <a:rPr lang="en-GB" sz="1600" dirty="0">
              <a:latin typeface="+mj-lt"/>
            </a:rPr>
            <a:t>Neighbourhood</a:t>
          </a:r>
        </a:p>
      </dgm:t>
    </dgm:pt>
    <dgm:pt modelId="{1D37C38E-D2CC-4E69-A1C0-F3F6EA4A2E1B}" type="parTrans" cxnId="{D48BD512-3E40-4010-B00A-4A5B624FA48C}">
      <dgm:prSet/>
      <dgm:spPr/>
      <dgm:t>
        <a:bodyPr/>
        <a:lstStyle/>
        <a:p>
          <a:endParaRPr lang="en-GB" sz="1600">
            <a:latin typeface="Arial MT"/>
          </a:endParaRPr>
        </a:p>
      </dgm:t>
    </dgm:pt>
    <dgm:pt modelId="{0829F5E5-F6A8-4C1C-9C70-D71150A1BE61}" type="sibTrans" cxnId="{D48BD512-3E40-4010-B00A-4A5B624FA48C}">
      <dgm:prSet/>
      <dgm:spPr/>
      <dgm:t>
        <a:bodyPr/>
        <a:lstStyle/>
        <a:p>
          <a:endParaRPr lang="en-GB" sz="1600">
            <a:latin typeface="Arial MT"/>
          </a:endParaRPr>
        </a:p>
      </dgm:t>
    </dgm:pt>
    <dgm:pt modelId="{C36F35F6-DAEB-40FB-8DE9-C9ADAA7CB95A}">
      <dgm:prSet custT="1"/>
      <dgm:spPr>
        <a:ln w="19050">
          <a:solidFill>
            <a:schemeClr val="tx1"/>
          </a:solidFill>
        </a:ln>
      </dgm:spPr>
      <dgm:t>
        <a:bodyPr/>
        <a:lstStyle/>
        <a:p>
          <a:r>
            <a:rPr lang="en-GB" sz="1600" dirty="0">
              <a:latin typeface="+mj-lt"/>
            </a:rPr>
            <a:t>School</a:t>
          </a:r>
        </a:p>
      </dgm:t>
    </dgm:pt>
    <dgm:pt modelId="{D9B4167B-F0DF-4525-A3E6-82667933D3ED}" type="parTrans" cxnId="{A4ED9224-D2AF-4EDC-A543-D6466D14187B}">
      <dgm:prSet/>
      <dgm:spPr/>
      <dgm:t>
        <a:bodyPr/>
        <a:lstStyle/>
        <a:p>
          <a:endParaRPr lang="en-GB" sz="1600">
            <a:latin typeface="Arial MT"/>
          </a:endParaRPr>
        </a:p>
      </dgm:t>
    </dgm:pt>
    <dgm:pt modelId="{39185CCD-2FA7-46CB-939F-1776B5A3791F}" type="sibTrans" cxnId="{A4ED9224-D2AF-4EDC-A543-D6466D14187B}">
      <dgm:prSet/>
      <dgm:spPr/>
      <dgm:t>
        <a:bodyPr/>
        <a:lstStyle/>
        <a:p>
          <a:endParaRPr lang="en-GB" sz="1600">
            <a:latin typeface="Arial MT"/>
          </a:endParaRPr>
        </a:p>
      </dgm:t>
    </dgm:pt>
    <dgm:pt modelId="{82AFEBF1-B8FA-4D5B-98E4-492D0EBCABD5}" type="pres">
      <dgm:prSet presAssocID="{8ABE94A3-F5DA-4E07-B7AF-D1429D6EFBB9}" presName="Name0" presStyleCnt="0">
        <dgm:presLayoutVars>
          <dgm:chMax val="7"/>
          <dgm:resizeHandles val="exact"/>
        </dgm:presLayoutVars>
      </dgm:prSet>
      <dgm:spPr/>
    </dgm:pt>
    <dgm:pt modelId="{BD30D3A3-FAE8-4E8A-A2AA-DB5027182AE2}" type="pres">
      <dgm:prSet presAssocID="{8ABE94A3-F5DA-4E07-B7AF-D1429D6EFBB9}" presName="comp1" presStyleCnt="0"/>
      <dgm:spPr/>
    </dgm:pt>
    <dgm:pt modelId="{18A9B449-366E-4C43-AAA9-444AA22CCB01}" type="pres">
      <dgm:prSet presAssocID="{8ABE94A3-F5DA-4E07-B7AF-D1429D6EFBB9}" presName="circle1" presStyleLbl="node1" presStyleIdx="0" presStyleCnt="5" custScaleX="106812"/>
      <dgm:spPr/>
    </dgm:pt>
    <dgm:pt modelId="{B51CD8F7-1E68-4166-9044-6CE775F4E194}" type="pres">
      <dgm:prSet presAssocID="{8ABE94A3-F5DA-4E07-B7AF-D1429D6EFBB9}" presName="c1text" presStyleLbl="node1" presStyleIdx="0" presStyleCnt="5">
        <dgm:presLayoutVars>
          <dgm:bulletEnabled val="1"/>
        </dgm:presLayoutVars>
      </dgm:prSet>
      <dgm:spPr/>
    </dgm:pt>
    <dgm:pt modelId="{116FCF56-2B29-4444-A0A2-976A88CB742B}" type="pres">
      <dgm:prSet presAssocID="{8ABE94A3-F5DA-4E07-B7AF-D1429D6EFBB9}" presName="comp2" presStyleCnt="0"/>
      <dgm:spPr/>
    </dgm:pt>
    <dgm:pt modelId="{AA08BE5D-6130-40A2-ACCC-3582286A2B53}" type="pres">
      <dgm:prSet presAssocID="{8ABE94A3-F5DA-4E07-B7AF-D1429D6EFBB9}" presName="circle2" presStyleLbl="node1" presStyleIdx="1" presStyleCnt="5"/>
      <dgm:spPr/>
    </dgm:pt>
    <dgm:pt modelId="{C41018E4-52E8-48BC-A901-4841B3D8540D}" type="pres">
      <dgm:prSet presAssocID="{8ABE94A3-F5DA-4E07-B7AF-D1429D6EFBB9}" presName="c2text" presStyleLbl="node1" presStyleIdx="1" presStyleCnt="5">
        <dgm:presLayoutVars>
          <dgm:bulletEnabled val="1"/>
        </dgm:presLayoutVars>
      </dgm:prSet>
      <dgm:spPr/>
    </dgm:pt>
    <dgm:pt modelId="{F11CC42C-667F-4144-BD31-FF59A117F422}" type="pres">
      <dgm:prSet presAssocID="{8ABE94A3-F5DA-4E07-B7AF-D1429D6EFBB9}" presName="comp3" presStyleCnt="0"/>
      <dgm:spPr/>
    </dgm:pt>
    <dgm:pt modelId="{3BE77438-761A-430E-B3FC-C3A5576E98DC}" type="pres">
      <dgm:prSet presAssocID="{8ABE94A3-F5DA-4E07-B7AF-D1429D6EFBB9}" presName="circle3" presStyleLbl="node1" presStyleIdx="2" presStyleCnt="5" custLinFactNeighborX="-58" custLinFactNeighborY="-1669"/>
      <dgm:spPr/>
    </dgm:pt>
    <dgm:pt modelId="{9AEC28E5-9CAE-4F29-B9BC-3E61DA499E3C}" type="pres">
      <dgm:prSet presAssocID="{8ABE94A3-F5DA-4E07-B7AF-D1429D6EFBB9}" presName="c3text" presStyleLbl="node1" presStyleIdx="2" presStyleCnt="5">
        <dgm:presLayoutVars>
          <dgm:bulletEnabled val="1"/>
        </dgm:presLayoutVars>
      </dgm:prSet>
      <dgm:spPr/>
    </dgm:pt>
    <dgm:pt modelId="{7DF2C768-C056-4FD5-B238-5BFFE8DECD2C}" type="pres">
      <dgm:prSet presAssocID="{8ABE94A3-F5DA-4E07-B7AF-D1429D6EFBB9}" presName="comp4" presStyleCnt="0"/>
      <dgm:spPr/>
    </dgm:pt>
    <dgm:pt modelId="{FCF5014A-A16D-4468-BCC0-CD7D727861B8}" type="pres">
      <dgm:prSet presAssocID="{8ABE94A3-F5DA-4E07-B7AF-D1429D6EFBB9}" presName="circle4" presStyleLbl="node1" presStyleIdx="3" presStyleCnt="5"/>
      <dgm:spPr/>
    </dgm:pt>
    <dgm:pt modelId="{A6B82141-A047-48D6-934A-7785E879BFA3}" type="pres">
      <dgm:prSet presAssocID="{8ABE94A3-F5DA-4E07-B7AF-D1429D6EFBB9}" presName="c4text" presStyleLbl="node1" presStyleIdx="3" presStyleCnt="5">
        <dgm:presLayoutVars>
          <dgm:bulletEnabled val="1"/>
        </dgm:presLayoutVars>
      </dgm:prSet>
      <dgm:spPr/>
    </dgm:pt>
    <dgm:pt modelId="{43828C02-8026-4F93-A264-B1FE7CCBE316}" type="pres">
      <dgm:prSet presAssocID="{8ABE94A3-F5DA-4E07-B7AF-D1429D6EFBB9}" presName="comp5" presStyleCnt="0"/>
      <dgm:spPr/>
    </dgm:pt>
    <dgm:pt modelId="{279B4B6D-48F8-4482-8523-E1233D4CA18F}" type="pres">
      <dgm:prSet presAssocID="{8ABE94A3-F5DA-4E07-B7AF-D1429D6EFBB9}" presName="circle5" presStyleLbl="node1" presStyleIdx="4" presStyleCnt="5"/>
      <dgm:spPr/>
    </dgm:pt>
    <dgm:pt modelId="{C1C3DBC5-FEA1-4F29-B781-0A3870145420}" type="pres">
      <dgm:prSet presAssocID="{8ABE94A3-F5DA-4E07-B7AF-D1429D6EFBB9}" presName="c5text" presStyleLbl="node1" presStyleIdx="4" presStyleCnt="5">
        <dgm:presLayoutVars>
          <dgm:bulletEnabled val="1"/>
        </dgm:presLayoutVars>
      </dgm:prSet>
      <dgm:spPr/>
    </dgm:pt>
  </dgm:ptLst>
  <dgm:cxnLst>
    <dgm:cxn modelId="{97E20A02-0DB7-4070-AE8C-09820199386C}" type="presOf" srcId="{C72BB3B0-C720-4709-BF6C-4D165B980343}" destId="{279B4B6D-48F8-4482-8523-E1233D4CA18F}" srcOrd="0" destOrd="0" presId="urn:microsoft.com/office/officeart/2005/8/layout/venn2"/>
    <dgm:cxn modelId="{13467C0D-29BE-4625-8F1E-1876B7A4EDF0}" type="presOf" srcId="{AC00D385-CD3D-47E2-82E7-CA34894B4A86}" destId="{9AEC28E5-9CAE-4F29-B9BC-3E61DA499E3C}" srcOrd="1" destOrd="0" presId="urn:microsoft.com/office/officeart/2005/8/layout/venn2"/>
    <dgm:cxn modelId="{D8C93E0E-F8D9-455D-A8FF-9B7B58910317}" type="presOf" srcId="{695525B4-12A8-4603-988C-FF9D013D3C37}" destId="{B51CD8F7-1E68-4166-9044-6CE775F4E194}" srcOrd="1" destOrd="0" presId="urn:microsoft.com/office/officeart/2005/8/layout/venn2"/>
    <dgm:cxn modelId="{ECA4890F-79FE-4FE5-8D63-15A08683E957}" type="presOf" srcId="{695525B4-12A8-4603-988C-FF9D013D3C37}" destId="{18A9B449-366E-4C43-AAA9-444AA22CCB01}" srcOrd="0" destOrd="0" presId="urn:microsoft.com/office/officeart/2005/8/layout/venn2"/>
    <dgm:cxn modelId="{D48BD512-3E40-4010-B00A-4A5B624FA48C}" srcId="{8ABE94A3-F5DA-4E07-B7AF-D1429D6EFBB9}" destId="{695525B4-12A8-4603-988C-FF9D013D3C37}" srcOrd="0" destOrd="0" parTransId="{1D37C38E-D2CC-4E69-A1C0-F3F6EA4A2E1B}" sibTransId="{0829F5E5-F6A8-4C1C-9C70-D71150A1BE61}"/>
    <dgm:cxn modelId="{AAE1BA1A-A222-4F1A-A7AD-B4E5330BDB3E}" type="presOf" srcId="{C36F35F6-DAEB-40FB-8DE9-C9ADAA7CB95A}" destId="{C41018E4-52E8-48BC-A901-4841B3D8540D}" srcOrd="1" destOrd="0" presId="urn:microsoft.com/office/officeart/2005/8/layout/venn2"/>
    <dgm:cxn modelId="{2927281E-A99A-44BA-88C8-8B8E360FBD59}" type="presOf" srcId="{55F8009F-5CFB-449E-B9FF-4F43C15BA477}" destId="{FCF5014A-A16D-4468-BCC0-CD7D727861B8}" srcOrd="0" destOrd="0" presId="urn:microsoft.com/office/officeart/2005/8/layout/venn2"/>
    <dgm:cxn modelId="{A4ED9224-D2AF-4EDC-A543-D6466D14187B}" srcId="{8ABE94A3-F5DA-4E07-B7AF-D1429D6EFBB9}" destId="{C36F35F6-DAEB-40FB-8DE9-C9ADAA7CB95A}" srcOrd="1" destOrd="0" parTransId="{D9B4167B-F0DF-4525-A3E6-82667933D3ED}" sibTransId="{39185CCD-2FA7-46CB-939F-1776B5A3791F}"/>
    <dgm:cxn modelId="{E7DB722F-9DE1-4E0F-BEAE-9EC46DACE14E}" type="presOf" srcId="{C36F35F6-DAEB-40FB-8DE9-C9ADAA7CB95A}" destId="{AA08BE5D-6130-40A2-ACCC-3582286A2B53}" srcOrd="0" destOrd="0" presId="urn:microsoft.com/office/officeart/2005/8/layout/venn2"/>
    <dgm:cxn modelId="{2CEE882F-86E8-4820-8F76-B0B8F2DAFEC9}" type="presOf" srcId="{AC00D385-CD3D-47E2-82E7-CA34894B4A86}" destId="{3BE77438-761A-430E-B3FC-C3A5576E98DC}" srcOrd="0" destOrd="0" presId="urn:microsoft.com/office/officeart/2005/8/layout/venn2"/>
    <dgm:cxn modelId="{4EB02341-C317-4A49-BD8F-F53CE2265768}" srcId="{8ABE94A3-F5DA-4E07-B7AF-D1429D6EFBB9}" destId="{55F8009F-5CFB-449E-B9FF-4F43C15BA477}" srcOrd="3" destOrd="0" parTransId="{7339CEFB-388B-482D-8BC0-21ECAEF61457}" sibTransId="{AD54D0E2-7AA6-48CE-8015-3A1EE5F09DED}"/>
    <dgm:cxn modelId="{0892066B-D374-482A-9086-3E3C72E098B9}" srcId="{8ABE94A3-F5DA-4E07-B7AF-D1429D6EFBB9}" destId="{AC00D385-CD3D-47E2-82E7-CA34894B4A86}" srcOrd="2" destOrd="0" parTransId="{6888D799-92B9-44E6-A178-3A6746BE3B12}" sibTransId="{94C9158A-4E8C-4F04-ACCE-94D8F2924FE8}"/>
    <dgm:cxn modelId="{6E8B9B53-CBB0-4A12-A96B-C4DD08B60ADD}" type="presOf" srcId="{C72BB3B0-C720-4709-BF6C-4D165B980343}" destId="{C1C3DBC5-FEA1-4F29-B781-0A3870145420}" srcOrd="1" destOrd="0" presId="urn:microsoft.com/office/officeart/2005/8/layout/venn2"/>
    <dgm:cxn modelId="{2CD8A989-B072-4401-9079-A0A52F89AB41}" type="presOf" srcId="{8ABE94A3-F5DA-4E07-B7AF-D1429D6EFBB9}" destId="{82AFEBF1-B8FA-4D5B-98E4-492D0EBCABD5}" srcOrd="0" destOrd="0" presId="urn:microsoft.com/office/officeart/2005/8/layout/venn2"/>
    <dgm:cxn modelId="{44F91890-BE94-4067-882C-37639CACB6C4}" srcId="{8ABE94A3-F5DA-4E07-B7AF-D1429D6EFBB9}" destId="{C72BB3B0-C720-4709-BF6C-4D165B980343}" srcOrd="4" destOrd="0" parTransId="{B7E7A56D-21D3-4243-B573-F6D318ACB6F0}" sibTransId="{431827DB-EB10-43E6-A62A-ABD982CD32B2}"/>
    <dgm:cxn modelId="{7F44B3E4-567F-4A57-A33D-0564C030E554}" type="presOf" srcId="{55F8009F-5CFB-449E-B9FF-4F43C15BA477}" destId="{A6B82141-A047-48D6-934A-7785E879BFA3}" srcOrd="1" destOrd="0" presId="urn:microsoft.com/office/officeart/2005/8/layout/venn2"/>
    <dgm:cxn modelId="{102B3FD5-51B4-487D-AE15-508698ACFF4C}" type="presParOf" srcId="{82AFEBF1-B8FA-4D5B-98E4-492D0EBCABD5}" destId="{BD30D3A3-FAE8-4E8A-A2AA-DB5027182AE2}" srcOrd="0" destOrd="0" presId="urn:microsoft.com/office/officeart/2005/8/layout/venn2"/>
    <dgm:cxn modelId="{B964FD43-C8F6-492C-8710-215A9043E8CB}" type="presParOf" srcId="{BD30D3A3-FAE8-4E8A-A2AA-DB5027182AE2}" destId="{18A9B449-366E-4C43-AAA9-444AA22CCB01}" srcOrd="0" destOrd="0" presId="urn:microsoft.com/office/officeart/2005/8/layout/venn2"/>
    <dgm:cxn modelId="{55654812-8BED-4D10-9885-1FDD34DC0577}" type="presParOf" srcId="{BD30D3A3-FAE8-4E8A-A2AA-DB5027182AE2}" destId="{B51CD8F7-1E68-4166-9044-6CE775F4E194}" srcOrd="1" destOrd="0" presId="urn:microsoft.com/office/officeart/2005/8/layout/venn2"/>
    <dgm:cxn modelId="{7CFBA7AC-A592-4C5D-9FB3-13BDFFC04042}" type="presParOf" srcId="{82AFEBF1-B8FA-4D5B-98E4-492D0EBCABD5}" destId="{116FCF56-2B29-4444-A0A2-976A88CB742B}" srcOrd="1" destOrd="0" presId="urn:microsoft.com/office/officeart/2005/8/layout/venn2"/>
    <dgm:cxn modelId="{8E49032E-12CF-49B6-BF31-80CF635BE5DE}" type="presParOf" srcId="{116FCF56-2B29-4444-A0A2-976A88CB742B}" destId="{AA08BE5D-6130-40A2-ACCC-3582286A2B53}" srcOrd="0" destOrd="0" presId="urn:microsoft.com/office/officeart/2005/8/layout/venn2"/>
    <dgm:cxn modelId="{21BD0F68-5BB4-416A-BA25-8FC0674414BC}" type="presParOf" srcId="{116FCF56-2B29-4444-A0A2-976A88CB742B}" destId="{C41018E4-52E8-48BC-A901-4841B3D8540D}" srcOrd="1" destOrd="0" presId="urn:microsoft.com/office/officeart/2005/8/layout/venn2"/>
    <dgm:cxn modelId="{702FBDC9-1A30-4292-9D18-33F83202C8D7}" type="presParOf" srcId="{82AFEBF1-B8FA-4D5B-98E4-492D0EBCABD5}" destId="{F11CC42C-667F-4144-BD31-FF59A117F422}" srcOrd="2" destOrd="0" presId="urn:microsoft.com/office/officeart/2005/8/layout/venn2"/>
    <dgm:cxn modelId="{4079D486-77E6-4903-9E7D-61756B77CBEB}" type="presParOf" srcId="{F11CC42C-667F-4144-BD31-FF59A117F422}" destId="{3BE77438-761A-430E-B3FC-C3A5576E98DC}" srcOrd="0" destOrd="0" presId="urn:microsoft.com/office/officeart/2005/8/layout/venn2"/>
    <dgm:cxn modelId="{78C60766-953E-4AC7-944F-93AE3705E469}" type="presParOf" srcId="{F11CC42C-667F-4144-BD31-FF59A117F422}" destId="{9AEC28E5-9CAE-4F29-B9BC-3E61DA499E3C}" srcOrd="1" destOrd="0" presId="urn:microsoft.com/office/officeart/2005/8/layout/venn2"/>
    <dgm:cxn modelId="{20742CFB-588B-46FE-972C-26FBE3E75922}" type="presParOf" srcId="{82AFEBF1-B8FA-4D5B-98E4-492D0EBCABD5}" destId="{7DF2C768-C056-4FD5-B238-5BFFE8DECD2C}" srcOrd="3" destOrd="0" presId="urn:microsoft.com/office/officeart/2005/8/layout/venn2"/>
    <dgm:cxn modelId="{8F2E6A00-01CA-4800-81CF-2FB21CE3F368}" type="presParOf" srcId="{7DF2C768-C056-4FD5-B238-5BFFE8DECD2C}" destId="{FCF5014A-A16D-4468-BCC0-CD7D727861B8}" srcOrd="0" destOrd="0" presId="urn:microsoft.com/office/officeart/2005/8/layout/venn2"/>
    <dgm:cxn modelId="{E1B7155D-B146-4782-B50B-26DD3BF54787}" type="presParOf" srcId="{7DF2C768-C056-4FD5-B238-5BFFE8DECD2C}" destId="{A6B82141-A047-48D6-934A-7785E879BFA3}" srcOrd="1" destOrd="0" presId="urn:microsoft.com/office/officeart/2005/8/layout/venn2"/>
    <dgm:cxn modelId="{E1836A41-0A7F-4DFE-96B5-162E5C7143A3}" type="presParOf" srcId="{82AFEBF1-B8FA-4D5B-98E4-492D0EBCABD5}" destId="{43828C02-8026-4F93-A264-B1FE7CCBE316}" srcOrd="4" destOrd="0" presId="urn:microsoft.com/office/officeart/2005/8/layout/venn2"/>
    <dgm:cxn modelId="{4BDC77BA-9956-4AE4-8BC2-8DDE6777349D}" type="presParOf" srcId="{43828C02-8026-4F93-A264-B1FE7CCBE316}" destId="{279B4B6D-48F8-4482-8523-E1233D4CA18F}" srcOrd="0" destOrd="0" presId="urn:microsoft.com/office/officeart/2005/8/layout/venn2"/>
    <dgm:cxn modelId="{5A1B4B4A-2871-4195-9BE9-529413AF5859}" type="presParOf" srcId="{43828C02-8026-4F93-A264-B1FE7CCBE316}" destId="{C1C3DBC5-FEA1-4F29-B781-0A387014542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E7231-6628-496F-A1FC-104A01FE934F}">
      <dsp:nvSpPr>
        <dsp:cNvPr id="0" name=""/>
        <dsp:cNvSpPr/>
      </dsp:nvSpPr>
      <dsp:spPr>
        <a:xfrm>
          <a:off x="3404167" y="1060879"/>
          <a:ext cx="1421265" cy="142126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3ACF4C0-4F9A-4377-9F5A-C7A3063C3C57}">
      <dsp:nvSpPr>
        <dsp:cNvPr id="0" name=""/>
        <dsp:cNvSpPr/>
      </dsp:nvSpPr>
      <dsp:spPr>
        <a:xfrm>
          <a:off x="3226509" y="0"/>
          <a:ext cx="1776581" cy="9677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t>Sexual exploitation </a:t>
          </a:r>
        </a:p>
      </dsp:txBody>
      <dsp:txXfrm>
        <a:off x="3226509" y="0"/>
        <a:ext cx="1776581" cy="967787"/>
      </dsp:txXfrm>
    </dsp:sp>
    <dsp:sp modelId="{30772081-4AF9-4CE5-946E-C05FAEE29759}">
      <dsp:nvSpPr>
        <dsp:cNvPr id="0" name=""/>
        <dsp:cNvSpPr/>
      </dsp:nvSpPr>
      <dsp:spPr>
        <a:xfrm>
          <a:off x="3865486" y="1327251"/>
          <a:ext cx="1421265" cy="142126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12848E-DF26-44FF-8A11-6766AE886D20}">
      <dsp:nvSpPr>
        <dsp:cNvPr id="0" name=""/>
        <dsp:cNvSpPr/>
      </dsp:nvSpPr>
      <dsp:spPr>
        <a:xfrm>
          <a:off x="5392162" y="921702"/>
          <a:ext cx="1683606" cy="10599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t>Criminal exploitation</a:t>
          </a:r>
        </a:p>
      </dsp:txBody>
      <dsp:txXfrm>
        <a:off x="5392162" y="921702"/>
        <a:ext cx="1683606" cy="1059957"/>
      </dsp:txXfrm>
    </dsp:sp>
    <dsp:sp modelId="{CF087EFA-E915-46F7-9D02-5B173E54592F}">
      <dsp:nvSpPr>
        <dsp:cNvPr id="0" name=""/>
        <dsp:cNvSpPr/>
      </dsp:nvSpPr>
      <dsp:spPr>
        <a:xfrm>
          <a:off x="3865486" y="1859995"/>
          <a:ext cx="1421265" cy="142126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CFF8B0E-BD14-4CE4-9288-C5964EB12E43}">
      <dsp:nvSpPr>
        <dsp:cNvPr id="0" name=""/>
        <dsp:cNvSpPr/>
      </dsp:nvSpPr>
      <dsp:spPr>
        <a:xfrm>
          <a:off x="5392162" y="2502422"/>
          <a:ext cx="1683606" cy="11843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t>Serious youth violence</a:t>
          </a:r>
        </a:p>
      </dsp:txBody>
      <dsp:txXfrm>
        <a:off x="5392162" y="2502422"/>
        <a:ext cx="1683606" cy="1184387"/>
      </dsp:txXfrm>
    </dsp:sp>
    <dsp:sp modelId="{75015B55-77FC-4D1B-A106-A77DCEC9186F}">
      <dsp:nvSpPr>
        <dsp:cNvPr id="0" name=""/>
        <dsp:cNvSpPr/>
      </dsp:nvSpPr>
      <dsp:spPr>
        <a:xfrm>
          <a:off x="3404167" y="2126828"/>
          <a:ext cx="1421265" cy="1421265"/>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A72FA6C-8783-467B-89B3-C9BC0B3839D3}">
      <dsp:nvSpPr>
        <dsp:cNvPr id="0" name=""/>
        <dsp:cNvSpPr/>
      </dsp:nvSpPr>
      <dsp:spPr>
        <a:xfrm>
          <a:off x="3226509" y="3640724"/>
          <a:ext cx="1776581" cy="9677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t>Bullying and social isolation </a:t>
          </a:r>
        </a:p>
      </dsp:txBody>
      <dsp:txXfrm>
        <a:off x="3226509" y="3640724"/>
        <a:ext cx="1776581" cy="967787"/>
      </dsp:txXfrm>
    </dsp:sp>
    <dsp:sp modelId="{E4E5A9D1-B2A9-4B1A-8EB7-268F05029B02}">
      <dsp:nvSpPr>
        <dsp:cNvPr id="0" name=""/>
        <dsp:cNvSpPr/>
      </dsp:nvSpPr>
      <dsp:spPr>
        <a:xfrm>
          <a:off x="2942848" y="1859995"/>
          <a:ext cx="1421265" cy="1421265"/>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1678171-645E-4C67-AA58-8A65ABA7911A}">
      <dsp:nvSpPr>
        <dsp:cNvPr id="0" name=""/>
        <dsp:cNvSpPr/>
      </dsp:nvSpPr>
      <dsp:spPr>
        <a:xfrm>
          <a:off x="1153831" y="2502422"/>
          <a:ext cx="1683606" cy="11843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t>Radicalisation</a:t>
          </a:r>
        </a:p>
      </dsp:txBody>
      <dsp:txXfrm>
        <a:off x="1153831" y="2502422"/>
        <a:ext cx="1683606" cy="1184387"/>
      </dsp:txXfrm>
    </dsp:sp>
    <dsp:sp modelId="{75491E44-006E-420C-A2E3-DEB52C1A9CB8}">
      <dsp:nvSpPr>
        <dsp:cNvPr id="0" name=""/>
        <dsp:cNvSpPr/>
      </dsp:nvSpPr>
      <dsp:spPr>
        <a:xfrm>
          <a:off x="2942848" y="1327251"/>
          <a:ext cx="1421265" cy="142126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DB1C05B-8341-4903-AC92-973DD1460E61}">
      <dsp:nvSpPr>
        <dsp:cNvPr id="0" name=""/>
        <dsp:cNvSpPr/>
      </dsp:nvSpPr>
      <dsp:spPr>
        <a:xfrm>
          <a:off x="1153831" y="921702"/>
          <a:ext cx="1683606" cy="11843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t>Teenage relationship abuse</a:t>
          </a:r>
        </a:p>
      </dsp:txBody>
      <dsp:txXfrm>
        <a:off x="1153831" y="921702"/>
        <a:ext cx="1683606" cy="1184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B449-366E-4C43-AAA9-444AA22CCB01}">
      <dsp:nvSpPr>
        <dsp:cNvPr id="0" name=""/>
        <dsp:cNvSpPr/>
      </dsp:nvSpPr>
      <dsp:spPr>
        <a:xfrm>
          <a:off x="273955" y="0"/>
          <a:ext cx="4452749" cy="416877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j-lt"/>
            </a:rPr>
            <a:t>Neighbourhood</a:t>
          </a:r>
        </a:p>
      </dsp:txBody>
      <dsp:txXfrm>
        <a:off x="1665439" y="208438"/>
        <a:ext cx="1669781" cy="416877"/>
      </dsp:txXfrm>
    </dsp:sp>
    <dsp:sp modelId="{AA08BE5D-6130-40A2-ACCC-3582286A2B53}">
      <dsp:nvSpPr>
        <dsp:cNvPr id="0" name=""/>
        <dsp:cNvSpPr/>
      </dsp:nvSpPr>
      <dsp:spPr>
        <a:xfrm>
          <a:off x="728601" y="625315"/>
          <a:ext cx="3543457" cy="354345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j-lt"/>
            </a:rPr>
            <a:t>School</a:t>
          </a:r>
        </a:p>
      </dsp:txBody>
      <dsp:txXfrm>
        <a:off x="1736272" y="829064"/>
        <a:ext cx="1528115" cy="407497"/>
      </dsp:txXfrm>
    </dsp:sp>
    <dsp:sp modelId="{3BE77438-761A-430E-B3FC-C3A5576E98DC}">
      <dsp:nvSpPr>
        <dsp:cNvPr id="0" name=""/>
        <dsp:cNvSpPr/>
      </dsp:nvSpPr>
      <dsp:spPr>
        <a:xfrm>
          <a:off x="1039566" y="1201928"/>
          <a:ext cx="2918141" cy="29181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j-lt"/>
            </a:rPr>
            <a:t>Peer Group</a:t>
          </a:r>
        </a:p>
      </dsp:txBody>
      <dsp:txXfrm>
        <a:off x="1743568" y="1403279"/>
        <a:ext cx="1510138" cy="402703"/>
      </dsp:txXfrm>
    </dsp:sp>
    <dsp:sp modelId="{FCF5014A-A16D-4468-BCC0-CD7D727861B8}">
      <dsp:nvSpPr>
        <dsp:cNvPr id="0" name=""/>
        <dsp:cNvSpPr/>
      </dsp:nvSpPr>
      <dsp:spPr>
        <a:xfrm>
          <a:off x="1353917" y="1875947"/>
          <a:ext cx="2292825" cy="229282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j-lt"/>
            </a:rPr>
            <a:t>Home</a:t>
          </a:r>
        </a:p>
      </dsp:txBody>
      <dsp:txXfrm>
        <a:off x="1881267" y="2082302"/>
        <a:ext cx="1238125" cy="412708"/>
      </dsp:txXfrm>
    </dsp:sp>
    <dsp:sp modelId="{279B4B6D-48F8-4482-8523-E1233D4CA18F}">
      <dsp:nvSpPr>
        <dsp:cNvPr id="0" name=""/>
        <dsp:cNvSpPr/>
      </dsp:nvSpPr>
      <dsp:spPr>
        <a:xfrm>
          <a:off x="1666575" y="2501263"/>
          <a:ext cx="1667509" cy="16675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j-lt"/>
            </a:rPr>
            <a:t>Child</a:t>
          </a:r>
        </a:p>
      </dsp:txBody>
      <dsp:txXfrm>
        <a:off x="1910776" y="2918141"/>
        <a:ext cx="1179107" cy="83375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44581-C9A4-4662-92C5-CECCCAC6CBFF}" type="datetimeFigureOut">
              <a:rPr lang="en-GB" smtClean="0"/>
              <a:t>11/06/2021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2428-90DC-4676-A447-D3656BC97068}" type="slidenum">
              <a:rPr lang="en-GB" smtClean="0"/>
              <a:t>‹#›</a:t>
            </a:fld>
            <a:endParaRPr lang="en-GB"/>
          </a:p>
        </p:txBody>
      </p:sp>
    </p:spTree>
    <p:extLst>
      <p:ext uri="{BB962C8B-B14F-4D97-AF65-F5344CB8AC3E}">
        <p14:creationId xmlns:p14="http://schemas.microsoft.com/office/powerpoint/2010/main" val="24838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95918-EAE1-4612-B450-11B420AAAE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96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Core info series</a:t>
            </a:r>
          </a:p>
          <a:p>
            <a:r>
              <a:rPr lang="en-GB" sz="1200" b="0" i="0" kern="1200" dirty="0">
                <a:solidFill>
                  <a:schemeClr val="tx1"/>
                </a:solidFill>
                <a:effectLst/>
                <a:latin typeface="+mn-lt"/>
                <a:ea typeface="+mn-ea"/>
                <a:cs typeface="+mn-cs"/>
              </a:rPr>
              <a:t>The Core info leaflet series is based on a collaborative project by the NSPCC, Cardiff University and the Royal College of Paediatrics and Child Health (RCPCH).</a:t>
            </a:r>
          </a:p>
          <a:p>
            <a:r>
              <a:rPr lang="en-GB" sz="1200" b="0" i="0" kern="1200" dirty="0">
                <a:solidFill>
                  <a:schemeClr val="tx1"/>
                </a:solidFill>
                <a:effectLst/>
                <a:latin typeface="+mn-lt"/>
                <a:ea typeface="+mn-ea"/>
                <a:cs typeface="+mn-cs"/>
              </a:rPr>
              <a:t>The RCPCH are engaged in a rolling programme of systematic reviews of published research literature, originally developed by Cardiff University, on aspects of physical child abuse and neglect.</a:t>
            </a:r>
          </a:p>
          <a:p>
            <a:r>
              <a:rPr lang="en-GB" sz="1200" b="0" i="0" kern="1200" dirty="0">
                <a:solidFill>
                  <a:schemeClr val="tx1"/>
                </a:solidFill>
                <a:effectLst/>
                <a:latin typeface="+mn-lt"/>
                <a:ea typeface="+mn-ea"/>
                <a:cs typeface="+mn-cs"/>
              </a:rPr>
              <a:t>The full systematic review findings including research questions and methodologies as well as information about all of the reviews and annual updates being under taken can be found in the Child Protection Evidence resource on the RCPCH website.</a:t>
            </a:r>
          </a:p>
          <a:p>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D75D6C56-807F-459F-A136-89714516B832}" type="slidenum">
              <a:rPr lang="en-GB" smtClean="0"/>
              <a:t>27</a:t>
            </a:fld>
            <a:endParaRPr lang="en-GB"/>
          </a:p>
        </p:txBody>
      </p:sp>
    </p:spTree>
    <p:extLst>
      <p:ext uri="{BB962C8B-B14F-4D97-AF65-F5344CB8AC3E}">
        <p14:creationId xmlns:p14="http://schemas.microsoft.com/office/powerpoint/2010/main" val="281404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Victimisation</a:t>
            </a:r>
          </a:p>
          <a:p>
            <a:r>
              <a:rPr lang="en-GB" sz="1200" dirty="0"/>
              <a:t>In one study neglected girls reported being the victims of physical assault, but the  neglected boys did not. Another study reported that neglected teenagers may be the victims of dating violence.</a:t>
            </a:r>
          </a:p>
          <a:p>
            <a:r>
              <a:rPr lang="en-GB" sz="1200" dirty="0"/>
              <a:t>Emotionally abused boys and girls have also reported being the victims of dating  violence.</a:t>
            </a:r>
          </a:p>
          <a:p>
            <a:pPr marL="0" indent="0">
              <a:buNone/>
            </a:pPr>
            <a:r>
              <a:rPr lang="en-GB" sz="1200" b="1" dirty="0"/>
              <a:t>Perpetrators of violence or delinquency</a:t>
            </a:r>
          </a:p>
          <a:p>
            <a:r>
              <a:rPr lang="en-GB" sz="1200" dirty="0"/>
              <a:t>One study has shown that physically neglected boys are no more likely to be the  perpetrators of dating violence than other teenagers. </a:t>
            </a:r>
          </a:p>
          <a:p>
            <a:r>
              <a:rPr lang="en-GB" sz="1200" dirty="0"/>
              <a:t>However, one study showed that  emotionally abused boys may perpetrate dating violence. </a:t>
            </a:r>
          </a:p>
          <a:p>
            <a:r>
              <a:rPr lang="en-GB" sz="1200" dirty="0"/>
              <a:t>One study reported that older neglected boys may exhibit delinquency</a:t>
            </a:r>
          </a:p>
          <a:p>
            <a:pPr marL="0" indent="0">
              <a:buNone/>
            </a:pPr>
            <a:r>
              <a:rPr lang="en-GB" sz="1200" b="1" dirty="0"/>
              <a:t>Future expectations</a:t>
            </a:r>
          </a:p>
          <a:p>
            <a:r>
              <a:rPr lang="en-GB" sz="1200" b="1" dirty="0"/>
              <a:t>Emotionally neglected teenagers </a:t>
            </a:r>
            <a:r>
              <a:rPr lang="en-GB" sz="1200" dirty="0"/>
              <a:t>did not express confidence in their future. </a:t>
            </a:r>
            <a:r>
              <a:rPr lang="en-GB" sz="1200" b="1" dirty="0"/>
              <a:t>They have  high levels of daily stress, including anxieties relating to school, work, health, and  finance. </a:t>
            </a:r>
          </a:p>
          <a:p>
            <a:r>
              <a:rPr lang="en-GB" sz="1200" b="1" dirty="0"/>
              <a:t>Neglected boys tend to engage more in school</a:t>
            </a:r>
            <a:r>
              <a:rPr lang="en-GB" sz="1200" dirty="0"/>
              <a:t>, while neglected girls tend to engage less in school.</a:t>
            </a:r>
          </a:p>
          <a:p>
            <a:pPr marL="0" indent="0">
              <a:buNone/>
            </a:pPr>
            <a:endParaRPr lang="en-GB" sz="1200" b="1" dirty="0"/>
          </a:p>
          <a:p>
            <a:pPr marL="0" indent="0">
              <a:buNone/>
            </a:pPr>
            <a:r>
              <a:rPr lang="en-GB" sz="1200" b="1" dirty="0"/>
              <a:t>Emotional wellbeing</a:t>
            </a:r>
          </a:p>
          <a:p>
            <a:r>
              <a:rPr lang="en-GB" sz="1200" dirty="0"/>
              <a:t>Compared with similar age groups in the community who had not been maltreated, </a:t>
            </a:r>
            <a:r>
              <a:rPr lang="en-GB" sz="1200" b="1" dirty="0"/>
              <a:t>neglected teenagers were more likely to experience depression, particularly if they  were younger than 15 years old. However, they were not more likely to express suicidal ideation. </a:t>
            </a:r>
          </a:p>
          <a:p>
            <a:r>
              <a:rPr lang="en-GB" sz="1200" dirty="0"/>
              <a:t>Emotionally abused and neglected teenagers did express more internalising features,  such </a:t>
            </a:r>
            <a:r>
              <a:rPr lang="en-GB" sz="1200" b="1" dirty="0"/>
              <a:t>as being withdrawn, anxious, depressed, angry, experiencing post-traumatic  stress symptoms, or sexual concerns</a:t>
            </a:r>
            <a:r>
              <a:rPr lang="en-GB" sz="1200" dirty="0"/>
              <a:t> than teenagers who hadn’t been maltreated. And they were </a:t>
            </a:r>
            <a:r>
              <a:rPr lang="en-GB" sz="1200" b="1" dirty="0"/>
              <a:t>three times more likely to express suicidal ideation than children at risk of  other types of abuse or neglect. </a:t>
            </a:r>
          </a:p>
          <a:p>
            <a:r>
              <a:rPr lang="en-GB" sz="1200" dirty="0"/>
              <a:t>The research found no association between teenagers who were neglected or emotionally abused and low self-esteem</a:t>
            </a:r>
          </a:p>
          <a:p>
            <a:endParaRPr lang="en-GB" sz="1200" dirty="0"/>
          </a:p>
          <a:p>
            <a:pPr marL="0" indent="0">
              <a:buNone/>
            </a:pPr>
            <a:r>
              <a:rPr lang="en-GB" dirty="0"/>
              <a:t>Risky behaviours </a:t>
            </a:r>
          </a:p>
          <a:p>
            <a:r>
              <a:rPr lang="en-GB" sz="1200" b="1" dirty="0"/>
              <a:t>Adolescence is a time of increasing independence and exploration, which can include trying out different lifestyles and engaging in some risk-taking as part of normal  development. However, this can lead to teenagers’ actions being written off as ‘typical teenage behaviour’ instead of a sign of emotional abuse or neglect. </a:t>
            </a:r>
          </a:p>
          <a:p>
            <a:pPr marL="0" indent="0">
              <a:buNone/>
            </a:pPr>
            <a:r>
              <a:rPr lang="en-GB" sz="1200" dirty="0"/>
              <a:t>Below are some of the key findings from the review relating to risky behaviour and emotionally abused and neglected teenagers. </a:t>
            </a:r>
          </a:p>
          <a:p>
            <a:r>
              <a:rPr lang="en-GB" sz="1200" b="1" dirty="0"/>
              <a:t>Substance misuse: </a:t>
            </a:r>
            <a:r>
              <a:rPr lang="en-GB" sz="1200" dirty="0"/>
              <a:t>Some neglected teenagers may exhibit alcohol-related problems in both early and late teens. Although it is clear that neglected teenagers may be highly likely to engage in substance misuse, particularly those aged 14-16 years, many of the  studies did not compare them to other teenagers in the same community. Therefore, it is difficult to determine how much more likely they are to engage in substance misuse. The studies did not find any association between teenagers who had been emotionally abused and their reported alcohol or substance misuse. </a:t>
            </a:r>
          </a:p>
          <a:p>
            <a:r>
              <a:rPr lang="en-GB" sz="1200" b="1" dirty="0"/>
              <a:t>Sexual behaviour: </a:t>
            </a:r>
            <a:r>
              <a:rPr lang="en-GB" sz="1200" dirty="0"/>
              <a:t>One small study showed an increased risk of teenage pregnancy  amongst neglected teenagers. However, there is little research relating to risky sexual behaviour and the links with neglect or emotional abuse.</a:t>
            </a:r>
          </a:p>
          <a:p>
            <a:endParaRPr lang="en-GB" sz="1200" dirty="0"/>
          </a:p>
          <a:p>
            <a:endParaRPr lang="en-GB" sz="1200" dirty="0"/>
          </a:p>
          <a:p>
            <a:endParaRPr lang="en-GB" sz="1200" dirty="0"/>
          </a:p>
          <a:p>
            <a:endParaRPr lang="en-GB" sz="1200" dirty="0"/>
          </a:p>
          <a:p>
            <a:endParaRPr lang="en-GB" sz="1200" dirty="0"/>
          </a:p>
          <a:p>
            <a:endParaRPr lang="en-GB" sz="1200" dirty="0"/>
          </a:p>
          <a:p>
            <a:endParaRPr lang="en-GB" dirty="0"/>
          </a:p>
        </p:txBody>
      </p:sp>
      <p:sp>
        <p:nvSpPr>
          <p:cNvPr id="4" name="Slide Number Placeholder 3"/>
          <p:cNvSpPr>
            <a:spLocks noGrp="1"/>
          </p:cNvSpPr>
          <p:nvPr>
            <p:ph type="sldNum" sz="quarter" idx="10"/>
          </p:nvPr>
        </p:nvSpPr>
        <p:spPr/>
        <p:txBody>
          <a:bodyPr/>
          <a:lstStyle/>
          <a:p>
            <a:fld id="{D75D6C56-807F-459F-A136-89714516B832}" type="slidenum">
              <a:rPr lang="en-GB" smtClean="0"/>
              <a:t>28</a:t>
            </a:fld>
            <a:endParaRPr lang="en-GB"/>
          </a:p>
        </p:txBody>
      </p:sp>
    </p:spTree>
    <p:extLst>
      <p:ext uri="{BB962C8B-B14F-4D97-AF65-F5344CB8AC3E}">
        <p14:creationId xmlns:p14="http://schemas.microsoft.com/office/powerpoint/2010/main" val="345820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 information on reaching adolescents, this is because teenagers are often viewed as being more resilient than younger children, but research shows they still need dedicated care to meet their physical and emotional needs, support their education, and keep them safe.</a:t>
            </a:r>
          </a:p>
          <a:p>
            <a:r>
              <a:rPr lang="en-GB" sz="1200" b="0" i="0" kern="1200" dirty="0">
                <a:solidFill>
                  <a:schemeClr val="tx1"/>
                </a:solidFill>
                <a:effectLst/>
                <a:latin typeface="+mn-lt"/>
                <a:ea typeface="+mn-ea"/>
                <a:cs typeface="+mn-cs"/>
              </a:rPr>
              <a:t>A guide for young people, called </a:t>
            </a:r>
            <a:r>
              <a:rPr lang="en-GB" sz="1200" b="0" i="1" kern="1200" dirty="0">
                <a:solidFill>
                  <a:schemeClr val="tx1"/>
                </a:solidFill>
                <a:effectLst/>
                <a:latin typeface="+mn-lt"/>
                <a:ea typeface="+mn-ea"/>
                <a:cs typeface="+mn-cs"/>
              </a:rPr>
              <a:t>Feeling Invisible</a:t>
            </a:r>
            <a:r>
              <a:rPr lang="en-GB" sz="1200" b="0" i="0" kern="1200" dirty="0">
                <a:solidFill>
                  <a:schemeClr val="tx1"/>
                </a:solidFill>
                <a:effectLst/>
                <a:latin typeface="+mn-lt"/>
                <a:ea typeface="+mn-ea"/>
                <a:cs typeface="+mn-cs"/>
              </a:rPr>
              <a:t>, will also be distributed, and adults in Bedfordshire will be able to get advice about how to recognise neglect in GP surgeries, community spaces such as sports centres and libraries, and online.</a:t>
            </a:r>
          </a:p>
          <a:p>
            <a:r>
              <a:rPr lang="en-GB" sz="1200" b="0" i="0" kern="1200" dirty="0">
                <a:solidFill>
                  <a:schemeClr val="tx1"/>
                </a:solidFill>
                <a:effectLst/>
                <a:latin typeface="+mn-lt"/>
                <a:ea typeface="+mn-ea"/>
                <a:cs typeface="+mn-cs"/>
              </a:rPr>
              <a:t>The NSPCC’s campaigns manager for Bedfordshire, Emma Motherwell, said: “It is so important that we understand the true nature and scale of child neglect in Bedfordshire, so we can collectively tackle the fundamental causes and reach out to young people who need our help.</a:t>
            </a:r>
          </a:p>
          <a:p>
            <a:r>
              <a:rPr lang="en-GB" sz="1200" b="0" i="0" kern="1200" dirty="0">
                <a:solidFill>
                  <a:schemeClr val="tx1"/>
                </a:solidFill>
                <a:effectLst/>
                <a:latin typeface="+mn-lt"/>
                <a:ea typeface="+mn-ea"/>
                <a:cs typeface="+mn-cs"/>
              </a:rPr>
              <a:t>“Neglect can have a huge impact on a young person’s physical and mental health, and can even be an indicator of other forms of abuse. Neglect is the most common reason for taking child protection action.</a:t>
            </a:r>
          </a:p>
          <a:p>
            <a:endParaRPr lang="en-GB" dirty="0"/>
          </a:p>
        </p:txBody>
      </p:sp>
      <p:sp>
        <p:nvSpPr>
          <p:cNvPr id="4" name="Slide Number Placeholder 3"/>
          <p:cNvSpPr>
            <a:spLocks noGrp="1"/>
          </p:cNvSpPr>
          <p:nvPr>
            <p:ph type="sldNum" sz="quarter" idx="10"/>
          </p:nvPr>
        </p:nvSpPr>
        <p:spPr/>
        <p:txBody>
          <a:bodyPr/>
          <a:lstStyle/>
          <a:p>
            <a:fld id="{D75D6C56-807F-459F-A136-89714516B832}" type="slidenum">
              <a:rPr lang="en-GB" smtClean="0"/>
              <a:t>30</a:t>
            </a:fld>
            <a:endParaRPr lang="en-GB"/>
          </a:p>
        </p:txBody>
      </p:sp>
    </p:spTree>
    <p:extLst>
      <p:ext uri="{BB962C8B-B14F-4D97-AF65-F5344CB8AC3E}">
        <p14:creationId xmlns:p14="http://schemas.microsoft.com/office/powerpoint/2010/main" val="403826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5682-14E7-4A7E-A470-BE081B069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55D83C-FB32-4A94-897C-9C24ADFA6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912B04-30C9-4B61-8EEB-F0E9AAD4C270}"/>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5" name="Footer Placeholder 4">
            <a:extLst>
              <a:ext uri="{FF2B5EF4-FFF2-40B4-BE49-F238E27FC236}">
                <a16:creationId xmlns:a16="http://schemas.microsoft.com/office/drawing/2014/main" id="{CEF78237-8C59-42AD-9D3E-0BEEB6CA84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83E3D7-EF1E-4369-BD37-F38DBFFDCEFA}"/>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212939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0D8A-D75E-4080-9040-87CF4106D3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1AB24C-DC2E-4564-9AC1-113EB3B69A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864C32-BE20-4257-ADDB-48EEF8FD4CAE}"/>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5" name="Footer Placeholder 4">
            <a:extLst>
              <a:ext uri="{FF2B5EF4-FFF2-40B4-BE49-F238E27FC236}">
                <a16:creationId xmlns:a16="http://schemas.microsoft.com/office/drawing/2014/main" id="{2B460FE3-60D6-49F4-BC31-8B5A92261B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DAAFE7-1807-4E6C-884F-6B63233BEBDC}"/>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216306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1E323B-D912-4E05-8DCF-7891E6E58E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F96310-1F51-4CBF-A878-F5F4F47A81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6620F2-BD25-4200-A4B7-95E2B81B1715}"/>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5" name="Footer Placeholder 4">
            <a:extLst>
              <a:ext uri="{FF2B5EF4-FFF2-40B4-BE49-F238E27FC236}">
                <a16:creationId xmlns:a16="http://schemas.microsoft.com/office/drawing/2014/main" id="{C05F115E-FFF0-4D43-B4C8-AFCB42471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C68FF5-6BD5-4A3E-A2ED-CDEECF99C738}"/>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243835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7382" y="2130426"/>
            <a:ext cx="11041227" cy="1470025"/>
          </a:xfrm>
          <a:prstGeom prst="rect">
            <a:avLst/>
          </a:prstGeom>
        </p:spPr>
        <p:txBody>
          <a:bodyPr/>
          <a:lstStyle>
            <a:lvl1pPr>
              <a:defRPr b="1">
                <a:latin typeface="Arial" pitchFamily="34" charset="0"/>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4211" indent="0" algn="ctr">
              <a:buNone/>
              <a:defRPr>
                <a:solidFill>
                  <a:schemeClr val="tx1">
                    <a:tint val="75000"/>
                  </a:schemeClr>
                </a:solidFill>
              </a:defRPr>
            </a:lvl2pPr>
            <a:lvl3pPr marL="1088421" indent="0" algn="ctr">
              <a:buNone/>
              <a:defRPr>
                <a:solidFill>
                  <a:schemeClr val="tx1">
                    <a:tint val="75000"/>
                  </a:schemeClr>
                </a:solidFill>
              </a:defRPr>
            </a:lvl3pPr>
            <a:lvl4pPr marL="1632632" indent="0" algn="ctr">
              <a:buNone/>
              <a:defRPr>
                <a:solidFill>
                  <a:schemeClr val="tx1">
                    <a:tint val="75000"/>
                  </a:schemeClr>
                </a:solidFill>
              </a:defRPr>
            </a:lvl4pPr>
            <a:lvl5pPr marL="2176843" indent="0" algn="ctr">
              <a:buNone/>
              <a:defRPr>
                <a:solidFill>
                  <a:schemeClr val="tx1">
                    <a:tint val="75000"/>
                  </a:schemeClr>
                </a:solidFill>
              </a:defRPr>
            </a:lvl5pPr>
            <a:lvl6pPr marL="2721053" indent="0" algn="ctr">
              <a:buNone/>
              <a:defRPr>
                <a:solidFill>
                  <a:schemeClr val="tx1">
                    <a:tint val="75000"/>
                  </a:schemeClr>
                </a:solidFill>
              </a:defRPr>
            </a:lvl6pPr>
            <a:lvl7pPr marL="3265264" indent="0" algn="ctr">
              <a:buNone/>
              <a:defRPr>
                <a:solidFill>
                  <a:schemeClr val="tx1">
                    <a:tint val="75000"/>
                  </a:schemeClr>
                </a:solidFill>
              </a:defRPr>
            </a:lvl7pPr>
            <a:lvl8pPr marL="3809474" indent="0" algn="ctr">
              <a:buNone/>
              <a:defRPr>
                <a:solidFill>
                  <a:schemeClr val="tx1">
                    <a:tint val="75000"/>
                  </a:schemeClr>
                </a:solidFill>
              </a:defRPr>
            </a:lvl8pPr>
            <a:lvl9pPr marL="4353685"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8789388-BE9C-4419-8E3B-FBDA5B94990E}" type="datetime1">
              <a:rPr lang="en-GB" smtClean="0"/>
              <a:t>11/06/2021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2809937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3E3DA78-0DA9-4630-89DF-3B2BEE92CEB2}" type="datetime1">
              <a:rPr lang="en-GB" smtClean="0"/>
              <a:t>11/06/2021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1877806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49"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400">
                <a:solidFill>
                  <a:schemeClr val="tx1">
                    <a:tint val="75000"/>
                  </a:schemeClr>
                </a:solidFill>
              </a:defRPr>
            </a:lvl1pPr>
            <a:lvl2pPr marL="544211" indent="0">
              <a:buNone/>
              <a:defRPr sz="2150">
                <a:solidFill>
                  <a:schemeClr val="tx1">
                    <a:tint val="75000"/>
                  </a:schemeClr>
                </a:solidFill>
              </a:defRPr>
            </a:lvl2pPr>
            <a:lvl3pPr marL="1088421" indent="0">
              <a:buNone/>
              <a:defRPr sz="1900">
                <a:solidFill>
                  <a:schemeClr val="tx1">
                    <a:tint val="75000"/>
                  </a:schemeClr>
                </a:solidFill>
              </a:defRPr>
            </a:lvl3pPr>
            <a:lvl4pPr marL="1632632" indent="0">
              <a:buNone/>
              <a:defRPr sz="1650">
                <a:solidFill>
                  <a:schemeClr val="tx1">
                    <a:tint val="75000"/>
                  </a:schemeClr>
                </a:solidFill>
              </a:defRPr>
            </a:lvl4pPr>
            <a:lvl5pPr marL="2176843" indent="0">
              <a:buNone/>
              <a:defRPr sz="1650">
                <a:solidFill>
                  <a:schemeClr val="tx1">
                    <a:tint val="75000"/>
                  </a:schemeClr>
                </a:solidFill>
              </a:defRPr>
            </a:lvl5pPr>
            <a:lvl6pPr marL="2721053" indent="0">
              <a:buNone/>
              <a:defRPr sz="1650">
                <a:solidFill>
                  <a:schemeClr val="tx1">
                    <a:tint val="75000"/>
                  </a:schemeClr>
                </a:solidFill>
              </a:defRPr>
            </a:lvl6pPr>
            <a:lvl7pPr marL="3265264" indent="0">
              <a:buNone/>
              <a:defRPr sz="1650">
                <a:solidFill>
                  <a:schemeClr val="tx1">
                    <a:tint val="75000"/>
                  </a:schemeClr>
                </a:solidFill>
              </a:defRPr>
            </a:lvl7pPr>
            <a:lvl8pPr marL="3809474" indent="0">
              <a:buNone/>
              <a:defRPr sz="1650">
                <a:solidFill>
                  <a:schemeClr val="tx1">
                    <a:tint val="75000"/>
                  </a:schemeClr>
                </a:solidFill>
              </a:defRPr>
            </a:lvl8pPr>
            <a:lvl9pPr marL="4353685" indent="0">
              <a:buNone/>
              <a:defRPr sz="16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A0F324C-FA46-4043-B55B-CFAE7F15193F}" type="datetime1">
              <a:rPr lang="en-GB" smtClean="0"/>
              <a:t>11/06/2021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1090553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349"/>
            </a:lvl1pPr>
            <a:lvl2pPr>
              <a:defRPr sz="2849"/>
            </a:lvl2pPr>
            <a:lvl3pPr>
              <a:defRPr sz="2400"/>
            </a:lvl3pPr>
            <a:lvl4pPr>
              <a:defRPr sz="2150"/>
            </a:lvl4pPr>
            <a:lvl5pPr>
              <a:defRPr sz="2150"/>
            </a:lvl5pPr>
            <a:lvl6pPr>
              <a:defRPr sz="2150"/>
            </a:lvl6pPr>
            <a:lvl7pPr>
              <a:defRPr sz="2150"/>
            </a:lvl7pPr>
            <a:lvl8pPr>
              <a:defRPr sz="2150"/>
            </a:lvl8pPr>
            <a:lvl9pPr>
              <a:defRPr sz="2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349"/>
            </a:lvl1pPr>
            <a:lvl2pPr>
              <a:defRPr sz="2849"/>
            </a:lvl2pPr>
            <a:lvl3pPr>
              <a:defRPr sz="2400"/>
            </a:lvl3pPr>
            <a:lvl4pPr>
              <a:defRPr sz="2150"/>
            </a:lvl4pPr>
            <a:lvl5pPr>
              <a:defRPr sz="2150"/>
            </a:lvl5pPr>
            <a:lvl6pPr>
              <a:defRPr sz="2150"/>
            </a:lvl6pPr>
            <a:lvl7pPr>
              <a:defRPr sz="2150"/>
            </a:lvl7pPr>
            <a:lvl8pPr>
              <a:defRPr sz="2150"/>
            </a:lvl8pPr>
            <a:lvl9pPr>
              <a:defRPr sz="2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20BB74E-60FA-4D08-A5CB-E9B96BD66D86}" type="datetime1">
              <a:rPr lang="en-GB" smtClean="0"/>
              <a:t>11/06/2021</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1861705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849" b="1"/>
            </a:lvl1pPr>
            <a:lvl2pPr marL="544211" indent="0">
              <a:buNone/>
              <a:defRPr sz="2400" b="1"/>
            </a:lvl2pPr>
            <a:lvl3pPr marL="1088421" indent="0">
              <a:buNone/>
              <a:defRPr sz="2150" b="1"/>
            </a:lvl3pPr>
            <a:lvl4pPr marL="1632632" indent="0">
              <a:buNone/>
              <a:defRPr sz="1900" b="1"/>
            </a:lvl4pPr>
            <a:lvl5pPr marL="2176843" indent="0">
              <a:buNone/>
              <a:defRPr sz="1900" b="1"/>
            </a:lvl5pPr>
            <a:lvl6pPr marL="2721053" indent="0">
              <a:buNone/>
              <a:defRPr sz="1900" b="1"/>
            </a:lvl6pPr>
            <a:lvl7pPr marL="3265264" indent="0">
              <a:buNone/>
              <a:defRPr sz="1900" b="1"/>
            </a:lvl7pPr>
            <a:lvl8pPr marL="3809474" indent="0">
              <a:buNone/>
              <a:defRPr sz="1900" b="1"/>
            </a:lvl8pPr>
            <a:lvl9pPr marL="4353685"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849"/>
            </a:lvl1pPr>
            <a:lvl2pPr>
              <a:defRPr sz="2400"/>
            </a:lvl2pPr>
            <a:lvl3pPr>
              <a:defRPr sz="215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849" b="1"/>
            </a:lvl1pPr>
            <a:lvl2pPr marL="544211" indent="0">
              <a:buNone/>
              <a:defRPr sz="2400" b="1"/>
            </a:lvl2pPr>
            <a:lvl3pPr marL="1088421" indent="0">
              <a:buNone/>
              <a:defRPr sz="2150" b="1"/>
            </a:lvl3pPr>
            <a:lvl4pPr marL="1632632" indent="0">
              <a:buNone/>
              <a:defRPr sz="1900" b="1"/>
            </a:lvl4pPr>
            <a:lvl5pPr marL="2176843" indent="0">
              <a:buNone/>
              <a:defRPr sz="1900" b="1"/>
            </a:lvl5pPr>
            <a:lvl6pPr marL="2721053" indent="0">
              <a:buNone/>
              <a:defRPr sz="1900" b="1"/>
            </a:lvl6pPr>
            <a:lvl7pPr marL="3265264" indent="0">
              <a:buNone/>
              <a:defRPr sz="1900" b="1"/>
            </a:lvl7pPr>
            <a:lvl8pPr marL="3809474" indent="0">
              <a:buNone/>
              <a:defRPr sz="1900" b="1"/>
            </a:lvl8pPr>
            <a:lvl9pPr marL="4353685"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849"/>
            </a:lvl1pPr>
            <a:lvl2pPr>
              <a:defRPr sz="2400"/>
            </a:lvl2pPr>
            <a:lvl3pPr>
              <a:defRPr sz="215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80A6AE9C-F6B4-4D4A-85E8-AF6C57758802}" type="datetime1">
              <a:rPr lang="en-GB" smtClean="0"/>
              <a:t>11/06/2021</a:t>
            </a:fld>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5839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333232B-587C-4E67-8028-C664BB6306F8}" type="datetime1">
              <a:rPr lang="en-GB" smtClean="0"/>
              <a:t>11/06/2021</a:t>
            </a:fld>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384565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EBBBDD46-AEC0-4AA5-B176-C61CC79C541D}" type="datetime1">
              <a:rPr lang="en-GB" smtClean="0"/>
              <a:t>11/06/2021</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1876109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4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799"/>
            </a:lvl1pPr>
            <a:lvl2pPr>
              <a:defRPr sz="3349"/>
            </a:lvl2pPr>
            <a:lvl3pPr>
              <a:defRPr sz="284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650"/>
            </a:lvl1pPr>
            <a:lvl2pPr marL="544211" indent="0">
              <a:buNone/>
              <a:defRPr sz="1450"/>
            </a:lvl2pPr>
            <a:lvl3pPr marL="1088421" indent="0">
              <a:buNone/>
              <a:defRPr sz="1200"/>
            </a:lvl3pPr>
            <a:lvl4pPr marL="1632632" indent="0">
              <a:buNone/>
              <a:defRPr sz="1050"/>
            </a:lvl4pPr>
            <a:lvl5pPr marL="2176843" indent="0">
              <a:buNone/>
              <a:defRPr sz="1050"/>
            </a:lvl5pPr>
            <a:lvl6pPr marL="2721053" indent="0">
              <a:buNone/>
              <a:defRPr sz="1050"/>
            </a:lvl6pPr>
            <a:lvl7pPr marL="3265264" indent="0">
              <a:buNone/>
              <a:defRPr sz="1050"/>
            </a:lvl7pPr>
            <a:lvl8pPr marL="3809474" indent="0">
              <a:buNone/>
              <a:defRPr sz="1050"/>
            </a:lvl8pPr>
            <a:lvl9pPr marL="4353685" indent="0">
              <a:buNone/>
              <a:defRPr sz="105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1A33093-D01C-4BD5-9DC8-6DF40C8DDD2D}" type="datetime1">
              <a:rPr lang="en-GB" smtClean="0"/>
              <a:t>11/06/2021</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94099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2690-9B61-4816-BDE9-A89B7D0084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BC0EC9-9F36-4350-B33D-555A1DD11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D8B5FF-2D5A-4A1E-B5B8-225E0849DBD6}"/>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5" name="Footer Placeholder 4">
            <a:extLst>
              <a:ext uri="{FF2B5EF4-FFF2-40B4-BE49-F238E27FC236}">
                <a16:creationId xmlns:a16="http://schemas.microsoft.com/office/drawing/2014/main" id="{D840772E-12CD-44DA-9507-0881F5AD2F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0CB7-9622-4BA7-BF71-F221A9D1292C}"/>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3208854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400" b="1"/>
            </a:lvl1pPr>
          </a:lstStyle>
          <a:p>
            <a:r>
              <a:rPr lang="en-US"/>
              <a:t>Click to edit Master title style</a:t>
            </a:r>
            <a:endParaRPr lang="en-GB"/>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799"/>
            </a:lvl1pPr>
            <a:lvl2pPr marL="544211" indent="0">
              <a:buNone/>
              <a:defRPr sz="3349"/>
            </a:lvl2pPr>
            <a:lvl3pPr marL="1088421" indent="0">
              <a:buNone/>
              <a:defRPr sz="2849"/>
            </a:lvl3pPr>
            <a:lvl4pPr marL="1632632" indent="0">
              <a:buNone/>
              <a:defRPr sz="2400"/>
            </a:lvl4pPr>
            <a:lvl5pPr marL="2176843" indent="0">
              <a:buNone/>
              <a:defRPr sz="2400"/>
            </a:lvl5pPr>
            <a:lvl6pPr marL="2721053" indent="0">
              <a:buNone/>
              <a:defRPr sz="2400"/>
            </a:lvl6pPr>
            <a:lvl7pPr marL="3265264" indent="0">
              <a:buNone/>
              <a:defRPr sz="2400"/>
            </a:lvl7pPr>
            <a:lvl8pPr marL="3809474" indent="0">
              <a:buNone/>
              <a:defRPr sz="2400"/>
            </a:lvl8pPr>
            <a:lvl9pPr marL="4353685" indent="0">
              <a:buNone/>
              <a:defRPr sz="2400"/>
            </a:lvl9pPr>
          </a:lstStyle>
          <a:p>
            <a:endParaRPr lang="en-GB"/>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650"/>
            </a:lvl1pPr>
            <a:lvl2pPr marL="544211" indent="0">
              <a:buNone/>
              <a:defRPr sz="1450"/>
            </a:lvl2pPr>
            <a:lvl3pPr marL="1088421" indent="0">
              <a:buNone/>
              <a:defRPr sz="1200"/>
            </a:lvl3pPr>
            <a:lvl4pPr marL="1632632" indent="0">
              <a:buNone/>
              <a:defRPr sz="1050"/>
            </a:lvl4pPr>
            <a:lvl5pPr marL="2176843" indent="0">
              <a:buNone/>
              <a:defRPr sz="1050"/>
            </a:lvl5pPr>
            <a:lvl6pPr marL="2721053" indent="0">
              <a:buNone/>
              <a:defRPr sz="1050"/>
            </a:lvl6pPr>
            <a:lvl7pPr marL="3265264" indent="0">
              <a:buNone/>
              <a:defRPr sz="1050"/>
            </a:lvl7pPr>
            <a:lvl8pPr marL="3809474" indent="0">
              <a:buNone/>
              <a:defRPr sz="1050"/>
            </a:lvl8pPr>
            <a:lvl9pPr marL="4353685" indent="0">
              <a:buNone/>
              <a:defRPr sz="105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82F12E9-0DC7-46D6-B592-9D3940472787}" type="datetime1">
              <a:rPr lang="en-GB" smtClean="0"/>
              <a:t>11/06/2021</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946952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35AB79E-1663-4104-9985-D7B2AA47B709}" type="datetime1">
              <a:rPr lang="en-GB" smtClean="0"/>
              <a:t>11/06/2021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2619470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5368BCF-DCB6-478C-8F42-D5986B29BDEF}" type="datetime1">
              <a:rPr lang="en-GB" smtClean="0"/>
              <a:t>11/06/2021</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31D406-4FF8-42ED-A7AA-DCD7F95F344C}" type="slidenum">
              <a:rPr lang="en-GB" smtClean="0"/>
              <a:pPr/>
              <a:t>‹#›</a:t>
            </a:fld>
            <a:endParaRPr lang="en-GB"/>
          </a:p>
        </p:txBody>
      </p:sp>
    </p:spTree>
    <p:extLst>
      <p:ext uri="{BB962C8B-B14F-4D97-AF65-F5344CB8AC3E}">
        <p14:creationId xmlns:p14="http://schemas.microsoft.com/office/powerpoint/2010/main" val="4168561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15C9-099A-452A-9656-A329525E7B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46A317-508F-4F94-A502-3E34865D12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4F8CB7-3BCC-44EE-B4D0-4EA158A37A74}"/>
              </a:ext>
            </a:extLst>
          </p:cNvPr>
          <p:cNvSpPr>
            <a:spLocks noGrp="1"/>
          </p:cNvSpPr>
          <p:nvPr>
            <p:ph type="dt" sz="half" idx="10"/>
          </p:nvPr>
        </p:nvSpPr>
        <p:spPr/>
        <p:txBody>
          <a:bodyPr/>
          <a:lstStyle/>
          <a:p>
            <a:fld id="{22252297-E9BA-403A-B6E9-B061985182F7}" type="datetimeFigureOut">
              <a:rPr lang="en-GB" smtClean="0"/>
              <a:t>11/06/2021</a:t>
            </a:fld>
            <a:endParaRPr lang="en-GB"/>
          </a:p>
        </p:txBody>
      </p:sp>
      <p:sp>
        <p:nvSpPr>
          <p:cNvPr id="5" name="Footer Placeholder 4">
            <a:extLst>
              <a:ext uri="{FF2B5EF4-FFF2-40B4-BE49-F238E27FC236}">
                <a16:creationId xmlns:a16="http://schemas.microsoft.com/office/drawing/2014/main" id="{2DB39E86-83AF-43A4-AAF5-025C71475A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FC3AE3-051D-4CEE-8D4B-D2F5C83F580F}"/>
              </a:ext>
            </a:extLst>
          </p:cNvPr>
          <p:cNvSpPr>
            <a:spLocks noGrp="1"/>
          </p:cNvSpPr>
          <p:nvPr>
            <p:ph type="sldNum" sz="quarter" idx="12"/>
          </p:nvPr>
        </p:nvSpPr>
        <p:spPr/>
        <p:txBody>
          <a:bodyPr/>
          <a:lstStyle/>
          <a:p>
            <a:fld id="{DC9C0E3F-B810-429B-BE4C-F600747BF38D}" type="slidenum">
              <a:rPr lang="en-GB" smtClean="0"/>
              <a:t>‹#›</a:t>
            </a:fld>
            <a:endParaRPr lang="en-GB"/>
          </a:p>
        </p:txBody>
      </p:sp>
    </p:spTree>
    <p:extLst>
      <p:ext uri="{BB962C8B-B14F-4D97-AF65-F5344CB8AC3E}">
        <p14:creationId xmlns:p14="http://schemas.microsoft.com/office/powerpoint/2010/main" val="4141603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5_Text and Bullet Poi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EA942-4C05-7C4C-B12D-F9CADCF44A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576138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5"/>
            <a:ext cx="2844800" cy="365125"/>
          </a:xfrm>
          <a:prstGeom prst="rect">
            <a:avLst/>
          </a:prstGeom>
        </p:spPr>
        <p:txBody>
          <a:bodyPr/>
          <a:lstStyle/>
          <a:p>
            <a:fld id="{3D739E51-E010-DE48-923D-2EC99EED57C0}" type="datetimeFigureOut">
              <a:rPr lang="en-US" smtClean="0"/>
              <a:t>6/11/2021</a:t>
            </a:fld>
            <a:endParaRPr lang="en-US"/>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77FF5256-BCBF-4642-9F2C-DB6CA649F8D6}" type="slidenum">
              <a:rPr lang="en-US" smtClean="0"/>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6" y="1"/>
            <a:ext cx="12188388" cy="6857999"/>
          </a:xfrm>
          <a:prstGeom prst="rect">
            <a:avLst/>
          </a:prstGeom>
        </p:spPr>
      </p:pic>
      <p:sp>
        <p:nvSpPr>
          <p:cNvPr id="8" name="Title 1"/>
          <p:cNvSpPr>
            <a:spLocks noGrp="1"/>
          </p:cNvSpPr>
          <p:nvPr>
            <p:ph type="ctrTitle" hasCustomPrompt="1"/>
          </p:nvPr>
        </p:nvSpPr>
        <p:spPr>
          <a:xfrm>
            <a:off x="1524000" y="1503363"/>
            <a:ext cx="9144000" cy="2387600"/>
          </a:xfrm>
          <a:prstGeom prst="rect">
            <a:avLst/>
          </a:prstGeom>
        </p:spPr>
        <p:txBody>
          <a:bodyPr anchor="ctr" anchorCtr="0">
            <a:normAutofit/>
          </a:bodyPr>
          <a:lstStyle>
            <a:lvl1pPr algn="ctr">
              <a:defRPr sz="6668">
                <a:solidFill>
                  <a:schemeClr val="bg1"/>
                </a:solidFill>
              </a:defRPr>
            </a:lvl1pPr>
          </a:lstStyle>
          <a:p>
            <a:r>
              <a:rPr lang="en-GB" dirty="0"/>
              <a:t>Add Presentation title here </a:t>
            </a:r>
          </a:p>
        </p:txBody>
      </p:sp>
      <p:sp>
        <p:nvSpPr>
          <p:cNvPr id="9" name="Subtitle 2"/>
          <p:cNvSpPr>
            <a:spLocks noGrp="1"/>
          </p:cNvSpPr>
          <p:nvPr>
            <p:ph type="subTitle" idx="1" hasCustomPrompt="1"/>
          </p:nvPr>
        </p:nvSpPr>
        <p:spPr>
          <a:xfrm>
            <a:off x="1524000" y="3983037"/>
            <a:ext cx="9144000" cy="1655763"/>
          </a:xfrm>
          <a:prstGeom prst="rect">
            <a:avLst/>
          </a:prstGeom>
        </p:spPr>
        <p:txBody>
          <a:bodyPr>
            <a:normAutofit/>
          </a:bodyPr>
          <a:lstStyle>
            <a:lvl1pPr marL="0" indent="0" algn="ctr">
              <a:buNone/>
              <a:defRPr sz="3200" baseline="0">
                <a:solidFill>
                  <a:schemeClr val="tx1"/>
                </a:solidFill>
              </a:defRPr>
            </a:lvl1pPr>
            <a:lvl2pPr marL="457186" indent="0" algn="ctr">
              <a:buNone/>
              <a:defRPr sz="2000"/>
            </a:lvl2pPr>
            <a:lvl3pPr marL="914372" indent="0" algn="ctr">
              <a:buNone/>
              <a:defRPr sz="1800"/>
            </a:lvl3pPr>
            <a:lvl4pPr marL="1371558" indent="0" algn="ctr">
              <a:buNone/>
              <a:defRPr sz="1600"/>
            </a:lvl4pPr>
            <a:lvl5pPr marL="1828744" indent="0" algn="ctr">
              <a:buNone/>
              <a:defRPr sz="1600"/>
            </a:lvl5pPr>
            <a:lvl6pPr marL="2285930" indent="0" algn="ctr">
              <a:buNone/>
              <a:defRPr sz="1600"/>
            </a:lvl6pPr>
            <a:lvl7pPr marL="2743115" indent="0" algn="ctr">
              <a:buNone/>
              <a:defRPr sz="1600"/>
            </a:lvl7pPr>
            <a:lvl8pPr marL="3200301" indent="0" algn="ctr">
              <a:buNone/>
              <a:defRPr sz="1600"/>
            </a:lvl8pPr>
            <a:lvl9pPr marL="3657487" indent="0" algn="ctr">
              <a:buNone/>
              <a:defRPr sz="1600"/>
            </a:lvl9pPr>
          </a:lstStyle>
          <a:p>
            <a:r>
              <a:rPr lang="en-GB" dirty="0"/>
              <a:t>Add subtitle here </a:t>
            </a:r>
          </a:p>
        </p:txBody>
      </p:sp>
      <p:sp>
        <p:nvSpPr>
          <p:cNvPr id="10" name="Date Placeholder 3"/>
          <p:cNvSpPr txBox="1">
            <a:spLocks/>
          </p:cNvSpPr>
          <p:nvPr userDrawn="1"/>
        </p:nvSpPr>
        <p:spPr>
          <a:xfrm>
            <a:off x="7580107" y="6356356"/>
            <a:ext cx="2884695"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600" dirty="0"/>
          </a:p>
        </p:txBody>
      </p:sp>
      <p:sp>
        <p:nvSpPr>
          <p:cNvPr id="11" name="Slide Number Placeholder 5"/>
          <p:cNvSpPr txBox="1">
            <a:spLocks/>
          </p:cNvSpPr>
          <p:nvPr userDrawn="1"/>
        </p:nvSpPr>
        <p:spPr>
          <a:xfrm>
            <a:off x="10464800" y="6356356"/>
            <a:ext cx="1363024" cy="365125"/>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B1086E-617A-43F9-A6EC-5DAF94726535}" type="slidenum">
              <a:rPr lang="en-GB" sz="1600" smtClean="0"/>
              <a:pPr/>
              <a:t>‹#›</a:t>
            </a:fld>
            <a:endParaRPr lang="en-GB" sz="1600"/>
          </a:p>
        </p:txBody>
      </p:sp>
    </p:spTree>
    <p:extLst>
      <p:ext uri="{BB962C8B-B14F-4D97-AF65-F5344CB8AC3E}">
        <p14:creationId xmlns:p14="http://schemas.microsoft.com/office/powerpoint/2010/main" val="285054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DBD00-366F-4640-9E50-D89FB5FB530B}"/>
              </a:ext>
            </a:extLst>
          </p:cNvPr>
          <p:cNvSpPr>
            <a:spLocks noGrp="1"/>
          </p:cNvSpPr>
          <p:nvPr>
            <p:ph type="dt" sz="half" idx="10"/>
          </p:nvPr>
        </p:nvSpPr>
        <p:spPr/>
        <p:txBody>
          <a:bodyPr/>
          <a:lstStyle/>
          <a:p>
            <a:fld id="{D873F486-4D5B-4407-8E8A-BFC454D32AF3}" type="datetimeFigureOut">
              <a:rPr lang="en-GB" smtClean="0"/>
              <a:t>11/06/2021</a:t>
            </a:fld>
            <a:endParaRPr lang="en-GB"/>
          </a:p>
        </p:txBody>
      </p:sp>
      <p:sp>
        <p:nvSpPr>
          <p:cNvPr id="3" name="Footer Placeholder 2">
            <a:extLst>
              <a:ext uri="{FF2B5EF4-FFF2-40B4-BE49-F238E27FC236}">
                <a16:creationId xmlns:a16="http://schemas.microsoft.com/office/drawing/2014/main" id="{0086183A-0E7A-4596-A70E-37543E6427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A51B5F-6813-4401-B726-993D3D4BDA5E}"/>
              </a:ext>
            </a:extLst>
          </p:cNvPr>
          <p:cNvSpPr>
            <a:spLocks noGrp="1"/>
          </p:cNvSpPr>
          <p:nvPr>
            <p:ph type="sldNum" sz="quarter" idx="12"/>
          </p:nvPr>
        </p:nvSpPr>
        <p:spPr/>
        <p:txBody>
          <a:bodyPr/>
          <a:lstStyle/>
          <a:p>
            <a:fld id="{9D7AAAA5-3C6B-40D7-9BD7-6C458998D426}" type="slidenum">
              <a:rPr lang="en-GB" smtClean="0"/>
              <a:t>‹#›</a:t>
            </a:fld>
            <a:endParaRPr lang="en-GB"/>
          </a:p>
        </p:txBody>
      </p:sp>
    </p:spTree>
    <p:extLst>
      <p:ext uri="{BB962C8B-B14F-4D97-AF65-F5344CB8AC3E}">
        <p14:creationId xmlns:p14="http://schemas.microsoft.com/office/powerpoint/2010/main" val="3100700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84F6-B3BB-42B3-AE5B-26B5C8F805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44B003-141B-4B17-B9DA-DA5644D825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EFD71F-5B94-436F-90A7-3658D3BFFE26}"/>
              </a:ext>
            </a:extLst>
          </p:cNvPr>
          <p:cNvSpPr>
            <a:spLocks noGrp="1"/>
          </p:cNvSpPr>
          <p:nvPr>
            <p:ph type="dt" sz="half" idx="10"/>
          </p:nvPr>
        </p:nvSpPr>
        <p:spPr/>
        <p:txBody>
          <a:bodyPr/>
          <a:lstStyle/>
          <a:p>
            <a:fld id="{D873F486-4D5B-4407-8E8A-BFC454D32AF3}" type="datetimeFigureOut">
              <a:rPr lang="en-GB" smtClean="0"/>
              <a:t>11/06/2021</a:t>
            </a:fld>
            <a:endParaRPr lang="en-GB"/>
          </a:p>
        </p:txBody>
      </p:sp>
      <p:sp>
        <p:nvSpPr>
          <p:cNvPr id="5" name="Footer Placeholder 4">
            <a:extLst>
              <a:ext uri="{FF2B5EF4-FFF2-40B4-BE49-F238E27FC236}">
                <a16:creationId xmlns:a16="http://schemas.microsoft.com/office/drawing/2014/main" id="{8D57D7A8-EAE3-45E0-8D25-AE3D6238C5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AD988A-675E-481D-A38A-34EE6AC981C4}"/>
              </a:ext>
            </a:extLst>
          </p:cNvPr>
          <p:cNvSpPr>
            <a:spLocks noGrp="1"/>
          </p:cNvSpPr>
          <p:nvPr>
            <p:ph type="sldNum" sz="quarter" idx="12"/>
          </p:nvPr>
        </p:nvSpPr>
        <p:spPr/>
        <p:txBody>
          <a:bodyPr/>
          <a:lstStyle/>
          <a:p>
            <a:fld id="{9D7AAAA5-3C6B-40D7-9BD7-6C458998D426}" type="slidenum">
              <a:rPr lang="en-GB" smtClean="0"/>
              <a:t>‹#›</a:t>
            </a:fld>
            <a:endParaRPr lang="en-GB"/>
          </a:p>
        </p:txBody>
      </p:sp>
    </p:spTree>
    <p:extLst>
      <p:ext uri="{BB962C8B-B14F-4D97-AF65-F5344CB8AC3E}">
        <p14:creationId xmlns:p14="http://schemas.microsoft.com/office/powerpoint/2010/main" val="112237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7832-F174-44DD-B8C9-858102451C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2010E9-A29D-4408-B098-F753BA1D9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4C23DA-0717-4CA4-A85F-49ADC0064E4E}"/>
              </a:ext>
            </a:extLst>
          </p:cNvPr>
          <p:cNvSpPr>
            <a:spLocks noGrp="1"/>
          </p:cNvSpPr>
          <p:nvPr>
            <p:ph type="dt" sz="half" idx="10"/>
          </p:nvPr>
        </p:nvSpPr>
        <p:spPr/>
        <p:txBody>
          <a:bodyPr/>
          <a:lstStyle/>
          <a:p>
            <a:fld id="{1B526293-E87E-45A1-A607-D7C4A869E117}" type="datetimeFigureOut">
              <a:rPr lang="en-GB" smtClean="0"/>
              <a:t>11/06/2021</a:t>
            </a:fld>
            <a:endParaRPr lang="en-GB"/>
          </a:p>
        </p:txBody>
      </p:sp>
      <p:sp>
        <p:nvSpPr>
          <p:cNvPr id="5" name="Footer Placeholder 4">
            <a:extLst>
              <a:ext uri="{FF2B5EF4-FFF2-40B4-BE49-F238E27FC236}">
                <a16:creationId xmlns:a16="http://schemas.microsoft.com/office/drawing/2014/main" id="{8AEC9C68-4274-44B7-9E2E-4BCF944876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CF963D-313A-42F9-9AFC-88462DE0DEC9}"/>
              </a:ext>
            </a:extLst>
          </p:cNvPr>
          <p:cNvSpPr>
            <a:spLocks noGrp="1"/>
          </p:cNvSpPr>
          <p:nvPr>
            <p:ph type="sldNum" sz="quarter" idx="12"/>
          </p:nvPr>
        </p:nvSpPr>
        <p:spPr/>
        <p:txBody>
          <a:bodyPr/>
          <a:lstStyle/>
          <a:p>
            <a:fld id="{925A7772-9EFF-4723-8F04-B8F879715EC7}" type="slidenum">
              <a:rPr lang="en-GB" smtClean="0"/>
              <a:t>‹#›</a:t>
            </a:fld>
            <a:endParaRPr lang="en-GB"/>
          </a:p>
        </p:txBody>
      </p:sp>
    </p:spTree>
    <p:extLst>
      <p:ext uri="{BB962C8B-B14F-4D97-AF65-F5344CB8AC3E}">
        <p14:creationId xmlns:p14="http://schemas.microsoft.com/office/powerpoint/2010/main" val="2193643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27C23-98F1-4EFA-A55A-786030484B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4450ED-6716-48C8-AA6C-219483A803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6D647C-F6A2-4269-B143-A12D80E19E3B}"/>
              </a:ext>
            </a:extLst>
          </p:cNvPr>
          <p:cNvSpPr>
            <a:spLocks noGrp="1"/>
          </p:cNvSpPr>
          <p:nvPr>
            <p:ph type="dt" sz="half" idx="10"/>
          </p:nvPr>
        </p:nvSpPr>
        <p:spPr/>
        <p:txBody>
          <a:bodyPr/>
          <a:lstStyle/>
          <a:p>
            <a:fld id="{58F23E80-0302-4BC3-A80A-0FDF5F197564}" type="datetimeFigureOut">
              <a:rPr lang="en-GB" smtClean="0"/>
              <a:t>11/06/2021</a:t>
            </a:fld>
            <a:endParaRPr lang="en-GB"/>
          </a:p>
        </p:txBody>
      </p:sp>
      <p:sp>
        <p:nvSpPr>
          <p:cNvPr id="5" name="Footer Placeholder 4">
            <a:extLst>
              <a:ext uri="{FF2B5EF4-FFF2-40B4-BE49-F238E27FC236}">
                <a16:creationId xmlns:a16="http://schemas.microsoft.com/office/drawing/2014/main" id="{AF950ADD-3472-4A35-A1FC-C0CC9DB116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A08CAD-3C81-4296-80B1-C6F04A6A3C88}"/>
              </a:ext>
            </a:extLst>
          </p:cNvPr>
          <p:cNvSpPr>
            <a:spLocks noGrp="1"/>
          </p:cNvSpPr>
          <p:nvPr>
            <p:ph type="sldNum" sz="quarter" idx="12"/>
          </p:nvPr>
        </p:nvSpPr>
        <p:spPr/>
        <p:txBody>
          <a:bodyPr/>
          <a:lstStyle/>
          <a:p>
            <a:fld id="{6640B02E-876D-44EC-B158-0A3199C51795}" type="slidenum">
              <a:rPr lang="en-GB" smtClean="0"/>
              <a:t>‹#›</a:t>
            </a:fld>
            <a:endParaRPr lang="en-GB"/>
          </a:p>
        </p:txBody>
      </p:sp>
    </p:spTree>
    <p:extLst>
      <p:ext uri="{BB962C8B-B14F-4D97-AF65-F5344CB8AC3E}">
        <p14:creationId xmlns:p14="http://schemas.microsoft.com/office/powerpoint/2010/main" val="178684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0AC1-57EA-4B02-824F-A4471895CE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80E55D-0679-4AE4-82E3-0A56F0DF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0ECE34-5482-47AA-BAE8-A1E8305528B2}"/>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5" name="Footer Placeholder 4">
            <a:extLst>
              <a:ext uri="{FF2B5EF4-FFF2-40B4-BE49-F238E27FC236}">
                <a16:creationId xmlns:a16="http://schemas.microsoft.com/office/drawing/2014/main" id="{5D19A59C-2D88-4E4A-867B-8B0190FA36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86D71C-CCA2-468C-AFD9-B919EDEC826E}"/>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743271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79619-696D-C24F-8FF0-D9CFE149645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4DE7E75-FF2D-A64A-9F67-FE3C0CB2B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6D2A625-4553-994C-A6A6-CB7D686CB811}"/>
              </a:ext>
            </a:extLst>
          </p:cNvPr>
          <p:cNvSpPr>
            <a:spLocks noGrp="1"/>
          </p:cNvSpPr>
          <p:nvPr>
            <p:ph type="dt" sz="half" idx="10"/>
          </p:nvPr>
        </p:nvSpPr>
        <p:spPr/>
        <p:txBody>
          <a:bodyPr/>
          <a:lstStyle/>
          <a:p>
            <a:fld id="{4AD024AD-C13F-294E-B407-230F72D517F2}" type="datetimeFigureOut">
              <a:rPr lang="en-US" smtClean="0"/>
              <a:t>6/11/2021</a:t>
            </a:fld>
            <a:endParaRPr lang="en-US" dirty="0"/>
          </a:p>
        </p:txBody>
      </p:sp>
      <p:sp>
        <p:nvSpPr>
          <p:cNvPr id="5" name="Footer Placeholder 4">
            <a:extLst>
              <a:ext uri="{FF2B5EF4-FFF2-40B4-BE49-F238E27FC236}">
                <a16:creationId xmlns:a16="http://schemas.microsoft.com/office/drawing/2014/main" id="{079FFE9B-0147-FF41-B5E4-FBD8703B2E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BD5BD2-7357-8D44-9640-FD62E2187F3C}"/>
              </a:ext>
            </a:extLst>
          </p:cNvPr>
          <p:cNvSpPr>
            <a:spLocks noGrp="1"/>
          </p:cNvSpPr>
          <p:nvPr>
            <p:ph type="sldNum" sz="quarter" idx="12"/>
          </p:nvPr>
        </p:nvSpPr>
        <p:spPr/>
        <p:txBody>
          <a:bodyPr/>
          <a:lstStyle/>
          <a:p>
            <a:fld id="{DC45CEBA-F93C-F44A-A021-962D2CBDF409}" type="slidenum">
              <a:rPr lang="en-US" smtClean="0"/>
              <a:t>‹#›</a:t>
            </a:fld>
            <a:endParaRPr lang="en-US" dirty="0"/>
          </a:p>
        </p:txBody>
      </p:sp>
    </p:spTree>
    <p:extLst>
      <p:ext uri="{BB962C8B-B14F-4D97-AF65-F5344CB8AC3E}">
        <p14:creationId xmlns:p14="http://schemas.microsoft.com/office/powerpoint/2010/main" val="1281085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A939-FB79-4021-8CD6-5F83B707C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D4BB860-1D6A-4972-9EBC-EC5623D3D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3F11925-715C-43B8-874E-FC7096083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38615-7563-4CB1-AB2E-9E99FBA44979}"/>
              </a:ext>
            </a:extLst>
          </p:cNvPr>
          <p:cNvSpPr>
            <a:spLocks noGrp="1"/>
          </p:cNvSpPr>
          <p:nvPr>
            <p:ph type="dt" sz="half" idx="10"/>
          </p:nvPr>
        </p:nvSpPr>
        <p:spPr/>
        <p:txBody>
          <a:bodyPr/>
          <a:lstStyle/>
          <a:p>
            <a:fld id="{CBA499DB-2B1F-40D9-AF1F-927288DCC76D}" type="datetimeFigureOut">
              <a:rPr lang="en-GB" smtClean="0"/>
              <a:t>11/06/2021</a:t>
            </a:fld>
            <a:endParaRPr lang="en-GB"/>
          </a:p>
        </p:txBody>
      </p:sp>
      <p:sp>
        <p:nvSpPr>
          <p:cNvPr id="6" name="Footer Placeholder 5">
            <a:extLst>
              <a:ext uri="{FF2B5EF4-FFF2-40B4-BE49-F238E27FC236}">
                <a16:creationId xmlns:a16="http://schemas.microsoft.com/office/drawing/2014/main" id="{0FD3B3F7-546D-46C8-9994-2E8AA9E717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2A4F1F-310D-4C70-A9AA-C9372E32E08B}"/>
              </a:ext>
            </a:extLst>
          </p:cNvPr>
          <p:cNvSpPr>
            <a:spLocks noGrp="1"/>
          </p:cNvSpPr>
          <p:nvPr>
            <p:ph type="sldNum" sz="quarter" idx="12"/>
          </p:nvPr>
        </p:nvSpPr>
        <p:spPr/>
        <p:txBody>
          <a:bodyPr/>
          <a:lstStyle/>
          <a:p>
            <a:fld id="{55753D55-DC43-4114-9D72-C690A1D2F5E3}" type="slidenum">
              <a:rPr lang="en-GB" smtClean="0"/>
              <a:t>‹#›</a:t>
            </a:fld>
            <a:endParaRPr lang="en-GB"/>
          </a:p>
        </p:txBody>
      </p:sp>
    </p:spTree>
    <p:extLst>
      <p:ext uri="{BB962C8B-B14F-4D97-AF65-F5344CB8AC3E}">
        <p14:creationId xmlns:p14="http://schemas.microsoft.com/office/powerpoint/2010/main" val="717170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hicle_High">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676"/>
            <a:ext cx="12196765" cy="6855323"/>
          </a:xfrm>
          <a:prstGeom prst="rect">
            <a:avLst/>
          </a:prstGeom>
        </p:spPr>
      </p:pic>
    </p:spTree>
    <p:extLst>
      <p:ext uri="{BB962C8B-B14F-4D97-AF65-F5344CB8AC3E}">
        <p14:creationId xmlns:p14="http://schemas.microsoft.com/office/powerpoint/2010/main" val="3361058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mpu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 y="0"/>
            <a:ext cx="12189919" cy="6858000"/>
          </a:xfrm>
          <a:prstGeom prst="rect">
            <a:avLst/>
          </a:prstGeom>
        </p:spPr>
      </p:pic>
    </p:spTree>
    <p:extLst>
      <p:ext uri="{BB962C8B-B14F-4D97-AF65-F5344CB8AC3E}">
        <p14:creationId xmlns:p14="http://schemas.microsoft.com/office/powerpoint/2010/main" val="3939018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rea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 y="0"/>
            <a:ext cx="12189916" cy="6857999"/>
          </a:xfrm>
          <a:prstGeom prst="rect">
            <a:avLst/>
          </a:prstGeom>
        </p:spPr>
      </p:pic>
    </p:spTree>
    <p:extLst>
      <p:ext uri="{BB962C8B-B14F-4D97-AF65-F5344CB8AC3E}">
        <p14:creationId xmlns:p14="http://schemas.microsoft.com/office/powerpoint/2010/main" val="3297589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urrey_Aeria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9919" cy="6858000"/>
          </a:xfrm>
          <a:prstGeom prst="rect">
            <a:avLst/>
          </a:prstGeom>
        </p:spPr>
      </p:pic>
    </p:spTree>
    <p:extLst>
      <p:ext uri="{BB962C8B-B14F-4D97-AF65-F5344CB8AC3E}">
        <p14:creationId xmlns:p14="http://schemas.microsoft.com/office/powerpoint/2010/main" val="2032414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Dog_Schoo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 y="0"/>
            <a:ext cx="12189916" cy="6858000"/>
          </a:xfrm>
          <a:prstGeom prst="rect">
            <a:avLst/>
          </a:prstGeom>
        </p:spPr>
      </p:pic>
    </p:spTree>
    <p:extLst>
      <p:ext uri="{BB962C8B-B14F-4D97-AF65-F5344CB8AC3E}">
        <p14:creationId xmlns:p14="http://schemas.microsoft.com/office/powerpoint/2010/main" val="159201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PCSO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 y="0"/>
            <a:ext cx="12189916" cy="6857999"/>
          </a:xfrm>
          <a:prstGeom prst="rect">
            <a:avLst/>
          </a:prstGeom>
        </p:spPr>
      </p:pic>
    </p:spTree>
    <p:extLst>
      <p:ext uri="{BB962C8B-B14F-4D97-AF65-F5344CB8AC3E}">
        <p14:creationId xmlns:p14="http://schemas.microsoft.com/office/powerpoint/2010/main" val="1493737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Dro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 y="0"/>
            <a:ext cx="12189915" cy="6857999"/>
          </a:xfrm>
          <a:prstGeom prst="rect">
            <a:avLst/>
          </a:prstGeom>
        </p:spPr>
      </p:pic>
    </p:spTree>
    <p:extLst>
      <p:ext uri="{BB962C8B-B14F-4D97-AF65-F5344CB8AC3E}">
        <p14:creationId xmlns:p14="http://schemas.microsoft.com/office/powerpoint/2010/main" val="3063560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Bik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 y="0"/>
            <a:ext cx="12189915" cy="6857998"/>
          </a:xfrm>
          <a:prstGeom prst="rect">
            <a:avLst/>
          </a:prstGeom>
        </p:spPr>
      </p:pic>
    </p:spTree>
    <p:extLst>
      <p:ext uri="{BB962C8B-B14F-4D97-AF65-F5344CB8AC3E}">
        <p14:creationId xmlns:p14="http://schemas.microsoft.com/office/powerpoint/2010/main" val="83710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36E7-4DC5-4D9E-AE4C-09854834E5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85E536-ECF8-4F3A-9992-448F8C1EB6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43696C-ADCB-421C-94A1-EBA17B615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DE21B07-B607-4E9D-8AB5-CF91CC1F7C58}"/>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6" name="Footer Placeholder 5">
            <a:extLst>
              <a:ext uri="{FF2B5EF4-FFF2-40B4-BE49-F238E27FC236}">
                <a16:creationId xmlns:a16="http://schemas.microsoft.com/office/drawing/2014/main" id="{C37A3880-1391-4BAE-B264-5F7034FE07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9554FC-2785-4A50-BF0A-0B1663ADFF94}"/>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2286023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Riot_Shield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 y="0"/>
            <a:ext cx="12189913" cy="6857998"/>
          </a:xfrm>
          <a:prstGeom prst="rect">
            <a:avLst/>
          </a:prstGeom>
        </p:spPr>
      </p:pic>
    </p:spTree>
    <p:extLst>
      <p:ext uri="{BB962C8B-B14F-4D97-AF65-F5344CB8AC3E}">
        <p14:creationId xmlns:p14="http://schemas.microsoft.com/office/powerpoint/2010/main" val="4061326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Vehicle_Mi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 y="0"/>
            <a:ext cx="12189913" cy="6857997"/>
          </a:xfrm>
          <a:prstGeom prst="rect">
            <a:avLst/>
          </a:prstGeom>
        </p:spPr>
      </p:pic>
    </p:spTree>
    <p:extLst>
      <p:ext uri="{BB962C8B-B14F-4D97-AF65-F5344CB8AC3E}">
        <p14:creationId xmlns:p14="http://schemas.microsoft.com/office/powerpoint/2010/main" val="3560046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Vehicle_lo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 y="0"/>
            <a:ext cx="12189911" cy="6857997"/>
          </a:xfrm>
          <a:prstGeom prst="rect">
            <a:avLst/>
          </a:prstGeom>
        </p:spPr>
      </p:pic>
    </p:spTree>
    <p:extLst>
      <p:ext uri="{BB962C8B-B14F-4D97-AF65-F5344CB8AC3E}">
        <p14:creationId xmlns:p14="http://schemas.microsoft.com/office/powerpoint/2010/main" val="2402486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rgbClr val="00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rot="1169604">
            <a:off x="6970421" y="4362546"/>
            <a:ext cx="5455352" cy="355686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2651760 w 12192000"/>
              <a:gd name="connsiteY0" fmla="*/ 842211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2651760 w 12192000"/>
              <a:gd name="connsiteY4" fmla="*/ 842211 h 6858000"/>
              <a:gd name="connsiteX0" fmla="*/ 1410585 w 10950825"/>
              <a:gd name="connsiteY0" fmla="*/ 842211 h 6858000"/>
              <a:gd name="connsiteX1" fmla="*/ 10950825 w 10950825"/>
              <a:gd name="connsiteY1" fmla="*/ 0 h 6858000"/>
              <a:gd name="connsiteX2" fmla="*/ 10950825 w 10950825"/>
              <a:gd name="connsiteY2" fmla="*/ 6858000 h 6858000"/>
              <a:gd name="connsiteX3" fmla="*/ 0 w 10950825"/>
              <a:gd name="connsiteY3" fmla="*/ 4090636 h 6858000"/>
              <a:gd name="connsiteX4" fmla="*/ 1410585 w 10950825"/>
              <a:gd name="connsiteY4" fmla="*/ 842211 h 6858000"/>
              <a:gd name="connsiteX0" fmla="*/ 1410585 w 10950825"/>
              <a:gd name="connsiteY0" fmla="*/ 842211 h 4090636"/>
              <a:gd name="connsiteX1" fmla="*/ 10950825 w 10950825"/>
              <a:gd name="connsiteY1" fmla="*/ 0 h 4090636"/>
              <a:gd name="connsiteX2" fmla="*/ 6217248 w 10950825"/>
              <a:gd name="connsiteY2" fmla="*/ 2095894 h 4090636"/>
              <a:gd name="connsiteX3" fmla="*/ 0 w 10950825"/>
              <a:gd name="connsiteY3" fmla="*/ 4090636 h 4090636"/>
              <a:gd name="connsiteX4" fmla="*/ 1410585 w 10950825"/>
              <a:gd name="connsiteY4" fmla="*/ 842211 h 4090636"/>
              <a:gd name="connsiteX0" fmla="*/ 1410585 w 10950825"/>
              <a:gd name="connsiteY0" fmla="*/ 842211 h 4090636"/>
              <a:gd name="connsiteX1" fmla="*/ 10950825 w 10950825"/>
              <a:gd name="connsiteY1" fmla="*/ 0 h 4090636"/>
              <a:gd name="connsiteX2" fmla="*/ 5455352 w 10950825"/>
              <a:gd name="connsiteY2" fmla="*/ 2380912 h 4090636"/>
              <a:gd name="connsiteX3" fmla="*/ 0 w 10950825"/>
              <a:gd name="connsiteY3" fmla="*/ 4090636 h 4090636"/>
              <a:gd name="connsiteX4" fmla="*/ 1410585 w 10950825"/>
              <a:gd name="connsiteY4" fmla="*/ 842211 h 4090636"/>
              <a:gd name="connsiteX0" fmla="*/ 1410585 w 5455352"/>
              <a:gd name="connsiteY0" fmla="*/ 308440 h 3556865"/>
              <a:gd name="connsiteX1" fmla="*/ 4799033 w 5455352"/>
              <a:gd name="connsiteY1" fmla="*/ 0 h 3556865"/>
              <a:gd name="connsiteX2" fmla="*/ 5455352 w 5455352"/>
              <a:gd name="connsiteY2" fmla="*/ 1847141 h 3556865"/>
              <a:gd name="connsiteX3" fmla="*/ 0 w 5455352"/>
              <a:gd name="connsiteY3" fmla="*/ 3556865 h 3556865"/>
              <a:gd name="connsiteX4" fmla="*/ 1410585 w 5455352"/>
              <a:gd name="connsiteY4" fmla="*/ 308440 h 355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5352" h="3556865">
                <a:moveTo>
                  <a:pt x="1410585" y="308440"/>
                </a:moveTo>
                <a:lnTo>
                  <a:pt x="4799033" y="0"/>
                </a:lnTo>
                <a:lnTo>
                  <a:pt x="5455352" y="1847141"/>
                </a:lnTo>
                <a:lnTo>
                  <a:pt x="0" y="3556865"/>
                </a:lnTo>
                <a:lnTo>
                  <a:pt x="1410585" y="308440"/>
                </a:lnTo>
                <a:close/>
              </a:path>
            </a:pathLst>
          </a:custGeom>
          <a:solidFill>
            <a:srgbClr val="00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7"/>
          <p:cNvSpPr/>
          <p:nvPr userDrawn="1"/>
        </p:nvSpPr>
        <p:spPr>
          <a:xfrm rot="9728129">
            <a:off x="-702927" y="-786528"/>
            <a:ext cx="6619051" cy="334331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2651760 w 12192000"/>
              <a:gd name="connsiteY0" fmla="*/ 842211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2651760 w 12192000"/>
              <a:gd name="connsiteY4" fmla="*/ 842211 h 6858000"/>
              <a:gd name="connsiteX0" fmla="*/ 845607 w 10385847"/>
              <a:gd name="connsiteY0" fmla="*/ 842211 h 6858000"/>
              <a:gd name="connsiteX1" fmla="*/ 10385847 w 10385847"/>
              <a:gd name="connsiteY1" fmla="*/ 0 h 6858000"/>
              <a:gd name="connsiteX2" fmla="*/ 10385847 w 10385847"/>
              <a:gd name="connsiteY2" fmla="*/ 6858000 h 6858000"/>
              <a:gd name="connsiteX3" fmla="*/ 0 w 10385847"/>
              <a:gd name="connsiteY3" fmla="*/ 2060405 h 6858000"/>
              <a:gd name="connsiteX4" fmla="*/ 845607 w 10385847"/>
              <a:gd name="connsiteY4" fmla="*/ 842211 h 6858000"/>
              <a:gd name="connsiteX0" fmla="*/ 845607 w 10385847"/>
              <a:gd name="connsiteY0" fmla="*/ 842211 h 3827067"/>
              <a:gd name="connsiteX1" fmla="*/ 10385847 w 10385847"/>
              <a:gd name="connsiteY1" fmla="*/ 0 h 3827067"/>
              <a:gd name="connsiteX2" fmla="*/ 7045273 w 10385847"/>
              <a:gd name="connsiteY2" fmla="*/ 3827067 h 3827067"/>
              <a:gd name="connsiteX3" fmla="*/ 0 w 10385847"/>
              <a:gd name="connsiteY3" fmla="*/ 2060405 h 3827067"/>
              <a:gd name="connsiteX4" fmla="*/ 845607 w 10385847"/>
              <a:gd name="connsiteY4" fmla="*/ 842211 h 3827067"/>
              <a:gd name="connsiteX0" fmla="*/ 845607 w 10385847"/>
              <a:gd name="connsiteY0" fmla="*/ 842211 h 4259049"/>
              <a:gd name="connsiteX1" fmla="*/ 10385847 w 10385847"/>
              <a:gd name="connsiteY1" fmla="*/ 0 h 4259049"/>
              <a:gd name="connsiteX2" fmla="*/ 7315042 w 10385847"/>
              <a:gd name="connsiteY2" fmla="*/ 4259049 h 4259049"/>
              <a:gd name="connsiteX3" fmla="*/ 0 w 10385847"/>
              <a:gd name="connsiteY3" fmla="*/ 2060405 h 4259049"/>
              <a:gd name="connsiteX4" fmla="*/ 845607 w 10385847"/>
              <a:gd name="connsiteY4" fmla="*/ 842211 h 4259049"/>
              <a:gd name="connsiteX0" fmla="*/ 845607 w 8734829"/>
              <a:gd name="connsiteY0" fmla="*/ 661768 h 4078606"/>
              <a:gd name="connsiteX1" fmla="*/ 8734829 w 8734829"/>
              <a:gd name="connsiteY1" fmla="*/ 0 h 4078606"/>
              <a:gd name="connsiteX2" fmla="*/ 7315042 w 8734829"/>
              <a:gd name="connsiteY2" fmla="*/ 4078606 h 4078606"/>
              <a:gd name="connsiteX3" fmla="*/ 0 w 8734829"/>
              <a:gd name="connsiteY3" fmla="*/ 1879962 h 4078606"/>
              <a:gd name="connsiteX4" fmla="*/ 845607 w 8734829"/>
              <a:gd name="connsiteY4" fmla="*/ 661768 h 4078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829" h="4078606">
                <a:moveTo>
                  <a:pt x="845607" y="661768"/>
                </a:moveTo>
                <a:lnTo>
                  <a:pt x="8734829" y="0"/>
                </a:lnTo>
                <a:lnTo>
                  <a:pt x="7315042" y="4078606"/>
                </a:lnTo>
                <a:lnTo>
                  <a:pt x="0" y="1879962"/>
                </a:lnTo>
                <a:lnTo>
                  <a:pt x="845607" y="661768"/>
                </a:lnTo>
                <a:close/>
              </a:path>
            </a:pathLst>
          </a:custGeom>
          <a:solidFill>
            <a:srgbClr val="00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7"/>
          <p:cNvSpPr/>
          <p:nvPr userDrawn="1"/>
        </p:nvSpPr>
        <p:spPr>
          <a:xfrm rot="13846697">
            <a:off x="9745461" y="-742320"/>
            <a:ext cx="2718630" cy="216240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2651760 w 12192000"/>
              <a:gd name="connsiteY0" fmla="*/ 842211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2651760 w 12192000"/>
              <a:gd name="connsiteY4" fmla="*/ 842211 h 6858000"/>
              <a:gd name="connsiteX0" fmla="*/ 2651760 w 12192000"/>
              <a:gd name="connsiteY0" fmla="*/ 262882 h 6278671"/>
              <a:gd name="connsiteX1" fmla="*/ 5597618 w 12192000"/>
              <a:gd name="connsiteY1" fmla="*/ 0 h 6278671"/>
              <a:gd name="connsiteX2" fmla="*/ 12192000 w 12192000"/>
              <a:gd name="connsiteY2" fmla="*/ 6278671 h 6278671"/>
              <a:gd name="connsiteX3" fmla="*/ 0 w 12192000"/>
              <a:gd name="connsiteY3" fmla="*/ 6278671 h 6278671"/>
              <a:gd name="connsiteX4" fmla="*/ 2651760 w 12192000"/>
              <a:gd name="connsiteY4" fmla="*/ 262882 h 6278671"/>
              <a:gd name="connsiteX0" fmla="*/ 2651760 w 5597618"/>
              <a:gd name="connsiteY0" fmla="*/ 262882 h 6278671"/>
              <a:gd name="connsiteX1" fmla="*/ 5597618 w 5597618"/>
              <a:gd name="connsiteY1" fmla="*/ 0 h 6278671"/>
              <a:gd name="connsiteX2" fmla="*/ 4267971 w 5597618"/>
              <a:gd name="connsiteY2" fmla="*/ 1762365 h 6278671"/>
              <a:gd name="connsiteX3" fmla="*/ 0 w 5597618"/>
              <a:gd name="connsiteY3" fmla="*/ 6278671 h 6278671"/>
              <a:gd name="connsiteX4" fmla="*/ 2651760 w 5597618"/>
              <a:gd name="connsiteY4" fmla="*/ 262882 h 6278671"/>
              <a:gd name="connsiteX0" fmla="*/ 641782 w 3587640"/>
              <a:gd name="connsiteY0" fmla="*/ 262882 h 1762365"/>
              <a:gd name="connsiteX1" fmla="*/ 3587640 w 3587640"/>
              <a:gd name="connsiteY1" fmla="*/ 0 h 1762365"/>
              <a:gd name="connsiteX2" fmla="*/ 2257993 w 3587640"/>
              <a:gd name="connsiteY2" fmla="*/ 1762365 h 1762365"/>
              <a:gd name="connsiteX3" fmla="*/ 0 w 3587640"/>
              <a:gd name="connsiteY3" fmla="*/ 1755234 h 1762365"/>
              <a:gd name="connsiteX4" fmla="*/ 641782 w 3587640"/>
              <a:gd name="connsiteY4" fmla="*/ 262882 h 1762365"/>
              <a:gd name="connsiteX0" fmla="*/ 641782 w 3587640"/>
              <a:gd name="connsiteY0" fmla="*/ 262882 h 2637984"/>
              <a:gd name="connsiteX1" fmla="*/ 3587640 w 3587640"/>
              <a:gd name="connsiteY1" fmla="*/ 0 h 2637984"/>
              <a:gd name="connsiteX2" fmla="*/ 1238943 w 3587640"/>
              <a:gd name="connsiteY2" fmla="*/ 2637984 h 2637984"/>
              <a:gd name="connsiteX3" fmla="*/ 0 w 3587640"/>
              <a:gd name="connsiteY3" fmla="*/ 1755234 h 2637984"/>
              <a:gd name="connsiteX4" fmla="*/ 641782 w 3587640"/>
              <a:gd name="connsiteY4" fmla="*/ 262882 h 263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640" h="2637984">
                <a:moveTo>
                  <a:pt x="641782" y="262882"/>
                </a:moveTo>
                <a:lnTo>
                  <a:pt x="3587640" y="0"/>
                </a:lnTo>
                <a:lnTo>
                  <a:pt x="1238943" y="2637984"/>
                </a:lnTo>
                <a:lnTo>
                  <a:pt x="0" y="1755234"/>
                </a:lnTo>
                <a:lnTo>
                  <a:pt x="641782" y="262882"/>
                </a:lnTo>
                <a:close/>
              </a:path>
            </a:pathLst>
          </a:custGeom>
          <a:solidFill>
            <a:srgbClr val="00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7605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1" y="6309320"/>
            <a:ext cx="12192000" cy="548680"/>
          </a:xfrm>
          <a:prstGeom prst="rect">
            <a:avLst/>
          </a:prstGeom>
          <a:solidFill>
            <a:srgbClr val="005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239349" y="6448970"/>
            <a:ext cx="6432715" cy="276999"/>
          </a:xfrm>
          <a:prstGeom prst="rect">
            <a:avLst/>
          </a:prstGeom>
          <a:noFill/>
        </p:spPr>
        <p:txBody>
          <a:bodyPr wrap="square" rtlCol="0">
            <a:spAutoFit/>
          </a:bodyPr>
          <a:lstStyle/>
          <a:p>
            <a:r>
              <a:rPr lang="en-GB" sz="1200" b="1" dirty="0">
                <a:latin typeface="+mn-lt"/>
              </a:rPr>
              <a:t>Surrey</a:t>
            </a:r>
            <a:r>
              <a:rPr lang="en-GB" sz="1200" b="1" baseline="0" dirty="0">
                <a:latin typeface="+mn-lt"/>
              </a:rPr>
              <a:t> Heath</a:t>
            </a:r>
            <a:r>
              <a:rPr lang="en-GB" sz="1200" baseline="0" dirty="0">
                <a:latin typeface="+mn-lt"/>
              </a:rPr>
              <a:t>| Borough Commander Detective Inspector Alick James</a:t>
            </a:r>
            <a:endParaRPr lang="en-GB" sz="1200" dirty="0">
              <a:latin typeface="+mn-lt"/>
            </a:endParaRPr>
          </a:p>
        </p:txBody>
      </p:sp>
      <p:sp>
        <p:nvSpPr>
          <p:cNvPr id="4" name="TextBox 3"/>
          <p:cNvSpPr txBox="1"/>
          <p:nvPr userDrawn="1"/>
        </p:nvSpPr>
        <p:spPr>
          <a:xfrm>
            <a:off x="5519936" y="6448970"/>
            <a:ext cx="6432715" cy="276999"/>
          </a:xfrm>
          <a:prstGeom prst="rect">
            <a:avLst/>
          </a:prstGeom>
          <a:noFill/>
        </p:spPr>
        <p:txBody>
          <a:bodyPr wrap="square" rtlCol="0">
            <a:spAutoFit/>
          </a:bodyPr>
          <a:lstStyle/>
          <a:p>
            <a:pPr algn="r"/>
            <a:fld id="{022317D7-E2D6-4E04-93E0-CAEE377E933E}" type="slidenum">
              <a:rPr lang="en-GB" sz="1200" baseline="0" smtClean="0">
                <a:latin typeface="+mn-lt"/>
              </a:rPr>
              <a:t>‹#›</a:t>
            </a:fld>
            <a:endParaRPr lang="en-GB" sz="1200" dirty="0">
              <a:latin typeface="+mn-lt"/>
            </a:endParaRPr>
          </a:p>
        </p:txBody>
      </p:sp>
      <p:sp>
        <p:nvSpPr>
          <p:cNvPr id="5" name="Text Placeholder 4"/>
          <p:cNvSpPr>
            <a:spLocks noGrp="1"/>
          </p:cNvSpPr>
          <p:nvPr>
            <p:ph type="body" sz="quarter" idx="10" hasCustomPrompt="1"/>
          </p:nvPr>
        </p:nvSpPr>
        <p:spPr>
          <a:xfrm>
            <a:off x="479376" y="620712"/>
            <a:ext cx="11161762" cy="360016"/>
          </a:xfrm>
          <a:prstGeom prst="rect">
            <a:avLst/>
          </a:prstGeom>
          <a:ln>
            <a:noFill/>
          </a:ln>
        </p:spPr>
        <p:txBody>
          <a:bodyPr/>
          <a:lstStyle>
            <a:lvl1pPr marL="0" indent="0">
              <a:buNone/>
              <a:defRPr b="1">
                <a:solidFill>
                  <a:srgbClr val="005687"/>
                </a:solidFill>
              </a:defRPr>
            </a:lvl1pPr>
            <a:lvl2pPr marL="342900" indent="0">
              <a:buFont typeface="Arial" panose="020B0604020202020204" pitchFamily="34" charset="0"/>
              <a:buNone/>
              <a:defRPr/>
            </a:lvl2pPr>
            <a:lvl3pPr>
              <a:defRPr/>
            </a:lvl3pPr>
          </a:lstStyle>
          <a:p>
            <a:pPr lvl="0"/>
            <a:r>
              <a:rPr lang="en-US" dirty="0"/>
              <a:t>Heading</a:t>
            </a:r>
          </a:p>
        </p:txBody>
      </p:sp>
      <p:sp>
        <p:nvSpPr>
          <p:cNvPr id="7" name="Text Placeholder 4"/>
          <p:cNvSpPr>
            <a:spLocks noGrp="1"/>
          </p:cNvSpPr>
          <p:nvPr>
            <p:ph type="body" sz="quarter" idx="11" hasCustomPrompt="1"/>
          </p:nvPr>
        </p:nvSpPr>
        <p:spPr>
          <a:xfrm>
            <a:off x="479376" y="1196752"/>
            <a:ext cx="11161762" cy="360040"/>
          </a:xfrm>
          <a:prstGeom prst="rect">
            <a:avLst/>
          </a:prstGeom>
          <a:ln>
            <a:noFill/>
          </a:ln>
        </p:spPr>
        <p:txBody>
          <a:bodyPr/>
          <a:lstStyle>
            <a:lvl1pPr marL="0" indent="0">
              <a:buNone/>
              <a:defRPr sz="1800" b="0" baseline="0"/>
            </a:lvl1pPr>
            <a:lvl2pPr marL="342900" indent="0">
              <a:buFont typeface="Arial" panose="020B0604020202020204" pitchFamily="34" charset="0"/>
              <a:buNone/>
              <a:defRPr/>
            </a:lvl2pPr>
            <a:lvl3pPr>
              <a:defRPr/>
            </a:lvl3pPr>
          </a:lstStyle>
          <a:p>
            <a:pPr lvl="0"/>
            <a:r>
              <a:rPr lang="en-US" dirty="0"/>
              <a:t>Paragraph text</a:t>
            </a:r>
          </a:p>
        </p:txBody>
      </p:sp>
      <p:sp>
        <p:nvSpPr>
          <p:cNvPr id="9" name="Text Placeholder 4"/>
          <p:cNvSpPr>
            <a:spLocks noGrp="1"/>
          </p:cNvSpPr>
          <p:nvPr>
            <p:ph type="body" sz="quarter" idx="12" hasCustomPrompt="1"/>
          </p:nvPr>
        </p:nvSpPr>
        <p:spPr>
          <a:xfrm>
            <a:off x="484192" y="1772816"/>
            <a:ext cx="11161762" cy="864096"/>
          </a:xfrm>
          <a:prstGeom prst="rect">
            <a:avLst/>
          </a:prstGeom>
          <a:ln>
            <a:noFill/>
          </a:ln>
        </p:spPr>
        <p:txBody>
          <a:bodyPr/>
          <a:lstStyle>
            <a:lvl1pPr marL="285750" indent="-285750">
              <a:buFont typeface="Arial" panose="020B0604020202020204" pitchFamily="34" charset="0"/>
              <a:buChar char="•"/>
              <a:defRPr sz="1800" b="0" baseline="0"/>
            </a:lvl1pPr>
            <a:lvl2pPr marL="628650" indent="-285750">
              <a:buFont typeface="Arial" panose="020B0604020202020204" pitchFamily="34" charset="0"/>
              <a:buChar char="•"/>
              <a:defRPr baseline="0"/>
            </a:lvl2pPr>
            <a:lvl3pPr>
              <a:defRPr/>
            </a:lvl3pPr>
          </a:lstStyle>
          <a:p>
            <a:pPr lvl="0"/>
            <a:r>
              <a:rPr lang="en-US" dirty="0"/>
              <a:t>Paragraph text</a:t>
            </a:r>
          </a:p>
          <a:p>
            <a:pPr lvl="1"/>
            <a:r>
              <a:rPr lang="en-US" dirty="0"/>
              <a:t>Item 1</a:t>
            </a:r>
          </a:p>
          <a:p>
            <a:pPr lvl="1"/>
            <a:r>
              <a:rPr lang="en-US" dirty="0"/>
              <a:t>Item 2</a:t>
            </a:r>
          </a:p>
        </p:txBody>
      </p:sp>
    </p:spTree>
    <p:extLst>
      <p:ext uri="{BB962C8B-B14F-4D97-AF65-F5344CB8AC3E}">
        <p14:creationId xmlns:p14="http://schemas.microsoft.com/office/powerpoint/2010/main" val="3307243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 y="0"/>
            <a:ext cx="12189916" cy="6857999"/>
          </a:xfrm>
          <a:prstGeom prst="rect">
            <a:avLst/>
          </a:prstGeom>
        </p:spPr>
      </p:pic>
      <p:grpSp>
        <p:nvGrpSpPr>
          <p:cNvPr id="6" name="Group 5"/>
          <p:cNvGrpSpPr/>
          <p:nvPr userDrawn="1"/>
        </p:nvGrpSpPr>
        <p:grpSpPr>
          <a:xfrm>
            <a:off x="3503712" y="2459941"/>
            <a:ext cx="5184576" cy="1938119"/>
            <a:chOff x="3503712" y="1844824"/>
            <a:chExt cx="5184576" cy="1938119"/>
          </a:xfrm>
        </p:grpSpPr>
        <p:sp>
          <p:nvSpPr>
            <p:cNvPr id="3" name="TextBox 2"/>
            <p:cNvSpPr txBox="1"/>
            <p:nvPr userDrawn="1"/>
          </p:nvSpPr>
          <p:spPr>
            <a:xfrm>
              <a:off x="3503712" y="3075057"/>
              <a:ext cx="5184576" cy="707886"/>
            </a:xfrm>
            <a:prstGeom prst="rect">
              <a:avLst/>
            </a:prstGeom>
            <a:noFill/>
          </p:spPr>
          <p:txBody>
            <a:bodyPr wrap="square" rtlCol="0">
              <a:spAutoFit/>
            </a:bodyPr>
            <a:lstStyle/>
            <a:p>
              <a:pPr algn="ctr"/>
              <a:r>
                <a:rPr lang="en-GB" sz="4000" dirty="0">
                  <a:latin typeface="+mn-lt"/>
                </a:rPr>
                <a:t>Any questions?</a:t>
              </a:r>
              <a:endParaRPr lang="en-GB" dirty="0">
                <a:latin typeface="+mn-l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9936" y="1844824"/>
              <a:ext cx="997935" cy="997935"/>
            </a:xfrm>
            <a:prstGeom prst="rect">
              <a:avLst/>
            </a:prstGeom>
          </p:spPr>
        </p:pic>
      </p:grpSp>
    </p:spTree>
    <p:extLst>
      <p:ext uri="{BB962C8B-B14F-4D97-AF65-F5344CB8AC3E}">
        <p14:creationId xmlns:p14="http://schemas.microsoft.com/office/powerpoint/2010/main" val="3849160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 y="0"/>
            <a:ext cx="12189916" cy="6858000"/>
          </a:xfrm>
          <a:prstGeom prst="rect">
            <a:avLst/>
          </a:prstGeom>
        </p:spPr>
      </p:pic>
      <p:sp>
        <p:nvSpPr>
          <p:cNvPr id="5" name="TextBox 4"/>
          <p:cNvSpPr txBox="1"/>
          <p:nvPr userDrawn="1"/>
        </p:nvSpPr>
        <p:spPr>
          <a:xfrm>
            <a:off x="3503712" y="3690174"/>
            <a:ext cx="5184576" cy="707886"/>
          </a:xfrm>
          <a:prstGeom prst="rect">
            <a:avLst/>
          </a:prstGeom>
          <a:noFill/>
        </p:spPr>
        <p:txBody>
          <a:bodyPr wrap="square" rtlCol="0">
            <a:spAutoFit/>
          </a:bodyPr>
          <a:lstStyle/>
          <a:p>
            <a:pPr algn="ctr"/>
            <a:r>
              <a:rPr lang="en-GB" sz="4000" dirty="0">
                <a:latin typeface="+mn-lt"/>
              </a:rPr>
              <a:t>What have we learned?</a:t>
            </a:r>
            <a:endParaRPr lang="en-GB" dirty="0">
              <a:latin typeface="+mn-lt"/>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9936" y="2459941"/>
            <a:ext cx="997935" cy="997935"/>
          </a:xfrm>
          <a:prstGeom prst="rect">
            <a:avLst/>
          </a:prstGeom>
        </p:spPr>
      </p:pic>
    </p:spTree>
    <p:extLst>
      <p:ext uri="{BB962C8B-B14F-4D97-AF65-F5344CB8AC3E}">
        <p14:creationId xmlns:p14="http://schemas.microsoft.com/office/powerpoint/2010/main" val="1915057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 y="0"/>
            <a:ext cx="12189916" cy="6858000"/>
          </a:xfrm>
          <a:prstGeom prst="rect">
            <a:avLst/>
          </a:prstGeom>
        </p:spPr>
      </p:pic>
      <p:sp>
        <p:nvSpPr>
          <p:cNvPr id="5" name="TextBox 4"/>
          <p:cNvSpPr txBox="1"/>
          <p:nvPr userDrawn="1"/>
        </p:nvSpPr>
        <p:spPr>
          <a:xfrm>
            <a:off x="3215680" y="3690174"/>
            <a:ext cx="5760640" cy="707886"/>
          </a:xfrm>
          <a:prstGeom prst="rect">
            <a:avLst/>
          </a:prstGeom>
          <a:noFill/>
        </p:spPr>
        <p:txBody>
          <a:bodyPr wrap="square" rtlCol="0">
            <a:spAutoFit/>
          </a:bodyPr>
          <a:lstStyle/>
          <a:p>
            <a:pPr algn="ctr"/>
            <a:r>
              <a:rPr lang="en-GB" sz="4000" dirty="0">
                <a:latin typeface="+mn-lt"/>
              </a:rPr>
              <a:t>What are the next steps?</a:t>
            </a:r>
            <a:endParaRPr lang="en-GB" dirty="0">
              <a:latin typeface="+mn-lt"/>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9936" y="2459941"/>
            <a:ext cx="997935" cy="997935"/>
          </a:xfrm>
          <a:prstGeom prst="rect">
            <a:avLst/>
          </a:prstGeom>
        </p:spPr>
      </p:pic>
    </p:spTree>
    <p:extLst>
      <p:ext uri="{BB962C8B-B14F-4D97-AF65-F5344CB8AC3E}">
        <p14:creationId xmlns:p14="http://schemas.microsoft.com/office/powerpoint/2010/main" val="203612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EDD-00B9-4E52-8B50-0D75630CB0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5C5455-B54C-48C6-938B-0BBFF4E38D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86B4E-4256-4744-954B-881672409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DCAD9E-CEC9-4244-A0F7-C1D1D3F5F0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E08247-48AD-4C9C-8D28-104C6B714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AE254F-33A7-41AE-8602-CD03C229A79D}"/>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8" name="Footer Placeholder 7">
            <a:extLst>
              <a:ext uri="{FF2B5EF4-FFF2-40B4-BE49-F238E27FC236}">
                <a16:creationId xmlns:a16="http://schemas.microsoft.com/office/drawing/2014/main" id="{1AC3D222-7D7A-417B-BA4D-3458663311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47BD1A0-A0CB-49B8-8998-EDCC112A856A}"/>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290804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E272F-C420-4022-831E-02722E0F0B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131989-C2F8-452C-A4B2-A99478ADECD5}"/>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4" name="Footer Placeholder 3">
            <a:extLst>
              <a:ext uri="{FF2B5EF4-FFF2-40B4-BE49-F238E27FC236}">
                <a16:creationId xmlns:a16="http://schemas.microsoft.com/office/drawing/2014/main" id="{5AC517BF-2A21-4B3A-97AD-49E0B1819C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3B53059-298C-413F-8D35-98CF499CF0F7}"/>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61348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8BC6D-40DA-42C3-A818-A0EE6642C199}"/>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3" name="Footer Placeholder 2">
            <a:extLst>
              <a:ext uri="{FF2B5EF4-FFF2-40B4-BE49-F238E27FC236}">
                <a16:creationId xmlns:a16="http://schemas.microsoft.com/office/drawing/2014/main" id="{E83134FA-3BD3-41D6-9DEA-CB81691AC6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3FE037-B0A0-459F-B33D-969A076D1B9A}"/>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2570709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C74E-E2FD-470F-A839-1DB5F6886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1AE722-12BA-43D1-9062-D4D9AF1B7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1E4234-B75E-4667-893B-A03CB702C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450C1-4F8F-4E1A-B221-17063A4F22EE}"/>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6" name="Footer Placeholder 5">
            <a:extLst>
              <a:ext uri="{FF2B5EF4-FFF2-40B4-BE49-F238E27FC236}">
                <a16:creationId xmlns:a16="http://schemas.microsoft.com/office/drawing/2014/main" id="{177B0D8D-8004-4089-83FB-3A07D13CEE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51CD8F-4056-4995-84D6-AD8C3ADD9BD0}"/>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3690984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3711-AED3-4AFD-94BF-F6FBD5D42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28A47A-5203-469D-A76A-93AF09035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724269-F597-41DD-AE82-7619B7302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64C32-21FD-4DA2-9CFF-75217DBEC64F}"/>
              </a:ext>
            </a:extLst>
          </p:cNvPr>
          <p:cNvSpPr>
            <a:spLocks noGrp="1"/>
          </p:cNvSpPr>
          <p:nvPr>
            <p:ph type="dt" sz="half" idx="10"/>
          </p:nvPr>
        </p:nvSpPr>
        <p:spPr/>
        <p:txBody>
          <a:bodyPr/>
          <a:lstStyle/>
          <a:p>
            <a:fld id="{981DDD41-E765-4C52-8162-A09F9279A407}" type="datetimeFigureOut">
              <a:rPr lang="en-GB" smtClean="0"/>
              <a:t>11/06/2021</a:t>
            </a:fld>
            <a:endParaRPr lang="en-GB"/>
          </a:p>
        </p:txBody>
      </p:sp>
      <p:sp>
        <p:nvSpPr>
          <p:cNvPr id="6" name="Footer Placeholder 5">
            <a:extLst>
              <a:ext uri="{FF2B5EF4-FFF2-40B4-BE49-F238E27FC236}">
                <a16:creationId xmlns:a16="http://schemas.microsoft.com/office/drawing/2014/main" id="{0FFE9A93-FC5F-405F-B27E-3D67A54DD8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5B056A-DE20-422C-A9BA-CC19F2FE17EB}"/>
              </a:ext>
            </a:extLst>
          </p:cNvPr>
          <p:cNvSpPr>
            <a:spLocks noGrp="1"/>
          </p:cNvSpPr>
          <p:nvPr>
            <p:ph type="sldNum" sz="quarter" idx="12"/>
          </p:nvPr>
        </p:nvSpPr>
        <p:spPr/>
        <p:txBody>
          <a:bodyPr/>
          <a:lstStyle/>
          <a:p>
            <a:fld id="{7BA01ABE-B46E-428F-AC26-FB474D2E0CFE}" type="slidenum">
              <a:rPr lang="en-GB" smtClean="0"/>
              <a:t>‹#›</a:t>
            </a:fld>
            <a:endParaRPr lang="en-GB"/>
          </a:p>
        </p:txBody>
      </p:sp>
    </p:spTree>
    <p:extLst>
      <p:ext uri="{BB962C8B-B14F-4D97-AF65-F5344CB8AC3E}">
        <p14:creationId xmlns:p14="http://schemas.microsoft.com/office/powerpoint/2010/main" val="154525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12757-085A-44DA-BBB9-B5EB6BF7F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547EAC-5B2D-4794-BF32-F1B8733D0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A3E797-8607-4872-97C5-279990471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DDD41-E765-4C52-8162-A09F9279A407}" type="datetimeFigureOut">
              <a:rPr lang="en-GB" smtClean="0"/>
              <a:t>11/06/2021</a:t>
            </a:fld>
            <a:endParaRPr lang="en-GB"/>
          </a:p>
        </p:txBody>
      </p:sp>
      <p:sp>
        <p:nvSpPr>
          <p:cNvPr id="5" name="Footer Placeholder 4">
            <a:extLst>
              <a:ext uri="{FF2B5EF4-FFF2-40B4-BE49-F238E27FC236}">
                <a16:creationId xmlns:a16="http://schemas.microsoft.com/office/drawing/2014/main" id="{9E931EE0-18E8-4624-AEF6-00683ADB6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2A28F0-F499-44AA-923A-55E5F7A60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01ABE-B46E-428F-AC26-FB474D2E0CFE}" type="slidenum">
              <a:rPr lang="en-GB" smtClean="0"/>
              <a:t>‹#›</a:t>
            </a:fld>
            <a:endParaRPr lang="en-GB"/>
          </a:p>
        </p:txBody>
      </p:sp>
    </p:spTree>
    <p:extLst>
      <p:ext uri="{BB962C8B-B14F-4D97-AF65-F5344CB8AC3E}">
        <p14:creationId xmlns:p14="http://schemas.microsoft.com/office/powerpoint/2010/main" val="733593785"/>
      </p:ext>
    </p:extLst>
  </p:cSld>
  <p:clrMap bg1="lt1" tx1="dk1" bg2="lt2" tx2="dk2" accent1="accent1" accent2="accent2" accent3="accent3" accent4="accent4" accent5="accent5" accent6="accent6" hlink="hlink" folHlink="folHlink"/>
  <p:sldLayoutIdLst>
    <p:sldLayoutId id="2147483673" r:id="rId1"/>
    <p:sldLayoutId id="2147483689" r:id="rId2"/>
    <p:sldLayoutId id="2147483651" r:id="rId3"/>
    <p:sldLayoutId id="2147483652" r:id="rId4"/>
    <p:sldLayoutId id="2147483653" r:id="rId5"/>
    <p:sldLayoutId id="2147483654" r:id="rId6"/>
    <p:sldLayoutId id="2147483690"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cademy powerpoint slid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296025620"/>
      </p:ext>
    </p:extLst>
  </p:cSld>
  <p:clrMap bg1="lt1" tx1="dk1" bg2="lt2" tx2="dk2" accent1="accent1" accent2="accent2" accent3="accent3" accent4="accent4" accent5="accent5" accent6="accent6" hlink="hlink" folHlink="folHlink"/>
  <p:sldLayoutIdLst>
    <p:sldLayoutId id="2147483684" r:id="rId1"/>
    <p:sldLayoutId id="2147483662" r:id="rId2"/>
    <p:sldLayoutId id="2147483663" r:id="rId3"/>
    <p:sldLayoutId id="2147483664" r:id="rId4"/>
    <p:sldLayoutId id="2147483665" r:id="rId5"/>
    <p:sldLayoutId id="2147483666" r:id="rId6"/>
    <p:sldLayoutId id="2147483667" r:id="rId7"/>
    <p:sldLayoutId id="2147483668" r:id="rId8"/>
    <p:sldLayoutId id="2147483685" r:id="rId9"/>
    <p:sldLayoutId id="2147483670" r:id="rId10"/>
    <p:sldLayoutId id="2147483671" r:id="rId11"/>
  </p:sldLayoutIdLst>
  <p:hf hdr="0" ftr="0" dt="0"/>
  <p:txStyles>
    <p:titleStyle>
      <a:lvl1pPr algn="ctr" defTabSz="1088421" rtl="0" eaLnBrk="1" latinLnBrk="0" hangingPunct="1">
        <a:spcBef>
          <a:spcPct val="0"/>
        </a:spcBef>
        <a:buNone/>
        <a:defRPr sz="5249" b="1" kern="1200" baseline="0">
          <a:solidFill>
            <a:schemeClr val="tx1"/>
          </a:solidFill>
          <a:latin typeface="Arial" pitchFamily="34" charset="0"/>
          <a:ea typeface="+mj-ea"/>
          <a:cs typeface="Arial" pitchFamily="34" charset="0"/>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Arial" pitchFamily="34" charset="0"/>
          <a:ea typeface="+mn-ea"/>
          <a:cs typeface="Arial" pitchFamily="34" charset="0"/>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Arial" pitchFamily="34" charset="0"/>
          <a:ea typeface="+mn-ea"/>
          <a:cs typeface="Arial" pitchFamily="34" charset="0"/>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Arial" pitchFamily="34" charset="0"/>
          <a:ea typeface="+mn-ea"/>
          <a:cs typeface="Arial" pitchFamily="34" charset="0"/>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8012B-7388-4812-945E-D5554A447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6AAC61-55FA-4A26-BEF4-BAC55C24FA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6D25A5-931C-41CE-B491-60BA48082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252297-E9BA-403A-B6E9-B061985182F7}" type="datetimeFigureOut">
              <a:rPr lang="en-GB" smtClean="0"/>
              <a:t>11/06/2021</a:t>
            </a:fld>
            <a:endParaRPr lang="en-GB"/>
          </a:p>
        </p:txBody>
      </p:sp>
      <p:sp>
        <p:nvSpPr>
          <p:cNvPr id="5" name="Footer Placeholder 4">
            <a:extLst>
              <a:ext uri="{FF2B5EF4-FFF2-40B4-BE49-F238E27FC236}">
                <a16:creationId xmlns:a16="http://schemas.microsoft.com/office/drawing/2014/main" id="{4A7B7EFC-BCF5-432C-8C9D-B15D5FD65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AE0A737-CAEE-4640-BEEF-CB2F44CA92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C0E3F-B810-429B-BE4C-F600747BF38D}" type="slidenum">
              <a:rPr lang="en-GB" smtClean="0"/>
              <a:t>‹#›</a:t>
            </a:fld>
            <a:endParaRPr lang="en-GB"/>
          </a:p>
        </p:txBody>
      </p:sp>
    </p:spTree>
    <p:extLst>
      <p:ext uri="{BB962C8B-B14F-4D97-AF65-F5344CB8AC3E}">
        <p14:creationId xmlns:p14="http://schemas.microsoft.com/office/powerpoint/2010/main" val="573934601"/>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54926"/>
      </p:ext>
    </p:extLst>
  </p:cSld>
  <p:clrMap bg1="lt1" tx1="dk1" bg2="lt2" tx2="dk2" accent1="accent1" accent2="accent2" accent3="accent3" accent4="accent4" accent5="accent5" accent6="accent6" hlink="hlink" folHlink="folHlink"/>
  <p:sldLayoutIdLst>
    <p:sldLayoutId id="2147483696" r:id="rId1"/>
    <p:sldLayoutId id="2147483661" r:id="rId2"/>
  </p:sldLayoutIdLst>
  <p:txStyles>
    <p:titleStyle>
      <a:lvl1pPr algn="l" defTabSz="609581" rtl="0" eaLnBrk="1" latinLnBrk="0" hangingPunct="1">
        <a:spcBef>
          <a:spcPct val="0"/>
        </a:spcBef>
        <a:buNone/>
        <a:defRPr sz="5867" b="1" kern="1200" spc="-199">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457186" indent="-457186" algn="l" defTabSz="609581" rtl="0" eaLnBrk="1" latinLnBrk="0" hangingPunct="1">
        <a:spcBef>
          <a:spcPct val="20000"/>
        </a:spcBef>
        <a:buFont typeface="Arial"/>
        <a:buChar char="•"/>
        <a:defRPr sz="4267"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90570" indent="-380989" algn="l" defTabSz="609581" rtl="0" eaLnBrk="1" latinLnBrk="0" hangingPunct="1">
        <a:spcBef>
          <a:spcPct val="20000"/>
        </a:spcBef>
        <a:buFont typeface="Arial"/>
        <a:buChar char="–"/>
        <a:defRPr sz="3733"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523953" indent="-304791" algn="l" defTabSz="609581" rtl="0" eaLnBrk="1" latinLnBrk="0" hangingPunct="1">
        <a:spcBef>
          <a:spcPct val="20000"/>
        </a:spcBef>
        <a:buFont typeface="Arial"/>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133535" indent="-304791" algn="l" defTabSz="609581" rtl="0" eaLnBrk="1" latinLnBrk="0" hangingPunct="1">
        <a:spcBef>
          <a:spcPct val="20000"/>
        </a:spcBef>
        <a:buFont typeface="Arial"/>
        <a:buChar char="–"/>
        <a:defRPr sz="2667"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743115" indent="-304791" algn="l" defTabSz="609581" rtl="0" eaLnBrk="1" latinLnBrk="0" hangingPunct="1">
        <a:spcBef>
          <a:spcPct val="20000"/>
        </a:spcBef>
        <a:buFont typeface="Arial"/>
        <a:buChar char="»"/>
        <a:defRPr sz="2667"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3352696" indent="-304791" algn="l" defTabSz="609581" rtl="0" eaLnBrk="1" latinLnBrk="0" hangingPunct="1">
        <a:spcBef>
          <a:spcPct val="20000"/>
        </a:spcBef>
        <a:buFont typeface="Arial"/>
        <a:buChar char="•"/>
        <a:defRPr sz="2667" kern="1200">
          <a:solidFill>
            <a:schemeClr val="tx1"/>
          </a:solidFill>
          <a:latin typeface="+mn-lt"/>
          <a:ea typeface="+mn-ea"/>
          <a:cs typeface="+mn-cs"/>
        </a:defRPr>
      </a:lvl6pPr>
      <a:lvl7pPr marL="3962278" indent="-304791" algn="l" defTabSz="609581" rtl="0" eaLnBrk="1" latinLnBrk="0" hangingPunct="1">
        <a:spcBef>
          <a:spcPct val="20000"/>
        </a:spcBef>
        <a:buFont typeface="Arial"/>
        <a:buChar char="•"/>
        <a:defRPr sz="2667" kern="1200">
          <a:solidFill>
            <a:schemeClr val="tx1"/>
          </a:solidFill>
          <a:latin typeface="+mn-lt"/>
          <a:ea typeface="+mn-ea"/>
          <a:cs typeface="+mn-cs"/>
        </a:defRPr>
      </a:lvl7pPr>
      <a:lvl8pPr marL="4571859" indent="-304791" algn="l" defTabSz="609581" rtl="0" eaLnBrk="1" latinLnBrk="0" hangingPunct="1">
        <a:spcBef>
          <a:spcPct val="20000"/>
        </a:spcBef>
        <a:buFont typeface="Arial"/>
        <a:buChar char="•"/>
        <a:defRPr sz="2667" kern="1200">
          <a:solidFill>
            <a:schemeClr val="tx1"/>
          </a:solidFill>
          <a:latin typeface="+mn-lt"/>
          <a:ea typeface="+mn-ea"/>
          <a:cs typeface="+mn-cs"/>
        </a:defRPr>
      </a:lvl8pPr>
      <a:lvl9pPr marL="5181440" indent="-304791" algn="l" defTabSz="60958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1" rtl="0" eaLnBrk="1" latinLnBrk="0" hangingPunct="1">
        <a:defRPr sz="2400" kern="1200">
          <a:solidFill>
            <a:schemeClr val="tx1"/>
          </a:solidFill>
          <a:latin typeface="+mn-lt"/>
          <a:ea typeface="+mn-ea"/>
          <a:cs typeface="+mn-cs"/>
        </a:defRPr>
      </a:lvl1pPr>
      <a:lvl2pPr marL="609581" algn="l" defTabSz="609581" rtl="0" eaLnBrk="1" latinLnBrk="0" hangingPunct="1">
        <a:defRPr sz="2400" kern="1200">
          <a:solidFill>
            <a:schemeClr val="tx1"/>
          </a:solidFill>
          <a:latin typeface="+mn-lt"/>
          <a:ea typeface="+mn-ea"/>
          <a:cs typeface="+mn-cs"/>
        </a:defRPr>
      </a:lvl2pPr>
      <a:lvl3pPr marL="1219163" algn="l" defTabSz="609581" rtl="0" eaLnBrk="1" latinLnBrk="0" hangingPunct="1">
        <a:defRPr sz="2400" kern="1200">
          <a:solidFill>
            <a:schemeClr val="tx1"/>
          </a:solidFill>
          <a:latin typeface="+mn-lt"/>
          <a:ea typeface="+mn-ea"/>
          <a:cs typeface="+mn-cs"/>
        </a:defRPr>
      </a:lvl3pPr>
      <a:lvl4pPr marL="1828744" algn="l" defTabSz="609581" rtl="0" eaLnBrk="1" latinLnBrk="0" hangingPunct="1">
        <a:defRPr sz="2400" kern="1200">
          <a:solidFill>
            <a:schemeClr val="tx1"/>
          </a:solidFill>
          <a:latin typeface="+mn-lt"/>
          <a:ea typeface="+mn-ea"/>
          <a:cs typeface="+mn-cs"/>
        </a:defRPr>
      </a:lvl4pPr>
      <a:lvl5pPr marL="2438324" algn="l" defTabSz="609581" rtl="0" eaLnBrk="1" latinLnBrk="0" hangingPunct="1">
        <a:defRPr sz="2400" kern="1200">
          <a:solidFill>
            <a:schemeClr val="tx1"/>
          </a:solidFill>
          <a:latin typeface="+mn-lt"/>
          <a:ea typeface="+mn-ea"/>
          <a:cs typeface="+mn-cs"/>
        </a:defRPr>
      </a:lvl5pPr>
      <a:lvl6pPr marL="3047906" algn="l" defTabSz="609581" rtl="0" eaLnBrk="1" latinLnBrk="0" hangingPunct="1">
        <a:defRPr sz="2400" kern="1200">
          <a:solidFill>
            <a:schemeClr val="tx1"/>
          </a:solidFill>
          <a:latin typeface="+mn-lt"/>
          <a:ea typeface="+mn-ea"/>
          <a:cs typeface="+mn-cs"/>
        </a:defRPr>
      </a:lvl6pPr>
      <a:lvl7pPr marL="3657487" algn="l" defTabSz="609581" rtl="0" eaLnBrk="1" latinLnBrk="0" hangingPunct="1">
        <a:defRPr sz="2400" kern="1200">
          <a:solidFill>
            <a:schemeClr val="tx1"/>
          </a:solidFill>
          <a:latin typeface="+mn-lt"/>
          <a:ea typeface="+mn-ea"/>
          <a:cs typeface="+mn-cs"/>
        </a:defRPr>
      </a:lvl7pPr>
      <a:lvl8pPr marL="4267068" algn="l" defTabSz="609581" rtl="0" eaLnBrk="1" latinLnBrk="0" hangingPunct="1">
        <a:defRPr sz="2400" kern="1200">
          <a:solidFill>
            <a:schemeClr val="tx1"/>
          </a:solidFill>
          <a:latin typeface="+mn-lt"/>
          <a:ea typeface="+mn-ea"/>
          <a:cs typeface="+mn-cs"/>
        </a:defRPr>
      </a:lvl8pPr>
      <a:lvl9pPr marL="4876650" algn="l" defTabSz="609581"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A4D994-0FFE-45FA-95AF-F522C1458E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ABEB77-8687-4042-BC05-77581E3046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71255-BB99-464D-BF2F-528B86BE3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3F486-4D5B-4407-8E8A-BFC454D32AF3}" type="datetimeFigureOut">
              <a:rPr lang="en-GB" smtClean="0"/>
              <a:t>11/06/2021</a:t>
            </a:fld>
            <a:endParaRPr lang="en-GB"/>
          </a:p>
        </p:txBody>
      </p:sp>
      <p:sp>
        <p:nvSpPr>
          <p:cNvPr id="5" name="Footer Placeholder 4">
            <a:extLst>
              <a:ext uri="{FF2B5EF4-FFF2-40B4-BE49-F238E27FC236}">
                <a16:creationId xmlns:a16="http://schemas.microsoft.com/office/drawing/2014/main" id="{A6886F64-6DD9-46B3-8B64-2E5D005FD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CF606B-F15E-40A7-A46B-A1FCD61D5B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AAAA5-3C6B-40D7-9BD7-6C458998D426}" type="slidenum">
              <a:rPr lang="en-GB" smtClean="0"/>
              <a:t>‹#›</a:t>
            </a:fld>
            <a:endParaRPr lang="en-GB"/>
          </a:p>
        </p:txBody>
      </p:sp>
    </p:spTree>
    <p:extLst>
      <p:ext uri="{BB962C8B-B14F-4D97-AF65-F5344CB8AC3E}">
        <p14:creationId xmlns:p14="http://schemas.microsoft.com/office/powerpoint/2010/main" val="2632361192"/>
      </p:ext>
    </p:extLst>
  </p:cSld>
  <p:clrMap bg1="lt1" tx1="dk1" bg2="lt2" tx2="dk2" accent1="accent1" accent2="accent2" accent3="accent3" accent4="accent4" accent5="accent5" accent6="accent6" hlink="hlink" folHlink="folHlink"/>
  <p:sldLayoutIdLst>
    <p:sldLayoutId id="2147483655" r:id="rId1"/>
    <p:sldLayoutId id="21474840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A0DF5-2CA7-4C16-9AB3-B9005786DA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1A35BF-6E31-417F-A662-9A9CDCEAB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0DC215-6E49-4279-8BF5-13F8B6FC30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26293-E87E-45A1-A607-D7C4A869E117}" type="datetimeFigureOut">
              <a:rPr lang="en-GB" smtClean="0"/>
              <a:t>11/06/2021</a:t>
            </a:fld>
            <a:endParaRPr lang="en-GB"/>
          </a:p>
        </p:txBody>
      </p:sp>
      <p:sp>
        <p:nvSpPr>
          <p:cNvPr id="5" name="Footer Placeholder 4">
            <a:extLst>
              <a:ext uri="{FF2B5EF4-FFF2-40B4-BE49-F238E27FC236}">
                <a16:creationId xmlns:a16="http://schemas.microsoft.com/office/drawing/2014/main" id="{4FA4DBD2-3F3A-49CE-9661-A93ACF0D3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90A76F-6982-4763-9619-720197302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A7772-9EFF-4723-8F04-B8F879715EC7}" type="slidenum">
              <a:rPr lang="en-GB" smtClean="0"/>
              <a:t>‹#›</a:t>
            </a:fld>
            <a:endParaRPr lang="en-GB"/>
          </a:p>
        </p:txBody>
      </p:sp>
    </p:spTree>
    <p:extLst>
      <p:ext uri="{BB962C8B-B14F-4D97-AF65-F5344CB8AC3E}">
        <p14:creationId xmlns:p14="http://schemas.microsoft.com/office/powerpoint/2010/main" val="157200378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D3B49C-A538-4159-A3F4-5C2260EC2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7D1053-282A-4E9E-B7E2-16715BD15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EB3D21-619C-465A-AEEB-6E213671D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23E80-0302-4BC3-A80A-0FDF5F197564}" type="datetimeFigureOut">
              <a:rPr lang="en-GB" smtClean="0"/>
              <a:t>11/06/2021</a:t>
            </a:fld>
            <a:endParaRPr lang="en-GB"/>
          </a:p>
        </p:txBody>
      </p:sp>
      <p:sp>
        <p:nvSpPr>
          <p:cNvPr id="5" name="Footer Placeholder 4">
            <a:extLst>
              <a:ext uri="{FF2B5EF4-FFF2-40B4-BE49-F238E27FC236}">
                <a16:creationId xmlns:a16="http://schemas.microsoft.com/office/drawing/2014/main" id="{84635186-E2E5-4436-A3D9-E4238BC42E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26704C6-3F2D-489F-B0FA-987F5D2BE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0B02E-876D-44EC-B158-0A3199C51795}" type="slidenum">
              <a:rPr lang="en-GB" smtClean="0"/>
              <a:t>‹#›</a:t>
            </a:fld>
            <a:endParaRPr lang="en-GB"/>
          </a:p>
        </p:txBody>
      </p:sp>
    </p:spTree>
    <p:extLst>
      <p:ext uri="{BB962C8B-B14F-4D97-AF65-F5344CB8AC3E}">
        <p14:creationId xmlns:p14="http://schemas.microsoft.com/office/powerpoint/2010/main" val="1127296233"/>
      </p:ext>
    </p:extLst>
  </p:cSld>
  <p:clrMap bg1="lt1" tx1="dk1" bg2="lt2" tx2="dk2" accent1="accent1" accent2="accent2" accent3="accent3" accent4="accent4" accent5="accent5" accent6="accent6" hlink="hlink" folHlink="folHlink"/>
  <p:sldLayoutIdLst>
    <p:sldLayoutId id="2147483650" r:id="rId1"/>
    <p:sldLayoutId id="2147484005" r:id="rId2"/>
    <p:sldLayoutId id="214748400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239349" y="6428000"/>
            <a:ext cx="5568619" cy="261610"/>
          </a:xfrm>
          <a:prstGeom prst="rect">
            <a:avLst/>
          </a:prstGeom>
          <a:noFill/>
        </p:spPr>
        <p:txBody>
          <a:bodyPr wrap="square" rtlCol="0">
            <a:spAutoFit/>
          </a:bodyPr>
          <a:lstStyle/>
          <a:p>
            <a:r>
              <a:rPr lang="en-GB" sz="1100" b="1" dirty="0"/>
              <a:t>DOCUMENT TITLE </a:t>
            </a:r>
            <a:r>
              <a:rPr lang="en-GB" sz="1100" baseline="0" dirty="0"/>
              <a:t>| Subtitle</a:t>
            </a:r>
            <a:endParaRPr lang="en-GB" sz="1100" dirty="0"/>
          </a:p>
        </p:txBody>
      </p:sp>
    </p:spTree>
    <p:extLst>
      <p:ext uri="{BB962C8B-B14F-4D97-AF65-F5344CB8AC3E}">
        <p14:creationId xmlns:p14="http://schemas.microsoft.com/office/powerpoint/2010/main" val="75031448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Lst>
  <p:hf hdr="0" ftr="0" dt="0"/>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hyperlink" Target="https://www.surreyscp.org.uk/wp-content/uploads/2021/05/SSCP-Final-Neglect-Strategy-2021-2023-1.pdf" TargetMode="External"/><Relationship Id="rId7" Type="http://schemas.openxmlformats.org/officeDocument/2006/relationships/image" Target="../media/image22.png"/><Relationship Id="rId2" Type="http://schemas.openxmlformats.org/officeDocument/2006/relationships/hyperlink" Target="https://www.surreyscp.org.uk/" TargetMode="External"/><Relationship Id="rId1" Type="http://schemas.openxmlformats.org/officeDocument/2006/relationships/slideLayout" Target="../slideLayouts/slideLayout3.xml"/><Relationship Id="rId6" Type="http://schemas.openxmlformats.org/officeDocument/2006/relationships/hyperlink" Target="mailto:cspa@surreycc.gov.uk" TargetMode="External"/><Relationship Id="rId5" Type="http://schemas.openxmlformats.org/officeDocument/2006/relationships/hyperlink" Target="https://www.surreycc.gov.uk/social-care-and-health/childrens-social-care/early-help" TargetMode="External"/><Relationship Id="rId4" Type="http://schemas.openxmlformats.org/officeDocument/2006/relationships/hyperlink" Target="https://www.surreyscp.org.uk/wp-content/uploads/2021/05/Neglect-Strategy-on-a-page-April-2021.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hyperlink" Target="https://www.surreyscp.org.uk/professionals/resources-for-professionals/crime/" TargetMode="External"/><Relationship Id="rId2" Type="http://schemas.openxmlformats.org/officeDocument/2006/relationships/hyperlink" Target="https://www.healthysurrey.org.uk/community-safety/child-exploitation" TargetMode="External"/><Relationship Id="rId1" Type="http://schemas.openxmlformats.org/officeDocument/2006/relationships/slideLayout" Target="../slideLayouts/slideLayout29.xml"/><Relationship Id="rId4" Type="http://schemas.openxmlformats.org/officeDocument/2006/relationships/hyperlink" Target="https://www.csnetwork.org.u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hyperlink" Target="mailto:Margaret.Gallagher@nspcc.org.uk" TargetMode="Externa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hyperlink" Target="https://www.surreyscp.org.uk/resources/neglect-risk-assessment-tools-general-guidance/" TargetMode="External"/><Relationship Id="rId2" Type="http://schemas.openxmlformats.org/officeDocument/2006/relationships/hyperlink" Target="https://www.surreyscp.org.uk/wp-content/uploads/2021/02/Graded-Care-Profile2-FAQs.pdf" TargetMode="Externa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hyperlink" Target="https://www.youtube.com/watch?v=tVE3bgHOn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video" Target="https://web.microsoftstream.com/embed/video/cd34cf07-4140-4d97-9e4e-4108432cb067?autoplay=false&amp;showinfo=true&amp;app=powerpoint&amp;appPlatform=win32&amp;hostCorrelationId=b1f93ae6-c578-4f06-a664-9af0d557163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hyperlink" Target="http://www.surreycc.gov.uk/people-and-community/family-information-servic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hyperlink" Target="https://surreycoun.plateau.com/learning/user/portal.do?siteID=SCA&amp;landingPage=login"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488C4-B360-4B27-82E0-CC2020F4503A}"/>
              </a:ext>
            </a:extLst>
          </p:cNvPr>
          <p:cNvPicPr>
            <a:picLocks noChangeAspect="1"/>
          </p:cNvPicPr>
          <p:nvPr/>
        </p:nvPicPr>
        <p:blipFill>
          <a:blip r:embed="rId2"/>
          <a:stretch>
            <a:fillRect/>
          </a:stretch>
        </p:blipFill>
        <p:spPr>
          <a:xfrm>
            <a:off x="567588" y="985520"/>
            <a:ext cx="10766592" cy="3423920"/>
          </a:xfrm>
          <a:prstGeom prst="rect">
            <a:avLst/>
          </a:prstGeom>
        </p:spPr>
      </p:pic>
      <p:sp>
        <p:nvSpPr>
          <p:cNvPr id="5" name="TextBox 4">
            <a:extLst>
              <a:ext uri="{FF2B5EF4-FFF2-40B4-BE49-F238E27FC236}">
                <a16:creationId xmlns:a16="http://schemas.microsoft.com/office/drawing/2014/main" id="{05364D18-1CA9-4485-B990-31F0DB8F2F15}"/>
              </a:ext>
            </a:extLst>
          </p:cNvPr>
          <p:cNvSpPr txBox="1"/>
          <p:nvPr/>
        </p:nvSpPr>
        <p:spPr>
          <a:xfrm>
            <a:off x="3769360" y="4980186"/>
            <a:ext cx="6035040" cy="584775"/>
          </a:xfrm>
          <a:prstGeom prst="rect">
            <a:avLst/>
          </a:prstGeom>
          <a:noFill/>
        </p:spPr>
        <p:txBody>
          <a:bodyPr wrap="square" rtlCol="0">
            <a:spAutoFit/>
          </a:bodyPr>
          <a:lstStyle/>
          <a:p>
            <a:r>
              <a:rPr lang="en-GB" sz="3200" dirty="0"/>
              <a:t>We will be with you shortly</a:t>
            </a:r>
            <a:r>
              <a:rPr lang="en-GB" dirty="0"/>
              <a:t>.</a:t>
            </a:r>
          </a:p>
        </p:txBody>
      </p:sp>
    </p:spTree>
    <p:extLst>
      <p:ext uri="{BB962C8B-B14F-4D97-AF65-F5344CB8AC3E}">
        <p14:creationId xmlns:p14="http://schemas.microsoft.com/office/powerpoint/2010/main" val="992029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27"/>
          <p:cNvSpPr txBox="1">
            <a:spLocks/>
          </p:cNvSpPr>
          <p:nvPr/>
        </p:nvSpPr>
        <p:spPr>
          <a:xfrm>
            <a:off x="1199456" y="207008"/>
            <a:ext cx="9465800" cy="708000"/>
          </a:xfrm>
          <a:prstGeom prst="rect">
            <a:avLst/>
          </a:prstGeom>
        </p:spPr>
        <p:txBody>
          <a:bodyPr spcFirstLastPara="1" wrap="square" lIns="0" tIns="0" rIns="0" bIns="0" anchor="t" anchorCtr="0">
            <a:noAutofit/>
          </a:bodyPr>
          <a:lst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In Summary:</a:t>
            </a:r>
          </a:p>
        </p:txBody>
      </p:sp>
      <p:sp>
        <p:nvSpPr>
          <p:cNvPr id="3" name="Rectangle 2"/>
          <p:cNvSpPr/>
          <p:nvPr/>
        </p:nvSpPr>
        <p:spPr>
          <a:xfrm>
            <a:off x="1143824" y="909774"/>
            <a:ext cx="9577064" cy="6208623"/>
          </a:xfrm>
          <a:prstGeom prst="rect">
            <a:avLst/>
          </a:prstGeom>
        </p:spPr>
        <p:txBody>
          <a:bodyPr wrap="square">
            <a:spAutoFit/>
          </a:bodyPr>
          <a:lstStyle/>
          <a:p>
            <a:pPr marL="380990" marR="0" lvl="0" indent="-380990" algn="just" defTabSz="1219170" rtl="0" eaLnBrk="1" fontAlgn="auto" latinLnBrk="0" hangingPunct="1">
              <a:lnSpc>
                <a:spcPct val="107000"/>
              </a:lnSpc>
              <a:spcBef>
                <a:spcPts val="0"/>
              </a:spcBef>
              <a:spcAft>
                <a:spcPts val="1067"/>
              </a:spcAft>
              <a:buClr>
                <a:srgbClr val="FFFFFF"/>
              </a:buClr>
              <a:buSzTx/>
              <a:buFont typeface="Arial" panose="020B0604020202020204" pitchFamily="34" charset="0"/>
              <a:buChar char="•"/>
              <a:tabLst/>
              <a:defRPr/>
            </a:pPr>
            <a:r>
              <a:rPr kumimoji="0" lang="en-GB" sz="2667" b="0" i="0" u="none" strike="noStrike" kern="0" cap="none" spc="0" normalizeH="0" baseline="0" noProof="0" dirty="0">
                <a:ln>
                  <a:noFill/>
                </a:ln>
                <a:solidFill>
                  <a:srgbClr val="FFFFFF">
                    <a:lumMod val="95000"/>
                  </a:srgbClr>
                </a:solidFill>
                <a:effectLst/>
                <a:uLnTx/>
                <a:uFillTx/>
                <a:latin typeface="Arial"/>
                <a:ea typeface="+mn-ea"/>
                <a:cs typeface="Arial"/>
                <a:sym typeface="Arial"/>
              </a:rPr>
              <a:t>Do we need a partnership definition of adolescent neglect?</a:t>
            </a:r>
          </a:p>
          <a:p>
            <a:pPr marL="380990" marR="0" lvl="0" indent="-380990" algn="just" defTabSz="1219170" rtl="0" eaLnBrk="1" fontAlgn="auto" latinLnBrk="0" hangingPunct="1">
              <a:lnSpc>
                <a:spcPct val="107000"/>
              </a:lnSpc>
              <a:spcBef>
                <a:spcPts val="0"/>
              </a:spcBef>
              <a:spcAft>
                <a:spcPts val="1067"/>
              </a:spcAft>
              <a:buClr>
                <a:srgbClr val="FFFFFF"/>
              </a:buClr>
              <a:buSzTx/>
              <a:buFont typeface="Arial" panose="020B0604020202020204" pitchFamily="34" charset="0"/>
              <a:buChar char="•"/>
              <a:tabLst/>
              <a:defRPr/>
            </a:pPr>
            <a:r>
              <a:rPr kumimoji="0" lang="en-GB" sz="2667" b="0" i="0" u="none" strike="noStrike" kern="0" cap="none" spc="0" normalizeH="0" baseline="0" noProof="0" dirty="0">
                <a:ln>
                  <a:noFill/>
                </a:ln>
                <a:solidFill>
                  <a:srgbClr val="FFFFFF">
                    <a:lumMod val="95000"/>
                  </a:srgbClr>
                </a:solidFill>
                <a:effectLst/>
                <a:uLnTx/>
                <a:uFillTx/>
                <a:latin typeface="Arial"/>
                <a:ea typeface="+mn-ea"/>
                <a:cs typeface="Arial"/>
                <a:sym typeface="Arial"/>
              </a:rPr>
              <a:t>How can we use trauma to spot adolescent neglect before it happens?</a:t>
            </a:r>
          </a:p>
          <a:p>
            <a:pPr marL="380990" marR="0" lvl="0" indent="-380990" algn="just" defTabSz="1219170" rtl="0" eaLnBrk="1" fontAlgn="auto" latinLnBrk="0" hangingPunct="1">
              <a:lnSpc>
                <a:spcPct val="107000"/>
              </a:lnSpc>
              <a:spcBef>
                <a:spcPts val="0"/>
              </a:spcBef>
              <a:spcAft>
                <a:spcPts val="1067"/>
              </a:spcAft>
              <a:buClr>
                <a:srgbClr val="FFFFFF"/>
              </a:buClr>
              <a:buSzTx/>
              <a:buFont typeface="Arial" panose="020B0604020202020204" pitchFamily="34" charset="0"/>
              <a:buChar char="•"/>
              <a:tabLst/>
              <a:defRPr/>
            </a:pPr>
            <a:r>
              <a:rPr kumimoji="0" lang="en-GB" sz="2667" b="0" i="0" u="none" strike="noStrike" kern="0" cap="none" spc="0" normalizeH="0" baseline="0" noProof="0" dirty="0">
                <a:ln>
                  <a:noFill/>
                </a:ln>
                <a:solidFill>
                  <a:srgbClr val="FFFFFF">
                    <a:lumMod val="95000"/>
                  </a:srgbClr>
                </a:solidFill>
                <a:effectLst/>
                <a:uLnTx/>
                <a:uFillTx/>
                <a:latin typeface="Arial"/>
                <a:ea typeface="+mn-ea"/>
                <a:cs typeface="Arial"/>
                <a:sym typeface="Arial"/>
              </a:rPr>
              <a:t>Is our current legislation enough to tackle this type of neglect? If not, how can we change this?</a:t>
            </a:r>
          </a:p>
          <a:p>
            <a:pPr marL="380990" marR="0" lvl="0" indent="-380990" algn="just" defTabSz="1219170" rtl="0" eaLnBrk="1" fontAlgn="auto" latinLnBrk="0" hangingPunct="1">
              <a:lnSpc>
                <a:spcPct val="107000"/>
              </a:lnSpc>
              <a:spcBef>
                <a:spcPts val="0"/>
              </a:spcBef>
              <a:spcAft>
                <a:spcPts val="1067"/>
              </a:spcAft>
              <a:buClr>
                <a:srgbClr val="FFFFFF"/>
              </a:buClr>
              <a:buSzTx/>
              <a:buFont typeface="Arial" panose="020B0604020202020204" pitchFamily="34" charset="0"/>
              <a:buChar char="•"/>
              <a:tabLst/>
              <a:defRPr/>
            </a:pPr>
            <a:r>
              <a:rPr kumimoji="0" lang="en-GB" sz="2667" b="0" i="0" u="none" strike="noStrike" kern="0" cap="none" spc="0" normalizeH="0" baseline="0" noProof="0" dirty="0">
                <a:ln>
                  <a:noFill/>
                </a:ln>
                <a:solidFill>
                  <a:srgbClr val="FFFFFF">
                    <a:lumMod val="95000"/>
                  </a:srgbClr>
                </a:solidFill>
                <a:effectLst/>
                <a:uLnTx/>
                <a:uFillTx/>
                <a:latin typeface="Arial"/>
                <a:ea typeface="+mn-ea"/>
                <a:cs typeface="Arial"/>
                <a:sym typeface="Arial"/>
              </a:rPr>
              <a:t>How do we increase societal standards on parenting?</a:t>
            </a:r>
          </a:p>
          <a:p>
            <a:pPr marL="380990" marR="0" lvl="0" indent="-380990" algn="just" defTabSz="1219170" rtl="0" eaLnBrk="1" fontAlgn="auto" latinLnBrk="0" hangingPunct="1">
              <a:lnSpc>
                <a:spcPct val="107000"/>
              </a:lnSpc>
              <a:spcBef>
                <a:spcPts val="0"/>
              </a:spcBef>
              <a:spcAft>
                <a:spcPts val="1067"/>
              </a:spcAft>
              <a:buClr>
                <a:srgbClr val="FFFFFF"/>
              </a:buClr>
              <a:buSzTx/>
              <a:buFont typeface="Arial" panose="020B0604020202020204" pitchFamily="34" charset="0"/>
              <a:buChar char="•"/>
              <a:tabLst/>
              <a:defRPr/>
            </a:pPr>
            <a:r>
              <a:rPr kumimoji="0" lang="en-GB" sz="2667" b="0" i="0" u="none" strike="noStrike" kern="0" cap="none" spc="0" normalizeH="0" baseline="0" noProof="0" dirty="0">
                <a:ln>
                  <a:noFill/>
                </a:ln>
                <a:solidFill>
                  <a:srgbClr val="FFFFFF">
                    <a:lumMod val="95000"/>
                  </a:srgbClr>
                </a:solidFill>
                <a:effectLst/>
                <a:uLnTx/>
                <a:uFillTx/>
                <a:latin typeface="Arial"/>
                <a:ea typeface="+mn-ea"/>
                <a:cs typeface="Arial"/>
                <a:sym typeface="Arial"/>
              </a:rPr>
              <a:t>Do we have the appropriate support in place to offer help to those families who need this?</a:t>
            </a:r>
          </a:p>
          <a:p>
            <a:pPr marL="380990" marR="0" lvl="0" indent="-380990" algn="just" defTabSz="1219170" rtl="0" eaLnBrk="1" fontAlgn="auto" latinLnBrk="0" hangingPunct="1">
              <a:lnSpc>
                <a:spcPct val="107000"/>
              </a:lnSpc>
              <a:spcBef>
                <a:spcPts val="0"/>
              </a:spcBef>
              <a:spcAft>
                <a:spcPts val="1067"/>
              </a:spcAft>
              <a:buClr>
                <a:srgbClr val="FFFFFF"/>
              </a:buClr>
              <a:buSzTx/>
              <a:buFont typeface="Arial" panose="020B0604020202020204" pitchFamily="34" charset="0"/>
              <a:buChar char="•"/>
              <a:tabLst/>
              <a:defRPr/>
            </a:pPr>
            <a:r>
              <a:rPr kumimoji="0" lang="en-GB" sz="2667" b="0" i="0" u="none" strike="noStrike" kern="0" cap="none" spc="0" normalizeH="0" baseline="0" noProof="0" dirty="0">
                <a:ln>
                  <a:noFill/>
                </a:ln>
                <a:solidFill>
                  <a:srgbClr val="FFFFFF">
                    <a:lumMod val="95000"/>
                  </a:srgbClr>
                </a:solidFill>
                <a:effectLst/>
                <a:uLnTx/>
                <a:uFillTx/>
                <a:latin typeface="Arial"/>
                <a:ea typeface="+mn-ea"/>
                <a:cs typeface="Arial"/>
                <a:sym typeface="Arial"/>
              </a:rPr>
              <a:t>Working in partnership is key to support those who need our help but also pursue those who put our young people at risk both in the short and long term</a:t>
            </a:r>
          </a:p>
          <a:p>
            <a:pPr marL="0" marR="0" lvl="0" indent="0" algn="just" defTabSz="1219170" rtl="0" eaLnBrk="1" fontAlgn="auto" latinLnBrk="0" hangingPunct="1">
              <a:lnSpc>
                <a:spcPct val="107000"/>
              </a:lnSpc>
              <a:spcBef>
                <a:spcPts val="0"/>
              </a:spcBef>
              <a:spcAft>
                <a:spcPts val="1067"/>
              </a:spcAft>
              <a:buClr>
                <a:srgbClr val="FFFFFF"/>
              </a:buClr>
              <a:buSzTx/>
              <a:buFontTx/>
              <a:buNone/>
              <a:tabLst/>
              <a:defRPr/>
            </a:pPr>
            <a:endParaRPr kumimoji="0" lang="en-GB" sz="2667" b="0" i="0" u="none" strike="noStrike" kern="0" cap="none" spc="0" normalizeH="0" baseline="0" noProof="0" dirty="0">
              <a:ln>
                <a:noFill/>
              </a:ln>
              <a:solidFill>
                <a:srgbClr val="FFFFFF">
                  <a:lumMod val="95000"/>
                </a:srgbClr>
              </a:solidFill>
              <a:effectLst/>
              <a:uLnTx/>
              <a:uFillTx/>
              <a:latin typeface="Arial"/>
              <a:ea typeface="+mn-ea"/>
              <a:cs typeface="Arial"/>
              <a:sym typeface="Arial"/>
            </a:endParaRPr>
          </a:p>
        </p:txBody>
      </p:sp>
    </p:spTree>
    <p:extLst>
      <p:ext uri="{BB962C8B-B14F-4D97-AF65-F5344CB8AC3E}">
        <p14:creationId xmlns:p14="http://schemas.microsoft.com/office/powerpoint/2010/main" val="430890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51384" y="332656"/>
            <a:ext cx="10729192" cy="619268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67408" y="1772816"/>
            <a:ext cx="10081120" cy="28623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Thank you for your time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Any Questions?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24683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210273-A52F-4399-90E6-6D7C7CC311F1}"/>
              </a:ext>
            </a:extLst>
          </p:cNvPr>
          <p:cNvSpPr/>
          <p:nvPr/>
        </p:nvSpPr>
        <p:spPr>
          <a:xfrm>
            <a:off x="0" y="1"/>
            <a:ext cx="12192000" cy="11811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latin typeface="Cambria" panose="02040503050406030204" pitchFamily="18" charset="0"/>
                <a:ea typeface="Cambria" panose="02040503050406030204" pitchFamily="18" charset="0"/>
              </a:rPr>
              <a:t>Surrey’s Approach to Safeguarding Adolescent’s</a:t>
            </a:r>
          </a:p>
        </p:txBody>
      </p:sp>
      <p:sp>
        <p:nvSpPr>
          <p:cNvPr id="8" name="Rectangle 7">
            <a:extLst>
              <a:ext uri="{FF2B5EF4-FFF2-40B4-BE49-F238E27FC236}">
                <a16:creationId xmlns:a16="http://schemas.microsoft.com/office/drawing/2014/main" id="{0C62B854-0D7B-4694-9C3A-31C7C747AAEE}"/>
              </a:ext>
            </a:extLst>
          </p:cNvPr>
          <p:cNvSpPr/>
          <p:nvPr/>
        </p:nvSpPr>
        <p:spPr>
          <a:xfrm>
            <a:off x="5948736" y="4032113"/>
            <a:ext cx="6243263" cy="1412944"/>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4000">
              <a:ln w="0"/>
              <a:solidFill>
                <a:schemeClr val="accent1">
                  <a:lumMod val="75000"/>
                </a:schemeClr>
              </a:solidFill>
              <a:effectLst>
                <a:outerShdw blurRad="38100" dist="25400" dir="5400000" algn="ctr" rotWithShape="0">
                  <a:srgbClr val="6E747A">
                    <a:alpha val="43000"/>
                  </a:srgbClr>
                </a:outerShdw>
              </a:effectLst>
              <a:latin typeface="Calibri" panose="020F0502020204030204" pitchFamily="34"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7D14B486-8139-45AE-9EBD-310EEBE5E851}"/>
              </a:ext>
            </a:extLst>
          </p:cNvPr>
          <p:cNvSpPr/>
          <p:nvPr/>
        </p:nvSpPr>
        <p:spPr>
          <a:xfrm>
            <a:off x="4924046" y="1181101"/>
            <a:ext cx="7029136" cy="892552"/>
          </a:xfrm>
          <a:prstGeom prst="rect">
            <a:avLst/>
          </a:prstGeom>
        </p:spPr>
        <p:txBody>
          <a:bodyPr wrap="square">
            <a:spAutoFit/>
          </a:bodyPr>
          <a:lstStyle/>
          <a:p>
            <a:endParaRPr lang="en-GB" sz="1600">
              <a:solidFill>
                <a:schemeClr val="accent1">
                  <a:lumMod val="75000"/>
                </a:schemeClr>
              </a:solidFill>
            </a:endParaRPr>
          </a:p>
          <a:p>
            <a:endParaRPr lang="en-GB"/>
          </a:p>
          <a:p>
            <a:endParaRPr lang="en-GB"/>
          </a:p>
        </p:txBody>
      </p:sp>
      <p:sp>
        <p:nvSpPr>
          <p:cNvPr id="3" name="Title 2">
            <a:extLst>
              <a:ext uri="{FF2B5EF4-FFF2-40B4-BE49-F238E27FC236}">
                <a16:creationId xmlns:a16="http://schemas.microsoft.com/office/drawing/2014/main" id="{A25B3A8C-83DE-4780-8049-55C9114C9F34}"/>
              </a:ext>
            </a:extLst>
          </p:cNvPr>
          <p:cNvSpPr>
            <a:spLocks noGrp="1"/>
          </p:cNvSpPr>
          <p:nvPr>
            <p:ph type="title"/>
          </p:nvPr>
        </p:nvSpPr>
        <p:spPr/>
        <p:txBody>
          <a:bodyPr/>
          <a:lstStyle/>
          <a:p>
            <a:endParaRPr lang="en-GB" dirty="0"/>
          </a:p>
        </p:txBody>
      </p:sp>
      <p:sp>
        <p:nvSpPr>
          <p:cNvPr id="6" name="Content Placeholder 5">
            <a:extLst>
              <a:ext uri="{FF2B5EF4-FFF2-40B4-BE49-F238E27FC236}">
                <a16:creationId xmlns:a16="http://schemas.microsoft.com/office/drawing/2014/main" id="{7FBEC9FD-F5AB-4023-9873-DCD0473EBF55}"/>
              </a:ext>
            </a:extLst>
          </p:cNvPr>
          <p:cNvSpPr>
            <a:spLocks noGrp="1"/>
          </p:cNvSpPr>
          <p:nvPr>
            <p:ph idx="1"/>
          </p:nvPr>
        </p:nvSpPr>
        <p:spPr/>
        <p:txBody>
          <a:bodyPr/>
          <a:lstStyle/>
          <a:p>
            <a:pPr marL="0" indent="0" algn="ctr">
              <a:buNone/>
            </a:pPr>
            <a:r>
              <a:rPr lang="en-GB" sz="3600" b="1" dirty="0">
                <a:solidFill>
                  <a:schemeClr val="accent2">
                    <a:lumMod val="75000"/>
                  </a:schemeClr>
                </a:solidFill>
                <a:latin typeface="Arial" panose="020B0604020202020204" pitchFamily="34" charset="0"/>
                <a:cs typeface="Arial" panose="020B0604020202020204" pitchFamily="34" charset="0"/>
              </a:rPr>
              <a:t>Investing Emotional Pennies – a Social workers view of contextual safeguarding </a:t>
            </a:r>
          </a:p>
          <a:p>
            <a:endParaRPr lang="en-GB" dirty="0"/>
          </a:p>
          <a:p>
            <a:pPr marL="0" indent="0">
              <a:buNone/>
            </a:pPr>
            <a:r>
              <a:rPr lang="en-GB" dirty="0"/>
              <a:t>Video to follow</a:t>
            </a:r>
          </a:p>
          <a:p>
            <a:endParaRPr lang="en-GB" dirty="0"/>
          </a:p>
        </p:txBody>
      </p:sp>
    </p:spTree>
    <p:extLst>
      <p:ext uri="{BB962C8B-B14F-4D97-AF65-F5344CB8AC3E}">
        <p14:creationId xmlns:p14="http://schemas.microsoft.com/office/powerpoint/2010/main" val="200833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210273-A52F-4399-90E6-6D7C7CC311F1}"/>
              </a:ext>
            </a:extLst>
          </p:cNvPr>
          <p:cNvSpPr/>
          <p:nvPr/>
        </p:nvSpPr>
        <p:spPr>
          <a:xfrm>
            <a:off x="0" y="0"/>
            <a:ext cx="12192000" cy="14129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p:txBody>
      </p:sp>
      <p:sp>
        <p:nvSpPr>
          <p:cNvPr id="8" name="Rectangle 7">
            <a:extLst>
              <a:ext uri="{FF2B5EF4-FFF2-40B4-BE49-F238E27FC236}">
                <a16:creationId xmlns:a16="http://schemas.microsoft.com/office/drawing/2014/main" id="{0C62B854-0D7B-4694-9C3A-31C7C747AAEE}"/>
              </a:ext>
            </a:extLst>
          </p:cNvPr>
          <p:cNvSpPr/>
          <p:nvPr/>
        </p:nvSpPr>
        <p:spPr>
          <a:xfrm>
            <a:off x="5948736" y="4032113"/>
            <a:ext cx="6243263" cy="1412944"/>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4000">
              <a:ln w="0"/>
              <a:solidFill>
                <a:schemeClr val="accent1">
                  <a:lumMod val="75000"/>
                </a:schemeClr>
              </a:solidFill>
              <a:effectLst>
                <a:outerShdw blurRad="38100" dist="25400" dir="5400000" algn="ctr" rotWithShape="0">
                  <a:srgbClr val="6E747A">
                    <a:alpha val="43000"/>
                  </a:srgbClr>
                </a:outerShdw>
              </a:effectLst>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046301A5-D73A-4D1A-ADBE-3DEC05203E6F}"/>
              </a:ext>
            </a:extLst>
          </p:cNvPr>
          <p:cNvPicPr>
            <a:picLocks noChangeAspect="1"/>
          </p:cNvPicPr>
          <p:nvPr/>
        </p:nvPicPr>
        <p:blipFill>
          <a:blip r:embed="rId2"/>
          <a:stretch>
            <a:fillRect/>
          </a:stretch>
        </p:blipFill>
        <p:spPr>
          <a:xfrm>
            <a:off x="804292" y="1980996"/>
            <a:ext cx="3824858" cy="4102233"/>
          </a:xfrm>
          <a:prstGeom prst="rect">
            <a:avLst/>
          </a:prstGeom>
        </p:spPr>
      </p:pic>
      <p:sp>
        <p:nvSpPr>
          <p:cNvPr id="4" name="Rectangle 3">
            <a:extLst>
              <a:ext uri="{FF2B5EF4-FFF2-40B4-BE49-F238E27FC236}">
                <a16:creationId xmlns:a16="http://schemas.microsoft.com/office/drawing/2014/main" id="{D7ABC77B-5982-4F35-B1B1-D2BA10D86394}"/>
              </a:ext>
            </a:extLst>
          </p:cNvPr>
          <p:cNvSpPr/>
          <p:nvPr/>
        </p:nvSpPr>
        <p:spPr>
          <a:xfrm>
            <a:off x="4829175" y="2739450"/>
            <a:ext cx="7124700" cy="2831544"/>
          </a:xfrm>
          <a:prstGeom prst="rect">
            <a:avLst/>
          </a:prstGeom>
        </p:spPr>
        <p:txBody>
          <a:bodyPr wrap="square">
            <a:spAutoFit/>
          </a:bodyPr>
          <a:lstStyle/>
          <a:p>
            <a:pPr algn="ctr"/>
            <a:r>
              <a:rPr lang="en-GB" sz="3600" dirty="0"/>
              <a:t>Safeguarding Adolescents</a:t>
            </a:r>
          </a:p>
          <a:p>
            <a:pPr algn="ctr"/>
            <a:r>
              <a:rPr lang="en-GB" sz="3600" dirty="0"/>
              <a:t>A Partnership Approach</a:t>
            </a:r>
            <a:br>
              <a:rPr lang="en-GB" sz="3600" dirty="0"/>
            </a:br>
            <a:r>
              <a:rPr lang="en-GB" sz="2000" dirty="0"/>
              <a:t>Julie Speed – Child Exploitation &amp; Hidden Crime Partnership Lead </a:t>
            </a:r>
          </a:p>
          <a:p>
            <a:pPr algn="ctr"/>
            <a:r>
              <a:rPr lang="en-GB" sz="2000" dirty="0"/>
              <a:t>Gabi Schaper – Safeguarding Adolescents Social Work Consultant </a:t>
            </a:r>
          </a:p>
          <a:p>
            <a:pPr algn="ctr"/>
            <a:endParaRPr lang="en-GB" dirty="0"/>
          </a:p>
          <a:p>
            <a:pPr algn="ctr"/>
            <a:r>
              <a:rPr lang="en-GB" sz="2800" i="1" dirty="0"/>
              <a:t>11</a:t>
            </a:r>
            <a:r>
              <a:rPr lang="en-GB" sz="2800" i="1" baseline="30000" dirty="0"/>
              <a:t>th</a:t>
            </a:r>
            <a:r>
              <a:rPr lang="en-GB" sz="2800" i="1" dirty="0"/>
              <a:t> June </a:t>
            </a:r>
            <a:r>
              <a:rPr lang="en-GB" sz="2400" i="1" dirty="0"/>
              <a:t> 2021</a:t>
            </a:r>
          </a:p>
          <a:p>
            <a:pPr algn="just"/>
            <a:endParaRPr lang="en-GB" sz="2000" dirty="0"/>
          </a:p>
        </p:txBody>
      </p:sp>
    </p:spTree>
    <p:extLst>
      <p:ext uri="{BB962C8B-B14F-4D97-AF65-F5344CB8AC3E}">
        <p14:creationId xmlns:p14="http://schemas.microsoft.com/office/powerpoint/2010/main" val="4237613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210273-A52F-4399-90E6-6D7C7CC311F1}"/>
              </a:ext>
            </a:extLst>
          </p:cNvPr>
          <p:cNvSpPr/>
          <p:nvPr/>
        </p:nvSpPr>
        <p:spPr>
          <a:xfrm>
            <a:off x="0" y="0"/>
            <a:ext cx="12192000" cy="14129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a:p>
            <a:pPr algn="ctr"/>
            <a:endParaRPr lang="en-GB" sz="36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C62B854-0D7B-4694-9C3A-31C7C747AAEE}"/>
              </a:ext>
            </a:extLst>
          </p:cNvPr>
          <p:cNvSpPr/>
          <p:nvPr/>
        </p:nvSpPr>
        <p:spPr>
          <a:xfrm>
            <a:off x="8273143" y="1915887"/>
            <a:ext cx="3585482" cy="3755570"/>
          </a:xfrm>
          <a:prstGeom prst="rect">
            <a:avLst/>
          </a:prstGeom>
        </p:spPr>
        <p:txBody>
          <a:bodyPr vert="horz" lIns="91440" tIns="45720" rIns="91440" bIns="45720" rtlCol="0" anchor="b">
            <a:normAutofit/>
          </a:bodyPr>
          <a:lstStyle/>
          <a:p>
            <a:br>
              <a:rPr lang="en-GB" sz="5000" b="1" dirty="0">
                <a:solidFill>
                  <a:schemeClr val="accent1">
                    <a:lumMod val="75000"/>
                  </a:schemeClr>
                </a:solidFill>
              </a:rPr>
            </a:br>
            <a:endParaRPr lang="en-GB" sz="5000" b="1" dirty="0">
              <a:solidFill>
                <a:schemeClr val="accent1">
                  <a:lumMod val="75000"/>
                </a:schemeClr>
              </a:solidFill>
            </a:endParaRPr>
          </a:p>
          <a:p>
            <a:endParaRPr lang="en-GB" sz="3400" b="1" dirty="0">
              <a:solidFill>
                <a:schemeClr val="accent1">
                  <a:lumMod val="75000"/>
                </a:schemeClr>
              </a:solidFill>
            </a:endParaRPr>
          </a:p>
          <a:p>
            <a:endParaRPr lang="en-GB" sz="3400" b="1" dirty="0">
              <a:solidFill>
                <a:schemeClr val="accent1">
                  <a:lumMod val="75000"/>
                </a:schemeClr>
              </a:solidFill>
            </a:endParaRPr>
          </a:p>
          <a:p>
            <a:endParaRPr lang="en-GB" sz="3400" b="1" dirty="0">
              <a:solidFill>
                <a:schemeClr val="accent1">
                  <a:lumMod val="75000"/>
                </a:schemeClr>
              </a:solidFill>
            </a:endParaRPr>
          </a:p>
          <a:p>
            <a:endParaRPr lang="en-GB" sz="3400" b="1" dirty="0">
              <a:solidFill>
                <a:schemeClr val="accent1">
                  <a:lumMod val="75000"/>
                </a:schemeClr>
              </a:solidFill>
            </a:endParaRPr>
          </a:p>
          <a:p>
            <a:endParaRPr lang="en-GB" sz="3400" b="1" dirty="0">
              <a:solidFill>
                <a:schemeClr val="accent1">
                  <a:lumMod val="75000"/>
                </a:schemeClr>
              </a:solidFill>
            </a:endParaRPr>
          </a:p>
          <a:p>
            <a:endParaRPr lang="en-GB" sz="3800" b="1" dirty="0">
              <a:solidFill>
                <a:schemeClr val="accent1">
                  <a:lumMod val="75000"/>
                </a:schemeClr>
              </a:solidFill>
            </a:endParaRPr>
          </a:p>
          <a:p>
            <a:pPr algn="just"/>
            <a:endParaRPr lang="en-GB" sz="6400" dirty="0">
              <a:solidFill>
                <a:schemeClr val="accent1">
                  <a:lumMod val="75000"/>
                </a:schemeClr>
              </a:solidFill>
            </a:endParaRPr>
          </a:p>
          <a:p>
            <a:pPr algn="ctr">
              <a:lnSpc>
                <a:spcPct val="90000"/>
              </a:lnSpc>
              <a:spcBef>
                <a:spcPct val="0"/>
              </a:spcBef>
              <a:spcAft>
                <a:spcPts val="600"/>
              </a:spcAft>
            </a:pPr>
            <a:endParaRPr lang="en-US" sz="4000" dirty="0">
              <a:ln w="0"/>
              <a:solidFill>
                <a:schemeClr val="accent1">
                  <a:lumMod val="75000"/>
                </a:schemeClr>
              </a:solidFill>
              <a:effectLst>
                <a:outerShdw blurRad="38100" dist="25400" dir="5400000" algn="ctr" rotWithShape="0">
                  <a:srgbClr val="6E747A">
                    <a:alpha val="43000"/>
                  </a:srgbClr>
                </a:outerShdw>
              </a:effectLst>
              <a:latin typeface="Calibri" panose="020F0502020204030204" pitchFamily="34" charset="0"/>
              <a:ea typeface="Cambria" panose="02040503050406030204" pitchFamily="18" charset="0"/>
              <a:cs typeface="Calibri" panose="020F0502020204030204" pitchFamily="34" charset="0"/>
            </a:endParaRPr>
          </a:p>
        </p:txBody>
      </p:sp>
      <p:sp>
        <p:nvSpPr>
          <p:cNvPr id="3" name="Title 2">
            <a:extLst>
              <a:ext uri="{FF2B5EF4-FFF2-40B4-BE49-F238E27FC236}">
                <a16:creationId xmlns:a16="http://schemas.microsoft.com/office/drawing/2014/main" id="{B72C297E-7F23-4323-B452-6FFD6B680AE1}"/>
              </a:ext>
            </a:extLst>
          </p:cNvPr>
          <p:cNvSpPr>
            <a:spLocks noGrp="1"/>
          </p:cNvSpPr>
          <p:nvPr>
            <p:ph type="ctrTitle"/>
          </p:nvPr>
        </p:nvSpPr>
        <p:spPr>
          <a:xfrm>
            <a:off x="1524000" y="1122363"/>
            <a:ext cx="4191000" cy="1186497"/>
          </a:xfrm>
        </p:spPr>
        <p:txBody>
          <a:bodyPr>
            <a:normAutofit/>
          </a:bodyPr>
          <a:lstStyle/>
          <a:p>
            <a:r>
              <a:rPr lang="en-GB" sz="3600" dirty="0"/>
              <a:t>Session covers: </a:t>
            </a:r>
          </a:p>
        </p:txBody>
      </p:sp>
      <p:sp>
        <p:nvSpPr>
          <p:cNvPr id="4" name="Subtitle 3">
            <a:extLst>
              <a:ext uri="{FF2B5EF4-FFF2-40B4-BE49-F238E27FC236}">
                <a16:creationId xmlns:a16="http://schemas.microsoft.com/office/drawing/2014/main" id="{AD9ECAA6-1DF8-4CBB-8D8B-D8A234E0E885}"/>
              </a:ext>
            </a:extLst>
          </p:cNvPr>
          <p:cNvSpPr>
            <a:spLocks noGrp="1"/>
          </p:cNvSpPr>
          <p:nvPr>
            <p:ph type="subTitle" idx="1"/>
          </p:nvPr>
        </p:nvSpPr>
        <p:spPr>
          <a:xfrm>
            <a:off x="857250" y="2308860"/>
            <a:ext cx="7120890" cy="3680777"/>
          </a:xfrm>
        </p:spPr>
        <p:txBody>
          <a:bodyPr>
            <a:normAutofit/>
          </a:bodyPr>
          <a:lstStyle/>
          <a:p>
            <a:pPr marL="342900" indent="-342900" algn="l">
              <a:buFont typeface="Arial" panose="020B0604020202020204" pitchFamily="34" charset="0"/>
              <a:buChar char="•"/>
            </a:pPr>
            <a:r>
              <a:rPr lang="en-GB" b="1" dirty="0">
                <a:solidFill>
                  <a:schemeClr val="accent1">
                    <a:lumMod val="75000"/>
                  </a:schemeClr>
                </a:solidFill>
              </a:rPr>
              <a:t>Social worker case study </a:t>
            </a:r>
          </a:p>
          <a:p>
            <a:pPr marL="342900" indent="-342900" algn="l">
              <a:buFont typeface="Arial" panose="020B0604020202020204" pitchFamily="34" charset="0"/>
              <a:buChar char="•"/>
            </a:pPr>
            <a:r>
              <a:rPr lang="en-GB" b="1" dirty="0">
                <a:solidFill>
                  <a:schemeClr val="accent1">
                    <a:lumMod val="75000"/>
                  </a:schemeClr>
                </a:solidFill>
              </a:rPr>
              <a:t>Surrey vision and guiding principles for all adolescents in Surrey </a:t>
            </a:r>
          </a:p>
          <a:p>
            <a:pPr marL="342900" indent="-342900" algn="l">
              <a:buFont typeface="Arial" panose="020B0604020202020204" pitchFamily="34" charset="0"/>
              <a:buChar char="•"/>
            </a:pPr>
            <a:r>
              <a:rPr lang="en-GB" b="1" dirty="0">
                <a:solidFill>
                  <a:schemeClr val="accent1">
                    <a:lumMod val="75000"/>
                  </a:schemeClr>
                </a:solidFill>
              </a:rPr>
              <a:t>Describes the approach to child exploitation and other forms of extra-familial harm </a:t>
            </a:r>
          </a:p>
          <a:p>
            <a:pPr marL="342900" indent="-342900" algn="l">
              <a:buFont typeface="Arial" panose="020B0604020202020204" pitchFamily="34" charset="0"/>
              <a:buChar char="•"/>
            </a:pPr>
            <a:r>
              <a:rPr lang="en-GB" b="1" dirty="0" err="1">
                <a:solidFill>
                  <a:schemeClr val="accent1">
                    <a:lumMod val="75000"/>
                  </a:schemeClr>
                </a:solidFill>
              </a:rPr>
              <a:t>Mythbusting</a:t>
            </a:r>
            <a:r>
              <a:rPr lang="en-GB" b="1" dirty="0">
                <a:solidFill>
                  <a:schemeClr val="accent1">
                    <a:lumMod val="75000"/>
                  </a:schemeClr>
                </a:solidFill>
              </a:rPr>
              <a:t> – how to engage issue of neglect and adolescent vulnerability </a:t>
            </a:r>
          </a:p>
          <a:p>
            <a:pPr marL="342900" indent="-342900" algn="l">
              <a:buFont typeface="Arial" panose="020B0604020202020204" pitchFamily="34" charset="0"/>
              <a:buChar char="•"/>
            </a:pPr>
            <a:r>
              <a:rPr lang="en-GB" b="1" dirty="0">
                <a:solidFill>
                  <a:schemeClr val="accent1">
                    <a:lumMod val="75000"/>
                  </a:schemeClr>
                </a:solidFill>
              </a:rPr>
              <a:t>Next steps </a:t>
            </a:r>
          </a:p>
        </p:txBody>
      </p:sp>
    </p:spTree>
    <p:extLst>
      <p:ext uri="{BB962C8B-B14F-4D97-AF65-F5344CB8AC3E}">
        <p14:creationId xmlns:p14="http://schemas.microsoft.com/office/powerpoint/2010/main" val="522423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210273-A52F-4399-90E6-6D7C7CC311F1}"/>
              </a:ext>
            </a:extLst>
          </p:cNvPr>
          <p:cNvSpPr/>
          <p:nvPr/>
        </p:nvSpPr>
        <p:spPr>
          <a:xfrm>
            <a:off x="0" y="-126078"/>
            <a:ext cx="12192000" cy="14129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a:t>
            </a:r>
          </a:p>
        </p:txBody>
      </p:sp>
      <p:sp>
        <p:nvSpPr>
          <p:cNvPr id="8" name="Rectangle 7">
            <a:extLst>
              <a:ext uri="{FF2B5EF4-FFF2-40B4-BE49-F238E27FC236}">
                <a16:creationId xmlns:a16="http://schemas.microsoft.com/office/drawing/2014/main" id="{0C62B854-0D7B-4694-9C3A-31C7C747AAEE}"/>
              </a:ext>
            </a:extLst>
          </p:cNvPr>
          <p:cNvSpPr/>
          <p:nvPr/>
        </p:nvSpPr>
        <p:spPr>
          <a:xfrm>
            <a:off x="5948736" y="4032113"/>
            <a:ext cx="6243263" cy="1412944"/>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4000">
              <a:ln w="0"/>
              <a:solidFill>
                <a:schemeClr val="accent1">
                  <a:lumMod val="75000"/>
                </a:schemeClr>
              </a:solidFill>
              <a:effectLst>
                <a:outerShdw blurRad="38100" dist="25400" dir="5400000" algn="ctr" rotWithShape="0">
                  <a:srgbClr val="6E747A">
                    <a:alpha val="43000"/>
                  </a:srgbClr>
                </a:outerShdw>
              </a:effectLst>
              <a:latin typeface="Calibri" panose="020F0502020204030204" pitchFamily="34" charset="0"/>
              <a:ea typeface="Cambria" panose="02040503050406030204" pitchFamily="18" charset="0"/>
              <a:cs typeface="Calibri" panose="020F0502020204030204" pitchFamily="34" charset="0"/>
            </a:endParaRPr>
          </a:p>
        </p:txBody>
      </p:sp>
      <p:sp>
        <p:nvSpPr>
          <p:cNvPr id="4" name="Rectangle 3">
            <a:extLst>
              <a:ext uri="{FF2B5EF4-FFF2-40B4-BE49-F238E27FC236}">
                <a16:creationId xmlns:a16="http://schemas.microsoft.com/office/drawing/2014/main" id="{D7ABC77B-5982-4F35-B1B1-D2BA10D86394}"/>
              </a:ext>
            </a:extLst>
          </p:cNvPr>
          <p:cNvSpPr/>
          <p:nvPr/>
        </p:nvSpPr>
        <p:spPr>
          <a:xfrm>
            <a:off x="5772474" y="2565625"/>
            <a:ext cx="6091809" cy="3711981"/>
          </a:xfrm>
          <a:prstGeom prst="rect">
            <a:avLst/>
          </a:prstGeom>
        </p:spPr>
        <p:txBody>
          <a:bodyPr wrap="square">
            <a:spAutoFit/>
          </a:bodyPr>
          <a:lstStyle/>
          <a:p>
            <a:pPr algn="ctr"/>
            <a:r>
              <a:rPr lang="en-GB" sz="2400" b="1" u="sng">
                <a:solidFill>
                  <a:srgbClr val="002060"/>
                </a:solidFill>
              </a:rPr>
              <a:t>Our Every Day Guiding Principles</a:t>
            </a:r>
          </a:p>
          <a:p>
            <a:pPr algn="ctr"/>
            <a:endParaRPr lang="en-GB" sz="2400" b="1" u="sng">
              <a:solidFill>
                <a:srgbClr val="002060"/>
              </a:solidFill>
            </a:endParaRPr>
          </a:p>
          <a:p>
            <a:pPr marL="285750" indent="-285750" algn="ctr">
              <a:buFont typeface="Wingdings" panose="05000000000000000000" pitchFamily="2" charset="2"/>
              <a:buChar char="ü"/>
            </a:pPr>
            <a:r>
              <a:rPr lang="en-GB" sz="2000">
                <a:solidFill>
                  <a:srgbClr val="002060"/>
                </a:solidFill>
              </a:rPr>
              <a:t>Would this be good enough for my child?</a:t>
            </a:r>
          </a:p>
          <a:p>
            <a:pPr marL="285750" indent="-285750" algn="ctr">
              <a:buFont typeface="Wingdings" panose="05000000000000000000" pitchFamily="2" charset="2"/>
              <a:buChar char="ü"/>
            </a:pPr>
            <a:endParaRPr lang="en-GB" sz="2000">
              <a:solidFill>
                <a:srgbClr val="002060"/>
              </a:solidFill>
            </a:endParaRPr>
          </a:p>
          <a:p>
            <a:pPr marL="285750" indent="-285750" algn="ctr">
              <a:buFont typeface="Wingdings" panose="05000000000000000000" pitchFamily="2" charset="2"/>
              <a:buChar char="ü"/>
            </a:pPr>
            <a:r>
              <a:rPr lang="en-GB" sz="2000">
                <a:solidFill>
                  <a:srgbClr val="002060"/>
                </a:solidFill>
              </a:rPr>
              <a:t>What kind of adult do we want the young person to be?</a:t>
            </a:r>
          </a:p>
          <a:p>
            <a:pPr marL="285750" indent="-285750" algn="ctr">
              <a:buFont typeface="Wingdings" panose="05000000000000000000" pitchFamily="2" charset="2"/>
              <a:buChar char="ü"/>
            </a:pPr>
            <a:endParaRPr lang="en-GB" sz="2000">
              <a:solidFill>
                <a:srgbClr val="002060"/>
              </a:solidFill>
            </a:endParaRPr>
          </a:p>
          <a:p>
            <a:pPr marL="285750" indent="-285750" algn="ctr">
              <a:buFont typeface="Wingdings" panose="05000000000000000000" pitchFamily="2" charset="2"/>
              <a:buChar char="ü"/>
            </a:pPr>
            <a:r>
              <a:rPr lang="en-GB" sz="2000">
                <a:solidFill>
                  <a:srgbClr val="002060"/>
                </a:solidFill>
              </a:rPr>
              <a:t>Are we managing risk for the child and the organisation?</a:t>
            </a:r>
          </a:p>
          <a:p>
            <a:pPr marL="285750" indent="-285750" algn="just">
              <a:buFont typeface="Wingdings" panose="05000000000000000000" pitchFamily="2" charset="2"/>
              <a:buChar char="ü"/>
            </a:pPr>
            <a:endParaRPr lang="en-GB" sz="2000"/>
          </a:p>
          <a:p>
            <a:pPr algn="just"/>
            <a:endParaRPr lang="en-GB" sz="2000"/>
          </a:p>
        </p:txBody>
      </p:sp>
      <p:pic>
        <p:nvPicPr>
          <p:cNvPr id="3" name="Picture 2">
            <a:extLst>
              <a:ext uri="{FF2B5EF4-FFF2-40B4-BE49-F238E27FC236}">
                <a16:creationId xmlns:a16="http://schemas.microsoft.com/office/drawing/2014/main" id="{78AB2A05-5C07-4301-A8D7-09E4DD000117}"/>
              </a:ext>
            </a:extLst>
          </p:cNvPr>
          <p:cNvPicPr>
            <a:picLocks noChangeAspect="1"/>
          </p:cNvPicPr>
          <p:nvPr/>
        </p:nvPicPr>
        <p:blipFill rotWithShape="1">
          <a:blip r:embed="rId2"/>
          <a:srcRect l="5115" t="5733" r="5776" b="3600"/>
          <a:stretch/>
        </p:blipFill>
        <p:spPr>
          <a:xfrm>
            <a:off x="-18726" y="1940559"/>
            <a:ext cx="5466080" cy="4337047"/>
          </a:xfrm>
          <a:prstGeom prst="rect">
            <a:avLst/>
          </a:prstGeom>
        </p:spPr>
      </p:pic>
    </p:spTree>
    <p:extLst>
      <p:ext uri="{BB962C8B-B14F-4D97-AF65-F5344CB8AC3E}">
        <p14:creationId xmlns:p14="http://schemas.microsoft.com/office/powerpoint/2010/main" val="4205383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210273-A52F-4399-90E6-6D7C7CC311F1}"/>
              </a:ext>
            </a:extLst>
          </p:cNvPr>
          <p:cNvSpPr/>
          <p:nvPr/>
        </p:nvSpPr>
        <p:spPr>
          <a:xfrm>
            <a:off x="0" y="0"/>
            <a:ext cx="12192000" cy="14129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p:txBody>
      </p:sp>
      <p:sp>
        <p:nvSpPr>
          <p:cNvPr id="8" name="Rectangle 7">
            <a:extLst>
              <a:ext uri="{FF2B5EF4-FFF2-40B4-BE49-F238E27FC236}">
                <a16:creationId xmlns:a16="http://schemas.microsoft.com/office/drawing/2014/main" id="{0C62B854-0D7B-4694-9C3A-31C7C747AAEE}"/>
              </a:ext>
            </a:extLst>
          </p:cNvPr>
          <p:cNvSpPr/>
          <p:nvPr/>
        </p:nvSpPr>
        <p:spPr>
          <a:xfrm>
            <a:off x="5901111" y="3105150"/>
            <a:ext cx="5957514" cy="3438525"/>
          </a:xfrm>
          <a:prstGeom prst="rect">
            <a:avLst/>
          </a:prstGeom>
        </p:spPr>
        <p:txBody>
          <a:bodyPr vert="horz" lIns="91440" tIns="45720" rIns="91440" bIns="45720" rtlCol="0" anchor="b">
            <a:normAutofit fontScale="25000" lnSpcReduction="20000"/>
          </a:bodyPr>
          <a:lstStyle/>
          <a:p>
            <a:br>
              <a:rPr lang="en-GB" sz="5000" b="1" dirty="0">
                <a:solidFill>
                  <a:schemeClr val="accent1">
                    <a:lumMod val="75000"/>
                  </a:schemeClr>
                </a:solidFill>
              </a:rPr>
            </a:br>
            <a:r>
              <a:rPr lang="en-GB" sz="7200" b="1" u="sng" dirty="0">
                <a:solidFill>
                  <a:schemeClr val="accent1">
                    <a:lumMod val="75000"/>
                  </a:schemeClr>
                </a:solidFill>
              </a:rPr>
              <a:t>Surrey Approach to Safeguarding Adolescents</a:t>
            </a:r>
            <a:endParaRPr lang="en-GB" sz="7200" u="sng" dirty="0">
              <a:solidFill>
                <a:schemeClr val="accent1">
                  <a:lumMod val="75000"/>
                </a:schemeClr>
              </a:solidFill>
            </a:endParaRPr>
          </a:p>
          <a:p>
            <a:endParaRPr lang="en-GB" sz="6400" dirty="0">
              <a:solidFill>
                <a:schemeClr val="accent1">
                  <a:lumMod val="75000"/>
                </a:schemeClr>
              </a:solidFill>
            </a:endParaRPr>
          </a:p>
          <a:p>
            <a:pPr algn="just"/>
            <a:r>
              <a:rPr lang="en-GB" sz="6400" dirty="0">
                <a:solidFill>
                  <a:schemeClr val="accent1">
                    <a:lumMod val="75000"/>
                  </a:schemeClr>
                </a:solidFill>
              </a:rPr>
              <a:t>We will identify adolescents as children first</a:t>
            </a:r>
          </a:p>
          <a:p>
            <a:pPr algn="just"/>
            <a:endParaRPr lang="en-GB" sz="6400" dirty="0">
              <a:solidFill>
                <a:schemeClr val="accent1">
                  <a:lumMod val="75000"/>
                </a:schemeClr>
              </a:solidFill>
            </a:endParaRPr>
          </a:p>
          <a:p>
            <a:pPr algn="just"/>
            <a:r>
              <a:rPr lang="en-GB" sz="6400" dirty="0">
                <a:solidFill>
                  <a:schemeClr val="accent1">
                    <a:lumMod val="75000"/>
                  </a:schemeClr>
                </a:solidFill>
              </a:rPr>
              <a:t>We will strive to understand the development needs of adolescents which are unique to each child</a:t>
            </a:r>
          </a:p>
          <a:p>
            <a:pPr algn="just"/>
            <a:endParaRPr lang="en-GB" sz="6400" dirty="0">
              <a:solidFill>
                <a:schemeClr val="accent1">
                  <a:lumMod val="75000"/>
                </a:schemeClr>
              </a:solidFill>
            </a:endParaRPr>
          </a:p>
          <a:p>
            <a:pPr algn="just"/>
            <a:r>
              <a:rPr lang="en-GB" sz="6400" dirty="0">
                <a:solidFill>
                  <a:schemeClr val="accent1">
                    <a:lumMod val="75000"/>
                  </a:schemeClr>
                </a:solidFill>
              </a:rPr>
              <a:t>We will work together to understand the needs and risks for adolescents with SEND</a:t>
            </a:r>
          </a:p>
          <a:p>
            <a:pPr algn="just"/>
            <a:endParaRPr lang="en-GB" sz="6400" dirty="0">
              <a:solidFill>
                <a:schemeClr val="accent1">
                  <a:lumMod val="75000"/>
                </a:schemeClr>
              </a:solidFill>
            </a:endParaRPr>
          </a:p>
          <a:p>
            <a:pPr algn="just"/>
            <a:r>
              <a:rPr lang="en-GB" sz="6400" dirty="0">
                <a:solidFill>
                  <a:schemeClr val="accent1">
                    <a:lumMod val="75000"/>
                  </a:schemeClr>
                </a:solidFill>
              </a:rPr>
              <a:t>We understand and recognise the influences in adolescent lives, including those outside the family context</a:t>
            </a:r>
          </a:p>
          <a:p>
            <a:pPr algn="just"/>
            <a:endParaRPr lang="en-GB" sz="6400" dirty="0">
              <a:solidFill>
                <a:schemeClr val="accent1">
                  <a:lumMod val="75000"/>
                </a:schemeClr>
              </a:solidFill>
            </a:endParaRPr>
          </a:p>
          <a:p>
            <a:pPr algn="just"/>
            <a:r>
              <a:rPr lang="en-GB" sz="6400" dirty="0">
                <a:solidFill>
                  <a:schemeClr val="accent1">
                    <a:lumMod val="75000"/>
                  </a:schemeClr>
                </a:solidFill>
              </a:rPr>
              <a:t>We will maintain a focus on the risks that adolescents are exposed to in contexts outside the family, and respond with the right conversation and the right action at the right time</a:t>
            </a:r>
          </a:p>
          <a:p>
            <a:pPr algn="just"/>
            <a:endParaRPr lang="en-GB" sz="6400" dirty="0">
              <a:solidFill>
                <a:schemeClr val="accent1">
                  <a:lumMod val="75000"/>
                </a:schemeClr>
              </a:solidFill>
            </a:endParaRPr>
          </a:p>
          <a:p>
            <a:pPr algn="just"/>
            <a:r>
              <a:rPr lang="en-GB" sz="6400" dirty="0">
                <a:solidFill>
                  <a:schemeClr val="accent1">
                    <a:lumMod val="75000"/>
                  </a:schemeClr>
                </a:solidFill>
              </a:rPr>
              <a:t>We will be considerate of the positive and negative impact of risks adolescents take in exploring their growing independence</a:t>
            </a:r>
          </a:p>
          <a:p>
            <a:pPr algn="just"/>
            <a:endParaRPr lang="en-GB" sz="6400" dirty="0">
              <a:solidFill>
                <a:schemeClr val="accent1">
                  <a:lumMod val="75000"/>
                </a:schemeClr>
              </a:solidFill>
            </a:endParaRPr>
          </a:p>
          <a:p>
            <a:pPr algn="just"/>
            <a:r>
              <a:rPr lang="en-GB" sz="6400" dirty="0">
                <a:solidFill>
                  <a:schemeClr val="accent1">
                    <a:lumMod val="75000"/>
                  </a:schemeClr>
                </a:solidFill>
              </a:rPr>
              <a:t>Value the diverse range of experiences of the adolescents in Surrey and respond to the needs of adolescents of all genders, ethnicities, sexual identities and beliefs, and those children with disabilities</a:t>
            </a:r>
          </a:p>
          <a:p>
            <a:pPr algn="ctr">
              <a:lnSpc>
                <a:spcPct val="90000"/>
              </a:lnSpc>
              <a:spcBef>
                <a:spcPct val="0"/>
              </a:spcBef>
              <a:spcAft>
                <a:spcPts val="600"/>
              </a:spcAft>
            </a:pPr>
            <a:endParaRPr lang="en-US" sz="4000" dirty="0">
              <a:ln w="0"/>
              <a:solidFill>
                <a:schemeClr val="accent1">
                  <a:lumMod val="75000"/>
                </a:schemeClr>
              </a:solidFill>
              <a:effectLst>
                <a:outerShdw blurRad="38100" dist="25400" dir="5400000" algn="ctr" rotWithShape="0">
                  <a:srgbClr val="6E747A">
                    <a:alpha val="43000"/>
                  </a:srgbClr>
                </a:outerShdw>
              </a:effectLst>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83CF96B5-2974-4BCB-9BA7-A13F6D4A17C4}"/>
              </a:ext>
            </a:extLst>
          </p:cNvPr>
          <p:cNvPicPr>
            <a:picLocks noChangeAspect="1"/>
          </p:cNvPicPr>
          <p:nvPr/>
        </p:nvPicPr>
        <p:blipFill>
          <a:blip r:embed="rId2"/>
          <a:stretch>
            <a:fillRect/>
          </a:stretch>
        </p:blipFill>
        <p:spPr>
          <a:xfrm>
            <a:off x="151330" y="1651068"/>
            <a:ext cx="5588926" cy="5292657"/>
          </a:xfrm>
          <a:prstGeom prst="rect">
            <a:avLst/>
          </a:prstGeom>
        </p:spPr>
      </p:pic>
    </p:spTree>
    <p:extLst>
      <p:ext uri="{BB962C8B-B14F-4D97-AF65-F5344CB8AC3E}">
        <p14:creationId xmlns:p14="http://schemas.microsoft.com/office/powerpoint/2010/main" val="2894383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3A6CA-9314-4F12-B1C9-82EEA396E373}"/>
              </a:ext>
            </a:extLst>
          </p:cNvPr>
          <p:cNvSpPr>
            <a:spLocks noGrp="1"/>
          </p:cNvSpPr>
          <p:nvPr>
            <p:ph type="title"/>
          </p:nvPr>
        </p:nvSpPr>
        <p:spPr>
          <a:xfrm>
            <a:off x="446315" y="938667"/>
            <a:ext cx="8229600" cy="805542"/>
          </a:xfrm>
        </p:spPr>
        <p:txBody>
          <a:bodyPr>
            <a:normAutofit/>
          </a:bodyPr>
          <a:lstStyle/>
          <a:p>
            <a:r>
              <a:rPr lang="en-GB" sz="3200" b="1" dirty="0">
                <a:latin typeface="+mn-lt"/>
              </a:rPr>
              <a:t>Extra-familial harm </a:t>
            </a:r>
          </a:p>
        </p:txBody>
      </p:sp>
      <p:graphicFrame>
        <p:nvGraphicFramePr>
          <p:cNvPr id="4" name="Content Placeholder 3">
            <a:extLst>
              <a:ext uri="{FF2B5EF4-FFF2-40B4-BE49-F238E27FC236}">
                <a16:creationId xmlns:a16="http://schemas.microsoft.com/office/drawing/2014/main" id="{DAFE7CAB-E66F-4699-91AB-216F5337EA69}"/>
              </a:ext>
            </a:extLst>
          </p:cNvPr>
          <p:cNvGraphicFramePr>
            <a:graphicFrameLocks noGrp="1"/>
          </p:cNvGraphicFramePr>
          <p:nvPr>
            <p:ph idx="1"/>
          </p:nvPr>
        </p:nvGraphicFramePr>
        <p:xfrm>
          <a:off x="1963738" y="1341438"/>
          <a:ext cx="82296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8FA3DF28-7D59-47F8-83C2-ABC44F9021C3}"/>
              </a:ext>
            </a:extLst>
          </p:cNvPr>
          <p:cNvSpPr/>
          <p:nvPr/>
        </p:nvSpPr>
        <p:spPr>
          <a:xfrm>
            <a:off x="0" y="0"/>
            <a:ext cx="12192000" cy="10341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a:p>
            <a:pPr algn="ctr"/>
            <a:r>
              <a:rPr lang="en-GB" sz="2400" b="1" dirty="0">
                <a:latin typeface="Calibri Light" panose="020F0302020204030204" pitchFamily="34" charset="0"/>
                <a:ea typeface="Cambria" panose="02040503050406030204" pitchFamily="18" charset="0"/>
                <a:cs typeface="Calibri Light" panose="020F0302020204030204" pitchFamily="34" charset="0"/>
              </a:rPr>
              <a:t>Child Exploitation and Contextual Safeguarding  </a:t>
            </a:r>
          </a:p>
        </p:txBody>
      </p:sp>
    </p:spTree>
    <p:extLst>
      <p:ext uri="{BB962C8B-B14F-4D97-AF65-F5344CB8AC3E}">
        <p14:creationId xmlns:p14="http://schemas.microsoft.com/office/powerpoint/2010/main" val="1791475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48620" y="-39208"/>
            <a:ext cx="8733631" cy="1269590"/>
          </a:xfrm>
        </p:spPr>
        <p:txBody>
          <a:bodyPr>
            <a:normAutofit/>
          </a:bodyPr>
          <a:lstStyle/>
          <a:p>
            <a:pPr algn="ctr"/>
            <a:r>
              <a:rPr lang="en-GB" sz="3200" dirty="0">
                <a:solidFill>
                  <a:srgbClr val="002060"/>
                </a:solidFill>
              </a:rPr>
              <a:t>Extra-familial forms of harm are highly contextual </a:t>
            </a:r>
            <a:br>
              <a:rPr lang="en-GB" sz="2800" dirty="0">
                <a:solidFill>
                  <a:srgbClr val="002060"/>
                </a:solidFill>
              </a:rPr>
            </a:br>
            <a:r>
              <a:rPr lang="en-GB" sz="1600" dirty="0">
                <a:solidFill>
                  <a:srgbClr val="002060"/>
                </a:solidFill>
              </a:rPr>
              <a:t>(Barter, 2009; Firmin, 2017; Firmin, Wroe and Lloyd, 2019; </a:t>
            </a:r>
            <a:r>
              <a:rPr lang="en-GB" sz="1600" dirty="0" err="1">
                <a:solidFill>
                  <a:srgbClr val="002060"/>
                </a:solidFill>
              </a:rPr>
              <a:t>Hudeck</a:t>
            </a:r>
            <a:r>
              <a:rPr lang="en-GB" sz="1600" dirty="0">
                <a:solidFill>
                  <a:srgbClr val="002060"/>
                </a:solidFill>
              </a:rPr>
              <a:t>, 2018)</a:t>
            </a:r>
          </a:p>
        </p:txBody>
      </p:sp>
      <p:graphicFrame>
        <p:nvGraphicFramePr>
          <p:cNvPr id="4" name="Content Placeholder 4"/>
          <p:cNvGraphicFramePr>
            <a:graphicFrameLocks noGrp="1"/>
          </p:cNvGraphicFramePr>
          <p:nvPr>
            <p:ph idx="1"/>
          </p:nvPr>
        </p:nvGraphicFramePr>
        <p:xfrm>
          <a:off x="3595670" y="1571613"/>
          <a:ext cx="5000660" cy="4168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48620" y="1116199"/>
            <a:ext cx="2143125" cy="3056096"/>
          </a:xfrm>
          <a:prstGeom prst="roundRect">
            <a:avLst/>
          </a:prstGeom>
          <a:solidFill>
            <a:schemeClr val="accent1"/>
          </a:solidFill>
          <a:ln w="19050">
            <a:solidFill>
              <a:srgbClr val="002060"/>
            </a:solidFill>
          </a:ln>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GB" sz="2000" dirty="0">
                <a:solidFill>
                  <a:srgbClr val="000000"/>
                </a:solidFill>
                <a:latin typeface="Calibri Light" panose="020F0302020204030204"/>
                <a:sym typeface="Arial" pitchFamily="34" charset="0"/>
              </a:rPr>
              <a:t>Street-based victimisation and grooming</a:t>
            </a:r>
          </a:p>
          <a:p>
            <a:pPr>
              <a:defRPr/>
            </a:pPr>
            <a:r>
              <a:rPr lang="en-GB" sz="2000" dirty="0">
                <a:solidFill>
                  <a:srgbClr val="000000"/>
                </a:solidFill>
                <a:latin typeface="Calibri Light" panose="020F0302020204030204"/>
                <a:sym typeface="Arial" pitchFamily="34" charset="0"/>
              </a:rPr>
              <a:t>Criminal exploitation routes</a:t>
            </a:r>
          </a:p>
          <a:p>
            <a:pPr>
              <a:defRPr/>
            </a:pPr>
            <a:r>
              <a:rPr lang="en-GB" sz="2000" dirty="0">
                <a:solidFill>
                  <a:srgbClr val="000000"/>
                </a:solidFill>
                <a:latin typeface="Calibri Light" panose="020F0302020204030204"/>
                <a:sym typeface="Arial" pitchFamily="34" charset="0"/>
              </a:rPr>
              <a:t>Robbery</a:t>
            </a:r>
          </a:p>
          <a:p>
            <a:pPr>
              <a:defRPr/>
            </a:pPr>
            <a:r>
              <a:rPr lang="en-GB" sz="2000" dirty="0">
                <a:solidFill>
                  <a:srgbClr val="000000"/>
                </a:solidFill>
                <a:latin typeface="Calibri Light" panose="020F0302020204030204"/>
                <a:sym typeface="Arial" pitchFamily="34" charset="0"/>
              </a:rPr>
              <a:t>CSE in parks, shopping centres </a:t>
            </a:r>
          </a:p>
        </p:txBody>
      </p:sp>
      <p:cxnSp>
        <p:nvCxnSpPr>
          <p:cNvPr id="9" name="Straight Arrow Connector 8"/>
          <p:cNvCxnSpPr/>
          <p:nvPr/>
        </p:nvCxnSpPr>
        <p:spPr>
          <a:xfrm>
            <a:off x="3791744" y="1928812"/>
            <a:ext cx="1440160" cy="261938"/>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67750" y="1500189"/>
            <a:ext cx="1714500" cy="2089011"/>
          </a:xfrm>
          <a:prstGeom prst="roundRect">
            <a:avLst/>
          </a:prstGeom>
          <a:solidFill>
            <a:schemeClr val="accent1"/>
          </a:solidFill>
          <a:ln w="19050">
            <a:solidFill>
              <a:srgbClr val="002060"/>
            </a:solidFill>
          </a:ln>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GB" sz="2000" dirty="0">
                <a:solidFill>
                  <a:srgbClr val="000000"/>
                </a:solidFill>
                <a:latin typeface="Calibri Light" panose="020F0302020204030204"/>
                <a:sym typeface="Arial" pitchFamily="34" charset="0"/>
              </a:rPr>
              <a:t>Bullying</a:t>
            </a:r>
          </a:p>
          <a:p>
            <a:pPr>
              <a:defRPr/>
            </a:pPr>
            <a:r>
              <a:rPr lang="en-GB" sz="2000" dirty="0">
                <a:solidFill>
                  <a:srgbClr val="000000"/>
                </a:solidFill>
                <a:latin typeface="Calibri Light" panose="020F0302020204030204"/>
                <a:sym typeface="Arial" pitchFamily="34" charset="0"/>
              </a:rPr>
              <a:t>Corridor culture</a:t>
            </a:r>
          </a:p>
          <a:p>
            <a:pPr>
              <a:defRPr/>
            </a:pPr>
            <a:r>
              <a:rPr lang="en-GB" sz="2000" dirty="0">
                <a:solidFill>
                  <a:srgbClr val="000000"/>
                </a:solidFill>
                <a:latin typeface="Calibri Light" panose="020F0302020204030204"/>
                <a:sym typeface="Arial" pitchFamily="34" charset="0"/>
              </a:rPr>
              <a:t>Peer recruitment </a:t>
            </a:r>
          </a:p>
          <a:p>
            <a:pPr>
              <a:defRPr/>
            </a:pPr>
            <a:r>
              <a:rPr lang="en-GB" sz="2000" dirty="0">
                <a:solidFill>
                  <a:srgbClr val="000000"/>
                </a:solidFill>
                <a:latin typeface="Calibri Light" panose="020F0302020204030204"/>
                <a:sym typeface="Arial" pitchFamily="34" charset="0"/>
              </a:rPr>
              <a:t>Curriculum </a:t>
            </a:r>
          </a:p>
        </p:txBody>
      </p:sp>
      <p:cxnSp>
        <p:nvCxnSpPr>
          <p:cNvPr id="12" name="Straight Arrow Connector 11"/>
          <p:cNvCxnSpPr/>
          <p:nvPr/>
        </p:nvCxnSpPr>
        <p:spPr>
          <a:xfrm rot="10800000" flipV="1">
            <a:off x="6738938" y="1928814"/>
            <a:ext cx="1928812" cy="714375"/>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78782" y="4273137"/>
            <a:ext cx="2112962" cy="1804749"/>
          </a:xfrm>
          <a:prstGeom prst="roundRect">
            <a:avLst/>
          </a:prstGeom>
          <a:solidFill>
            <a:schemeClr val="accent1"/>
          </a:solidFill>
          <a:ln w="19050">
            <a:solidFill>
              <a:srgbClr val="002060"/>
            </a:solidFill>
          </a:ln>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GB" sz="2000" dirty="0">
                <a:solidFill>
                  <a:srgbClr val="000000"/>
                </a:solidFill>
                <a:latin typeface="Calibri Light" panose="020F0302020204030204"/>
                <a:sym typeface="Arial" pitchFamily="34" charset="0"/>
              </a:rPr>
              <a:t>Peer association to intimate partner violence</a:t>
            </a:r>
          </a:p>
          <a:p>
            <a:pPr>
              <a:defRPr/>
            </a:pPr>
            <a:r>
              <a:rPr lang="en-GB" sz="2000" dirty="0">
                <a:solidFill>
                  <a:srgbClr val="000000"/>
                </a:solidFill>
                <a:latin typeface="Calibri Light" panose="020F0302020204030204"/>
                <a:sym typeface="Arial" pitchFamily="34" charset="0"/>
              </a:rPr>
              <a:t>Peer group sexual offending</a:t>
            </a:r>
          </a:p>
        </p:txBody>
      </p:sp>
      <p:cxnSp>
        <p:nvCxnSpPr>
          <p:cNvPr id="16" name="Straight Arrow Connector 15"/>
          <p:cNvCxnSpPr/>
          <p:nvPr/>
        </p:nvCxnSpPr>
        <p:spPr>
          <a:xfrm flipV="1">
            <a:off x="3791745" y="3643315"/>
            <a:ext cx="1304131" cy="976672"/>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67751" y="3933057"/>
            <a:ext cx="1678781" cy="2089011"/>
          </a:xfrm>
          <a:prstGeom prst="roundRect">
            <a:avLst/>
          </a:prstGeom>
          <a:solidFill>
            <a:schemeClr val="accent1"/>
          </a:solidFill>
          <a:ln w="1905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GB" sz="2000" dirty="0">
                <a:solidFill>
                  <a:srgbClr val="000000"/>
                </a:solidFill>
                <a:latin typeface="Calibri Light" panose="020F0302020204030204"/>
                <a:sym typeface="Arial" pitchFamily="34" charset="0"/>
              </a:rPr>
              <a:t>Domestic abuse</a:t>
            </a:r>
          </a:p>
          <a:p>
            <a:pPr>
              <a:defRPr/>
            </a:pPr>
            <a:r>
              <a:rPr lang="en-GB" sz="2000" dirty="0">
                <a:solidFill>
                  <a:srgbClr val="000000"/>
                </a:solidFill>
                <a:latin typeface="Calibri Light" panose="020F0302020204030204"/>
                <a:sym typeface="Arial" pitchFamily="34" charset="0"/>
              </a:rPr>
              <a:t>Siblings</a:t>
            </a:r>
          </a:p>
          <a:p>
            <a:pPr>
              <a:defRPr/>
            </a:pPr>
            <a:r>
              <a:rPr lang="en-GB" sz="2000" dirty="0">
                <a:solidFill>
                  <a:srgbClr val="000000"/>
                </a:solidFill>
                <a:latin typeface="Calibri Light" panose="020F0302020204030204"/>
                <a:sym typeface="Arial" pitchFamily="34" charset="0"/>
              </a:rPr>
              <a:t>Neglect</a:t>
            </a:r>
          </a:p>
          <a:p>
            <a:pPr>
              <a:defRPr/>
            </a:pPr>
            <a:r>
              <a:rPr lang="en-GB" sz="2000" dirty="0">
                <a:solidFill>
                  <a:srgbClr val="000000"/>
                </a:solidFill>
                <a:latin typeface="Calibri Light" panose="020F0302020204030204"/>
                <a:sym typeface="Arial" pitchFamily="34" charset="0"/>
              </a:rPr>
              <a:t>Parental capacity </a:t>
            </a:r>
            <a:r>
              <a:rPr lang="en-GB" dirty="0">
                <a:solidFill>
                  <a:srgbClr val="000000"/>
                </a:solidFill>
                <a:latin typeface="Calibri Light" panose="020F0302020204030204"/>
                <a:sym typeface="Arial" pitchFamily="34" charset="0"/>
              </a:rPr>
              <a:t> </a:t>
            </a:r>
          </a:p>
        </p:txBody>
      </p:sp>
      <p:cxnSp>
        <p:nvCxnSpPr>
          <p:cNvPr id="20" name="Straight Arrow Connector 19"/>
          <p:cNvCxnSpPr/>
          <p:nvPr/>
        </p:nvCxnSpPr>
        <p:spPr>
          <a:xfrm flipH="1" flipV="1">
            <a:off x="6672064" y="3933056"/>
            <a:ext cx="1995686" cy="1296144"/>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963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C0FC-C00E-49FC-9565-E5ABD41FFB79}"/>
              </a:ext>
            </a:extLst>
          </p:cNvPr>
          <p:cNvSpPr>
            <a:spLocks noGrp="1"/>
          </p:cNvSpPr>
          <p:nvPr>
            <p:ph type="ctrTitle"/>
          </p:nvPr>
        </p:nvSpPr>
        <p:spPr>
          <a:xfrm>
            <a:off x="1883229" y="1854200"/>
            <a:ext cx="8784770" cy="1655762"/>
          </a:xfrm>
        </p:spPr>
        <p:txBody>
          <a:bodyPr>
            <a:normAutofit fontScale="90000"/>
          </a:bodyPr>
          <a:lstStyle/>
          <a:p>
            <a:br>
              <a:rPr lang="en-GB" dirty="0"/>
            </a:br>
            <a:br>
              <a:rPr lang="en-GB" dirty="0"/>
            </a:br>
            <a:br>
              <a:rPr lang="en-GB" dirty="0"/>
            </a:br>
            <a:r>
              <a:rPr lang="en-GB" sz="4400" dirty="0" err="1"/>
              <a:t>Mythbusting</a:t>
            </a:r>
            <a:r>
              <a:rPr lang="en-GB" sz="4400" dirty="0"/>
              <a:t> </a:t>
            </a:r>
            <a:br>
              <a:rPr lang="en-GB" sz="4400" dirty="0"/>
            </a:br>
            <a:r>
              <a:rPr lang="en-GB" sz="4400" dirty="0"/>
              <a:t>understanding strengths-based practice</a:t>
            </a:r>
          </a:p>
        </p:txBody>
      </p:sp>
      <p:sp>
        <p:nvSpPr>
          <p:cNvPr id="3" name="Subtitle 2">
            <a:extLst>
              <a:ext uri="{FF2B5EF4-FFF2-40B4-BE49-F238E27FC236}">
                <a16:creationId xmlns:a16="http://schemas.microsoft.com/office/drawing/2014/main" id="{67EA130C-78AC-4184-867B-E65C758947C3}"/>
              </a:ext>
            </a:extLst>
          </p:cNvPr>
          <p:cNvSpPr>
            <a:spLocks noGrp="1"/>
          </p:cNvSpPr>
          <p:nvPr>
            <p:ph type="subTitle" idx="1"/>
          </p:nvPr>
        </p:nvSpPr>
        <p:spPr/>
        <p:txBody>
          <a:bodyPr/>
          <a:lstStyle/>
          <a:p>
            <a:r>
              <a:rPr lang="en-GB" b="1" dirty="0">
                <a:solidFill>
                  <a:schemeClr val="accent1">
                    <a:lumMod val="75000"/>
                  </a:schemeClr>
                </a:solidFill>
              </a:rPr>
              <a:t> </a:t>
            </a:r>
          </a:p>
          <a:p>
            <a:r>
              <a:rPr lang="en-GB" dirty="0"/>
              <a:t>Gabi Schaper - Safeguarding Adolescent Social Work Consultant and Systemic Family Therapist </a:t>
            </a:r>
          </a:p>
          <a:p>
            <a:endParaRPr lang="en-GB" dirty="0"/>
          </a:p>
        </p:txBody>
      </p:sp>
      <p:sp>
        <p:nvSpPr>
          <p:cNvPr id="4" name="Rectangle 3">
            <a:extLst>
              <a:ext uri="{FF2B5EF4-FFF2-40B4-BE49-F238E27FC236}">
                <a16:creationId xmlns:a16="http://schemas.microsoft.com/office/drawing/2014/main" id="{E33FE896-0BA3-4724-9F3C-82A7185B55DB}"/>
              </a:ext>
            </a:extLst>
          </p:cNvPr>
          <p:cNvSpPr/>
          <p:nvPr/>
        </p:nvSpPr>
        <p:spPr>
          <a:xfrm>
            <a:off x="-97971" y="0"/>
            <a:ext cx="12192000" cy="14129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a:p>
            <a:pPr algn="ctr"/>
            <a:r>
              <a:rPr lang="en-GB" sz="2400" b="1" dirty="0">
                <a:latin typeface="Calibri Light" panose="020F0302020204030204" pitchFamily="34" charset="0"/>
                <a:ea typeface="Cambria" panose="02040503050406030204" pitchFamily="18" charset="0"/>
                <a:cs typeface="Calibri Light" panose="020F0302020204030204" pitchFamily="34" charset="0"/>
              </a:rPr>
              <a:t>Child Exploitation and Contextual Safeguarding  </a:t>
            </a:r>
          </a:p>
        </p:txBody>
      </p:sp>
    </p:spTree>
    <p:extLst>
      <p:ext uri="{BB962C8B-B14F-4D97-AF65-F5344CB8AC3E}">
        <p14:creationId xmlns:p14="http://schemas.microsoft.com/office/powerpoint/2010/main" val="1111710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8">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93F1BE0-5A11-4D7B-AC7C-D89E7D272F68}"/>
              </a:ext>
            </a:extLst>
          </p:cNvPr>
          <p:cNvSpPr>
            <a:spLocks noGrp="1"/>
          </p:cNvSpPr>
          <p:nvPr>
            <p:ph type="title"/>
          </p:nvPr>
        </p:nvSpPr>
        <p:spPr>
          <a:xfrm>
            <a:off x="562682" y="2501131"/>
            <a:ext cx="10909640" cy="2555500"/>
          </a:xfrm>
        </p:spPr>
        <p:txBody>
          <a:bodyPr vert="horz" lIns="91440" tIns="45720" rIns="91440" bIns="45720" rtlCol="0" anchor="b">
            <a:normAutofit/>
          </a:bodyPr>
          <a:lstStyle/>
          <a:p>
            <a:pPr algn="ctr"/>
            <a:r>
              <a:rPr lang="en-GB" sz="2800" dirty="0">
                <a:hlinkClick r:id="rId2"/>
              </a:rPr>
              <a:t>Homepage - Surrey Safeguarding Children Partnership (surreyscp.org.uk)</a:t>
            </a:r>
            <a:br>
              <a:rPr lang="en-GB" sz="2800" dirty="0"/>
            </a:br>
            <a:r>
              <a:rPr lang="en-GB" sz="2700" dirty="0">
                <a:hlinkClick r:id="rId3"/>
              </a:rPr>
              <a:t>SSCP-Final-Neglect-Strategy-2021-2023-1.pdf (surreyscp.org.uk)</a:t>
            </a:r>
            <a:r>
              <a:rPr lang="en-GB" sz="2700" b="1" dirty="0"/>
              <a:t> </a:t>
            </a:r>
            <a:br>
              <a:rPr lang="en-GB" sz="2700" b="1" dirty="0"/>
            </a:br>
            <a:r>
              <a:rPr lang="en-GB" sz="2700" u="sng" dirty="0">
                <a:hlinkClick r:id="rId4"/>
              </a:rPr>
              <a:t>Neglect-Strategy-on-a-page-April-2021.pdf (surreyscp.org.uk)</a:t>
            </a:r>
            <a:br>
              <a:rPr lang="en-GB" sz="1800" b="1" dirty="0"/>
            </a:br>
            <a:r>
              <a:rPr lang="en-GB" sz="2800" dirty="0">
                <a:hlinkClick r:id="rId5"/>
              </a:rPr>
              <a:t>Family Resilience and Early Help - Surrey County Council (surreycc.gov.uk)</a:t>
            </a:r>
            <a:br>
              <a:rPr lang="en-GB" sz="2800" dirty="0"/>
            </a:br>
            <a:br>
              <a:rPr lang="en-US" sz="2800"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sp>
        <p:nvSpPr>
          <p:cNvPr id="7" name="Text Placeholder 6">
            <a:extLst>
              <a:ext uri="{FF2B5EF4-FFF2-40B4-BE49-F238E27FC236}">
                <a16:creationId xmlns:a16="http://schemas.microsoft.com/office/drawing/2014/main" id="{D1C0756C-256D-4B70-8D21-13EBBD507727}"/>
              </a:ext>
            </a:extLst>
          </p:cNvPr>
          <p:cNvSpPr>
            <a:spLocks noGrp="1"/>
          </p:cNvSpPr>
          <p:nvPr>
            <p:ph type="body" idx="1"/>
          </p:nvPr>
        </p:nvSpPr>
        <p:spPr>
          <a:xfrm>
            <a:off x="638881" y="5660607"/>
            <a:ext cx="10909643" cy="552659"/>
          </a:xfrm>
        </p:spPr>
        <p:txBody>
          <a:bodyPr vert="horz" lIns="91440" tIns="45720" rIns="91440" bIns="45720" rtlCol="0" anchor="t">
            <a:normAutofit/>
          </a:bodyPr>
          <a:lstStyle/>
          <a:p>
            <a:pPr algn="ctr"/>
            <a:r>
              <a:rPr lang="en-GB" b="1" dirty="0"/>
              <a:t>If you’re concerned about a child call 0300 470 9100 or email </a:t>
            </a:r>
            <a:r>
              <a:rPr lang="en-GB" b="1" dirty="0">
                <a:hlinkClick r:id="rId6"/>
              </a:rPr>
              <a:t> cspa@surreycc.gov.uk</a:t>
            </a:r>
            <a:endParaRPr lang="en-GB" dirty="0"/>
          </a:p>
          <a:p>
            <a:pPr algn="ctr"/>
            <a:endParaRPr lang="en-US" sz="2400" kern="1200" dirty="0">
              <a:solidFill>
                <a:schemeClr val="tx1"/>
              </a:solidFill>
              <a:latin typeface="+mn-lt"/>
              <a:ea typeface="+mn-ea"/>
              <a:cs typeface="+mn-cs"/>
            </a:endParaRPr>
          </a:p>
        </p:txBody>
      </p:sp>
      <p:pic>
        <p:nvPicPr>
          <p:cNvPr id="8" name="Picture 7">
            <a:extLst>
              <a:ext uri="{FF2B5EF4-FFF2-40B4-BE49-F238E27FC236}">
                <a16:creationId xmlns:a16="http://schemas.microsoft.com/office/drawing/2014/main" id="{E1E19963-300C-4001-AEE7-D5BD2F4ADF0D}"/>
              </a:ext>
            </a:extLst>
          </p:cNvPr>
          <p:cNvPicPr>
            <a:picLocks noChangeAspect="1"/>
          </p:cNvPicPr>
          <p:nvPr/>
        </p:nvPicPr>
        <p:blipFill>
          <a:blip r:embed="rId7"/>
          <a:stretch>
            <a:fillRect/>
          </a:stretch>
        </p:blipFill>
        <p:spPr>
          <a:xfrm>
            <a:off x="2873908" y="152400"/>
            <a:ext cx="6439588" cy="2047875"/>
          </a:xfrm>
          <a:prstGeom prst="rect">
            <a:avLst/>
          </a:prstGeom>
        </p:spPr>
      </p:pic>
      <p:sp>
        <p:nvSpPr>
          <p:cNvPr id="36"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71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D26B-01D4-4E01-9682-89D33F8A47A5}"/>
              </a:ext>
            </a:extLst>
          </p:cNvPr>
          <p:cNvSpPr>
            <a:spLocks noGrp="1"/>
          </p:cNvSpPr>
          <p:nvPr>
            <p:ph type="title"/>
          </p:nvPr>
        </p:nvSpPr>
        <p:spPr/>
        <p:txBody>
          <a:bodyPr/>
          <a:lstStyle/>
          <a:p>
            <a:r>
              <a:rPr lang="en-GB" dirty="0"/>
              <a:t>Listening to young people </a:t>
            </a:r>
          </a:p>
        </p:txBody>
      </p:sp>
      <p:pic>
        <p:nvPicPr>
          <p:cNvPr id="6" name="Picture Placeholder 5">
            <a:extLst>
              <a:ext uri="{FF2B5EF4-FFF2-40B4-BE49-F238E27FC236}">
                <a16:creationId xmlns:a16="http://schemas.microsoft.com/office/drawing/2014/main" id="{40D6AB7A-AA65-4B32-BF5C-BD741D23291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4FCF1E88-2FBF-4FE3-893F-533734DC5C5D}"/>
              </a:ext>
            </a:extLst>
          </p:cNvPr>
          <p:cNvSpPr>
            <a:spLocks noGrp="1"/>
          </p:cNvSpPr>
          <p:nvPr>
            <p:ph type="body" sz="half" idx="2"/>
          </p:nvPr>
        </p:nvSpPr>
        <p:spPr/>
        <p:txBody>
          <a:bodyPr>
            <a:normAutofit fontScale="92500" lnSpcReduction="20000"/>
          </a:bodyPr>
          <a:lstStyle/>
          <a:p>
            <a:r>
              <a:rPr lang="en-GB" dirty="0"/>
              <a:t>Myth 1 </a:t>
            </a:r>
          </a:p>
          <a:p>
            <a:r>
              <a:rPr lang="en-GB" dirty="0"/>
              <a:t>“Gang culture is rife among young people and is taking over our schools”</a:t>
            </a:r>
          </a:p>
          <a:p>
            <a:r>
              <a:rPr lang="en-GB" b="1" u="sng" dirty="0"/>
              <a:t>Reality</a:t>
            </a:r>
          </a:p>
          <a:p>
            <a:r>
              <a:rPr lang="en-GB" dirty="0"/>
              <a:t>Our User Voice &amp; Participation Team (Jess Clarke and the team) surveyed lots of young people about youth violence and perceptions around safety.</a:t>
            </a:r>
          </a:p>
          <a:p>
            <a:r>
              <a:rPr lang="en-GB" dirty="0"/>
              <a:t>This work tells us so much about what young people think around ‘gang culture’ </a:t>
            </a:r>
          </a:p>
          <a:p>
            <a:r>
              <a:rPr lang="en-GB" dirty="0"/>
              <a:t>Many young people dislike the term and do not want to be labelled in such way. In a survey carried out by the UVP team they found that a number of young people completing the serious youth violence questionnaires have </a:t>
            </a:r>
            <a:r>
              <a:rPr lang="en-GB" b="1" dirty="0"/>
              <a:t>not</a:t>
            </a:r>
            <a:r>
              <a:rPr lang="en-GB" dirty="0"/>
              <a:t> </a:t>
            </a:r>
            <a:r>
              <a:rPr lang="en-GB" b="1" dirty="0"/>
              <a:t>come across youth violence, gangs or dealing in their area. This is not say it doesn’t exist – but we need to listen. </a:t>
            </a:r>
          </a:p>
          <a:p>
            <a:endParaRPr lang="en-GB" dirty="0"/>
          </a:p>
        </p:txBody>
      </p:sp>
      <p:sp>
        <p:nvSpPr>
          <p:cNvPr id="5" name="Rectangle 4">
            <a:extLst>
              <a:ext uri="{FF2B5EF4-FFF2-40B4-BE49-F238E27FC236}">
                <a16:creationId xmlns:a16="http://schemas.microsoft.com/office/drawing/2014/main" id="{4E82E7E2-0309-4356-BCC1-D28843DD3143}"/>
              </a:ext>
            </a:extLst>
          </p:cNvPr>
          <p:cNvSpPr/>
          <p:nvPr/>
        </p:nvSpPr>
        <p:spPr>
          <a:xfrm>
            <a:off x="0" y="-103888"/>
            <a:ext cx="12192000" cy="109131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a:p>
            <a:pPr algn="ctr"/>
            <a:r>
              <a:rPr lang="en-GB" sz="2400" b="1" dirty="0">
                <a:latin typeface="Calibri Light" panose="020F0302020204030204" pitchFamily="34" charset="0"/>
                <a:ea typeface="Cambria" panose="02040503050406030204" pitchFamily="18" charset="0"/>
                <a:cs typeface="Calibri Light" panose="020F0302020204030204" pitchFamily="34" charset="0"/>
              </a:rPr>
              <a:t>Child Exploitation and Contextual Safeguarding  </a:t>
            </a:r>
          </a:p>
        </p:txBody>
      </p:sp>
    </p:spTree>
    <p:extLst>
      <p:ext uri="{BB962C8B-B14F-4D97-AF65-F5344CB8AC3E}">
        <p14:creationId xmlns:p14="http://schemas.microsoft.com/office/powerpoint/2010/main" val="289030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3749-ED99-4311-9B55-60B82EC96009}"/>
              </a:ext>
            </a:extLst>
          </p:cNvPr>
          <p:cNvSpPr>
            <a:spLocks noGrp="1"/>
          </p:cNvSpPr>
          <p:nvPr>
            <p:ph type="title"/>
          </p:nvPr>
        </p:nvSpPr>
        <p:spPr/>
        <p:txBody>
          <a:bodyPr/>
          <a:lstStyle/>
          <a:p>
            <a:r>
              <a:rPr lang="en-GB" dirty="0"/>
              <a:t>Listening to young people </a:t>
            </a:r>
          </a:p>
        </p:txBody>
      </p:sp>
      <p:sp>
        <p:nvSpPr>
          <p:cNvPr id="4" name="Text Placeholder 3">
            <a:extLst>
              <a:ext uri="{FF2B5EF4-FFF2-40B4-BE49-F238E27FC236}">
                <a16:creationId xmlns:a16="http://schemas.microsoft.com/office/drawing/2014/main" id="{9F68D61F-7F99-4BDE-A480-10C45DD7F092}"/>
              </a:ext>
            </a:extLst>
          </p:cNvPr>
          <p:cNvSpPr>
            <a:spLocks noGrp="1"/>
          </p:cNvSpPr>
          <p:nvPr>
            <p:ph type="body" sz="half" idx="2"/>
          </p:nvPr>
        </p:nvSpPr>
        <p:spPr/>
        <p:txBody>
          <a:bodyPr>
            <a:normAutofit lnSpcReduction="10000"/>
          </a:bodyPr>
          <a:lstStyle/>
          <a:p>
            <a:r>
              <a:rPr lang="en-GB" dirty="0"/>
              <a:t>Myth 2 </a:t>
            </a:r>
          </a:p>
          <a:p>
            <a:r>
              <a:rPr lang="en-GB" dirty="0"/>
              <a:t>“Once you are involved in child exploitation it is hard to escape”</a:t>
            </a:r>
          </a:p>
          <a:p>
            <a:r>
              <a:rPr lang="en-GB" dirty="0"/>
              <a:t>Reality </a:t>
            </a:r>
          </a:p>
          <a:p>
            <a:r>
              <a:rPr lang="en-GB" dirty="0"/>
              <a:t>As part of the Surrey User Voice &amp; Participation engagement work – Crossroads – all of the young people spoken to talked about what worries them most. The standout issues were their </a:t>
            </a:r>
            <a:r>
              <a:rPr lang="en-GB" b="1" dirty="0"/>
              <a:t>mental health</a:t>
            </a:r>
            <a:r>
              <a:rPr lang="en-GB" dirty="0"/>
              <a:t>, their </a:t>
            </a:r>
            <a:r>
              <a:rPr lang="en-GB" b="1" dirty="0"/>
              <a:t>uncertain future (including jobs and money</a:t>
            </a:r>
            <a:r>
              <a:rPr lang="en-GB" dirty="0"/>
              <a:t>) and being </a:t>
            </a:r>
            <a:r>
              <a:rPr lang="en-GB" b="1" dirty="0"/>
              <a:t>safe from street crime</a:t>
            </a:r>
            <a:r>
              <a:rPr lang="en-GB" dirty="0"/>
              <a:t>. </a:t>
            </a:r>
          </a:p>
          <a:p>
            <a:r>
              <a:rPr lang="en-GB" dirty="0"/>
              <a:t>Unsurprisingly, young people want a reason not to be ‘gang associated’; wanted reasons to do well in education and wanted to be asked about their future and asked about how to get help and support. </a:t>
            </a:r>
          </a:p>
          <a:p>
            <a:endParaRPr lang="en-GB" dirty="0"/>
          </a:p>
          <a:p>
            <a:endParaRPr lang="en-GB" dirty="0"/>
          </a:p>
        </p:txBody>
      </p:sp>
      <p:pic>
        <p:nvPicPr>
          <p:cNvPr id="5" name="Picture Placeholder 5">
            <a:extLst>
              <a:ext uri="{FF2B5EF4-FFF2-40B4-BE49-F238E27FC236}">
                <a16:creationId xmlns:a16="http://schemas.microsoft.com/office/drawing/2014/main" id="{88A8457F-99D7-4911-9A99-4EC3AFBF04D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a:xfrm>
            <a:off x="5183188" y="987425"/>
            <a:ext cx="6172200" cy="4873625"/>
          </a:xfrm>
        </p:spPr>
      </p:pic>
      <p:sp>
        <p:nvSpPr>
          <p:cNvPr id="6" name="Rectangle 5">
            <a:extLst>
              <a:ext uri="{FF2B5EF4-FFF2-40B4-BE49-F238E27FC236}">
                <a16:creationId xmlns:a16="http://schemas.microsoft.com/office/drawing/2014/main" id="{77ADD740-47CC-439E-AF01-0B628A798C0F}"/>
              </a:ext>
            </a:extLst>
          </p:cNvPr>
          <p:cNvSpPr/>
          <p:nvPr/>
        </p:nvSpPr>
        <p:spPr>
          <a:xfrm>
            <a:off x="0" y="-103889"/>
            <a:ext cx="12192000" cy="110083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a:p>
            <a:pPr algn="ctr"/>
            <a:r>
              <a:rPr lang="en-GB" sz="2400" b="1" dirty="0">
                <a:latin typeface="Calibri Light" panose="020F0302020204030204" pitchFamily="34" charset="0"/>
                <a:ea typeface="Cambria" panose="02040503050406030204" pitchFamily="18" charset="0"/>
                <a:cs typeface="Calibri Light" panose="020F0302020204030204" pitchFamily="34" charset="0"/>
              </a:rPr>
              <a:t>Child Exploitation and Contextual Safeguarding  </a:t>
            </a:r>
          </a:p>
        </p:txBody>
      </p:sp>
    </p:spTree>
    <p:extLst>
      <p:ext uri="{BB962C8B-B14F-4D97-AF65-F5344CB8AC3E}">
        <p14:creationId xmlns:p14="http://schemas.microsoft.com/office/powerpoint/2010/main" val="1172053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13D3-09AD-4584-9AE9-9D1EE6BCA2A1}"/>
              </a:ext>
            </a:extLst>
          </p:cNvPr>
          <p:cNvSpPr>
            <a:spLocks noGrp="1"/>
          </p:cNvSpPr>
          <p:nvPr>
            <p:ph type="title"/>
          </p:nvPr>
        </p:nvSpPr>
        <p:spPr>
          <a:xfrm>
            <a:off x="836612" y="1114425"/>
            <a:ext cx="3932237" cy="1600200"/>
          </a:xfrm>
        </p:spPr>
        <p:txBody>
          <a:bodyPr>
            <a:normAutofit fontScale="90000"/>
          </a:bodyPr>
          <a:lstStyle/>
          <a:p>
            <a:br>
              <a:rPr lang="en-GB" dirty="0"/>
            </a:br>
            <a:br>
              <a:rPr lang="en-GB" dirty="0"/>
            </a:br>
            <a:br>
              <a:rPr lang="en-GB" dirty="0"/>
            </a:br>
            <a:r>
              <a:rPr lang="en-GB" dirty="0"/>
              <a:t>Myth 3 </a:t>
            </a:r>
            <a:r>
              <a:rPr lang="en-GB" sz="2000" b="1" dirty="0"/>
              <a:t>Disrupting extra-familial harm and child exploitation is a job for the police? </a:t>
            </a:r>
            <a:br>
              <a:rPr lang="en-GB" dirty="0"/>
            </a:br>
            <a:endParaRPr lang="en-GB" dirty="0"/>
          </a:p>
        </p:txBody>
      </p:sp>
      <p:sp>
        <p:nvSpPr>
          <p:cNvPr id="4" name="Text Placeholder 3">
            <a:extLst>
              <a:ext uri="{FF2B5EF4-FFF2-40B4-BE49-F238E27FC236}">
                <a16:creationId xmlns:a16="http://schemas.microsoft.com/office/drawing/2014/main" id="{367CB04A-DC9F-4774-8B19-5F76BE91E609}"/>
              </a:ext>
            </a:extLst>
          </p:cNvPr>
          <p:cNvSpPr>
            <a:spLocks noGrp="1"/>
          </p:cNvSpPr>
          <p:nvPr>
            <p:ph type="body" sz="half" idx="2"/>
          </p:nvPr>
        </p:nvSpPr>
        <p:spPr>
          <a:xfrm>
            <a:off x="763588" y="2324100"/>
            <a:ext cx="3932237" cy="3811588"/>
          </a:xfrm>
        </p:spPr>
        <p:txBody>
          <a:bodyPr/>
          <a:lstStyle/>
          <a:p>
            <a:r>
              <a:rPr lang="en-GB" dirty="0"/>
              <a:t>Reality </a:t>
            </a:r>
          </a:p>
          <a:p>
            <a:r>
              <a:rPr lang="en-GB" dirty="0"/>
              <a:t>This is true that the police will undertake disruption activity to prevent further harm to young people such as issuing warning notices and risk orders to offenders. However, there is so much more that all partners can do to support this. Examples, talking to your local JAGs or </a:t>
            </a:r>
            <a:r>
              <a:rPr lang="en-GB" dirty="0" err="1"/>
              <a:t>CHaRMM</a:t>
            </a:r>
            <a:r>
              <a:rPr lang="en-GB" dirty="0"/>
              <a:t> chairs or set up your own local mapping meeting. </a:t>
            </a:r>
          </a:p>
          <a:p>
            <a:r>
              <a:rPr lang="en-GB" dirty="0"/>
              <a:t>Conclusion: in order to drive up our safeguarding around locations we need to develop relationships beyond the usual police, social care and education. </a:t>
            </a:r>
          </a:p>
          <a:p>
            <a:endParaRPr lang="en-GB" dirty="0"/>
          </a:p>
        </p:txBody>
      </p:sp>
      <p:pic>
        <p:nvPicPr>
          <p:cNvPr id="12" name="Picture Placeholder 11">
            <a:extLst>
              <a:ext uri="{FF2B5EF4-FFF2-40B4-BE49-F238E27FC236}">
                <a16:creationId xmlns:a16="http://schemas.microsoft.com/office/drawing/2014/main" id="{CA5C7C1A-D334-4484-9CAC-82DEEE6E90C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5" name="Rectangle 4">
            <a:extLst>
              <a:ext uri="{FF2B5EF4-FFF2-40B4-BE49-F238E27FC236}">
                <a16:creationId xmlns:a16="http://schemas.microsoft.com/office/drawing/2014/main" id="{C4C7C12D-3008-41FB-B9B8-3CC21195D104}"/>
              </a:ext>
            </a:extLst>
          </p:cNvPr>
          <p:cNvSpPr/>
          <p:nvPr/>
        </p:nvSpPr>
        <p:spPr>
          <a:xfrm>
            <a:off x="0" y="-103888"/>
            <a:ext cx="12192000" cy="109131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a:p>
            <a:pPr algn="ctr"/>
            <a:r>
              <a:rPr lang="en-GB" sz="2400" b="1" dirty="0">
                <a:latin typeface="Calibri Light" panose="020F0302020204030204" pitchFamily="34" charset="0"/>
                <a:ea typeface="Cambria" panose="02040503050406030204" pitchFamily="18" charset="0"/>
                <a:cs typeface="Calibri Light" panose="020F0302020204030204" pitchFamily="34" charset="0"/>
              </a:rPr>
              <a:t>Child Exploitation and Contextual Safeguarding  </a:t>
            </a:r>
          </a:p>
        </p:txBody>
      </p:sp>
    </p:spTree>
    <p:extLst>
      <p:ext uri="{BB962C8B-B14F-4D97-AF65-F5344CB8AC3E}">
        <p14:creationId xmlns:p14="http://schemas.microsoft.com/office/powerpoint/2010/main" val="1589582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BA226-1A2B-48E0-A656-1CB70174C6F4}"/>
              </a:ext>
            </a:extLst>
          </p:cNvPr>
          <p:cNvSpPr>
            <a:spLocks noGrp="1"/>
          </p:cNvSpPr>
          <p:nvPr>
            <p:ph type="title"/>
          </p:nvPr>
        </p:nvSpPr>
        <p:spPr>
          <a:xfrm>
            <a:off x="754063" y="706448"/>
            <a:ext cx="3932237" cy="1600200"/>
          </a:xfrm>
        </p:spPr>
        <p:txBody>
          <a:bodyPr>
            <a:normAutofit fontScale="90000"/>
          </a:bodyPr>
          <a:lstStyle/>
          <a:p>
            <a:br>
              <a:rPr lang="en-GB" sz="2000" dirty="0"/>
            </a:br>
            <a:r>
              <a:rPr lang="en-GB" sz="2000" dirty="0"/>
              <a:t>There is a lack of early intervention to support schools when grooming or other harmful behaviours arise? </a:t>
            </a:r>
            <a:br>
              <a:rPr lang="en-GB" dirty="0"/>
            </a:br>
            <a:r>
              <a:rPr lang="en-GB" dirty="0"/>
              <a:t>Myth 4 </a:t>
            </a:r>
          </a:p>
        </p:txBody>
      </p:sp>
      <p:pic>
        <p:nvPicPr>
          <p:cNvPr id="6" name="Picture Placeholder 5" descr="A picture containing sky, outdoor, person, pulling&#10;&#10;Description automatically generated">
            <a:extLst>
              <a:ext uri="{FF2B5EF4-FFF2-40B4-BE49-F238E27FC236}">
                <a16:creationId xmlns:a16="http://schemas.microsoft.com/office/drawing/2014/main" id="{8C48674B-5D43-42CF-BB19-6F5BFD54F71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F5A7B7CF-5A0F-4109-BC92-BFF08F10642F}"/>
              </a:ext>
            </a:extLst>
          </p:cNvPr>
          <p:cNvSpPr>
            <a:spLocks noGrp="1"/>
          </p:cNvSpPr>
          <p:nvPr>
            <p:ph type="body" sz="half" idx="2"/>
          </p:nvPr>
        </p:nvSpPr>
        <p:spPr/>
        <p:txBody>
          <a:bodyPr>
            <a:normAutofit fontScale="92500" lnSpcReduction="10000"/>
          </a:bodyPr>
          <a:lstStyle/>
          <a:p>
            <a:endParaRPr lang="en-GB" dirty="0"/>
          </a:p>
          <a:p>
            <a:r>
              <a:rPr lang="en-GB" dirty="0"/>
              <a:t>Reality </a:t>
            </a:r>
          </a:p>
          <a:p>
            <a:r>
              <a:rPr lang="en-GB" dirty="0"/>
              <a:t>Together with schools and other partners, Surrey Police have piloted an early help programme to identify children and young people needing support at the first sign there is an issue. Part of the EH programme looks at trauma – informed backgrounds and ACE’s to see the ‘needs of the children’ as opposed to reacting to the behaviours. Supported by local schools the Youth Intervention Officers will support a full Surrey roll out (currently in Woking and Surrey Heath) </a:t>
            </a:r>
          </a:p>
          <a:p>
            <a:endParaRPr lang="en-GB" dirty="0"/>
          </a:p>
          <a:p>
            <a:r>
              <a:rPr lang="en-GB" dirty="0"/>
              <a:t>Conclusion: there is lots going on and clearly more to do. Redefine early intervention and be open to partnership possibilities. </a:t>
            </a:r>
          </a:p>
          <a:p>
            <a:endParaRPr lang="en-GB" dirty="0"/>
          </a:p>
        </p:txBody>
      </p:sp>
      <p:sp>
        <p:nvSpPr>
          <p:cNvPr id="5" name="Rectangle 4">
            <a:extLst>
              <a:ext uri="{FF2B5EF4-FFF2-40B4-BE49-F238E27FC236}">
                <a16:creationId xmlns:a16="http://schemas.microsoft.com/office/drawing/2014/main" id="{0417770F-90C2-4FAB-AB2A-1EB5C85E4E5F}"/>
              </a:ext>
            </a:extLst>
          </p:cNvPr>
          <p:cNvSpPr/>
          <p:nvPr/>
        </p:nvSpPr>
        <p:spPr>
          <a:xfrm>
            <a:off x="114300" y="0"/>
            <a:ext cx="12192000" cy="89854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 </a:t>
            </a:r>
          </a:p>
          <a:p>
            <a:pPr algn="ctr"/>
            <a:r>
              <a:rPr lang="en-GB" sz="2400" b="1" dirty="0">
                <a:latin typeface="Calibri Light" panose="020F0302020204030204" pitchFamily="34" charset="0"/>
                <a:ea typeface="Cambria" panose="02040503050406030204" pitchFamily="18" charset="0"/>
                <a:cs typeface="Calibri Light" panose="020F0302020204030204" pitchFamily="34" charset="0"/>
              </a:rPr>
              <a:t>Child Exploitation and Contextual Safeguarding  </a:t>
            </a:r>
          </a:p>
        </p:txBody>
      </p:sp>
    </p:spTree>
    <p:extLst>
      <p:ext uri="{BB962C8B-B14F-4D97-AF65-F5344CB8AC3E}">
        <p14:creationId xmlns:p14="http://schemas.microsoft.com/office/powerpoint/2010/main" val="897681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603453-1BC2-4FC3-A049-8D95635F997F}"/>
              </a:ext>
            </a:extLst>
          </p:cNvPr>
          <p:cNvSpPr>
            <a:spLocks noGrp="1"/>
          </p:cNvSpPr>
          <p:nvPr>
            <p:ph idx="1"/>
          </p:nvPr>
        </p:nvSpPr>
        <p:spPr>
          <a:xfrm>
            <a:off x="140493" y="2834641"/>
            <a:ext cx="11911013" cy="3404234"/>
          </a:xfrm>
        </p:spPr>
        <p:style>
          <a:lnRef idx="0">
            <a:schemeClr val="accent2"/>
          </a:lnRef>
          <a:fillRef idx="3">
            <a:schemeClr val="accent2"/>
          </a:fillRef>
          <a:effectRef idx="3">
            <a:schemeClr val="accent2"/>
          </a:effectRef>
          <a:fontRef idx="minor">
            <a:schemeClr val="lt1"/>
          </a:fontRef>
        </p:style>
        <p:txBody>
          <a:bodyPr>
            <a:normAutofit fontScale="92500" lnSpcReduction="20000"/>
          </a:bodyPr>
          <a:lstStyle/>
          <a:p>
            <a:pPr marL="0" indent="0">
              <a:buNone/>
            </a:pPr>
            <a:r>
              <a:rPr lang="en-GB" dirty="0">
                <a:hlinkClick r:id="rId2"/>
              </a:rPr>
              <a:t>Child exploitation - Healthy Surrey</a:t>
            </a:r>
            <a:r>
              <a:rPr lang="en-GB" dirty="0"/>
              <a:t> – for Public and Professionals – toolkits and information </a:t>
            </a:r>
          </a:p>
          <a:p>
            <a:pPr marL="0" indent="0">
              <a:buNone/>
            </a:pPr>
            <a:r>
              <a:rPr lang="en-GB" dirty="0">
                <a:hlinkClick r:id="rId3"/>
              </a:rPr>
              <a:t>Surrey Safeguarding Children Partnership (surreyscp.org.uk)</a:t>
            </a:r>
            <a:r>
              <a:rPr lang="en-GB" dirty="0"/>
              <a:t> – how to refer, practice guidance and Child Exploitation Assessment Tool. </a:t>
            </a:r>
          </a:p>
          <a:p>
            <a:pPr marL="0" indent="0">
              <a:buNone/>
            </a:pPr>
            <a:endParaRPr lang="en-GB" dirty="0">
              <a:hlinkClick r:id="" action="ppaction://noaction"/>
            </a:endParaRPr>
          </a:p>
          <a:p>
            <a:pPr marL="0" indent="0">
              <a:buNone/>
            </a:pPr>
            <a:r>
              <a:rPr lang="en-GB" dirty="0">
                <a:hlinkClick r:id="" action="ppaction://noaction"/>
              </a:rPr>
              <a:t>Risky behaviour in teenagers | Surrey's Family Help Hub (surreysfamilyhelphub.org.uk)</a:t>
            </a:r>
            <a:endParaRPr lang="en-GB" dirty="0"/>
          </a:p>
          <a:p>
            <a:pPr marL="0" indent="0">
              <a:buNone/>
            </a:pPr>
            <a:endParaRPr lang="en-GB" b="1" dirty="0">
              <a:hlinkClick r:id="rId4">
                <a:extLst>
                  <a:ext uri="{A12FA001-AC4F-418D-AE19-62706E023703}">
                    <ahyp:hlinkClr xmlns:ahyp="http://schemas.microsoft.com/office/drawing/2018/hyperlinkcolor" val="tx"/>
                  </a:ext>
                </a:extLst>
              </a:hlinkClick>
            </a:endParaRPr>
          </a:p>
          <a:p>
            <a:pPr marL="0" indent="0">
              <a:buNone/>
            </a:pPr>
            <a:r>
              <a:rPr lang="en-GB" dirty="0">
                <a:solidFill>
                  <a:srgbClr val="0563C1"/>
                </a:solidFill>
                <a:hlinkClick r:id="rId4">
                  <a:extLst>
                    <a:ext uri="{A12FA001-AC4F-418D-AE19-62706E023703}">
                      <ahyp:hlinkClr xmlns:ahyp="http://schemas.microsoft.com/office/drawing/2018/hyperlinkcolor" val="tx"/>
                    </a:ext>
                  </a:extLst>
                </a:hlinkClick>
              </a:rPr>
              <a:t>Homepage (csnetwork.org.uk)</a:t>
            </a:r>
            <a:r>
              <a:rPr lang="en-GB" b="1" dirty="0">
                <a:hlinkClick r:id="rId4">
                  <a:extLst>
                    <a:ext uri="{A12FA001-AC4F-418D-AE19-62706E023703}">
                      <ahyp:hlinkClr xmlns:ahyp="http://schemas.microsoft.com/office/drawing/2018/hyperlinkcolor" val="tx"/>
                    </a:ext>
                  </a:extLst>
                </a:hlinkClick>
              </a:rPr>
              <a:t> Join free Contextual Safeguarding network for Practitioners </a:t>
            </a:r>
          </a:p>
          <a:p>
            <a:pPr marL="0" indent="0">
              <a:buNone/>
            </a:pPr>
            <a:endParaRPr lang="en-GB" dirty="0"/>
          </a:p>
        </p:txBody>
      </p:sp>
      <p:sp>
        <p:nvSpPr>
          <p:cNvPr id="4" name="Rectangle 3">
            <a:extLst>
              <a:ext uri="{FF2B5EF4-FFF2-40B4-BE49-F238E27FC236}">
                <a16:creationId xmlns:a16="http://schemas.microsoft.com/office/drawing/2014/main" id="{B5A752EB-31B4-4669-BE94-4B8543F7AE13}"/>
              </a:ext>
            </a:extLst>
          </p:cNvPr>
          <p:cNvSpPr/>
          <p:nvPr/>
        </p:nvSpPr>
        <p:spPr>
          <a:xfrm>
            <a:off x="0" y="-79513"/>
            <a:ext cx="12192000" cy="14129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ambria" panose="02040503050406030204" pitchFamily="18" charset="0"/>
                <a:ea typeface="Cambria" panose="02040503050406030204" pitchFamily="18" charset="0"/>
              </a:rPr>
              <a:t>Surrey’s Approach to Safeguarding Adolescents</a:t>
            </a:r>
          </a:p>
        </p:txBody>
      </p:sp>
      <p:sp>
        <p:nvSpPr>
          <p:cNvPr id="7" name="Content Placeholder 2">
            <a:extLst>
              <a:ext uri="{FF2B5EF4-FFF2-40B4-BE49-F238E27FC236}">
                <a16:creationId xmlns:a16="http://schemas.microsoft.com/office/drawing/2014/main" id="{7DA42C7C-A30D-42EF-8E7E-0678D6F474A1}"/>
              </a:ext>
            </a:extLst>
          </p:cNvPr>
          <p:cNvSpPr txBox="1">
            <a:spLocks/>
          </p:cNvSpPr>
          <p:nvPr/>
        </p:nvSpPr>
        <p:spPr>
          <a:xfrm>
            <a:off x="140493" y="1870778"/>
            <a:ext cx="11911013" cy="831782"/>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1">
                    <a:lumMod val="75000"/>
                  </a:schemeClr>
                </a:solidFill>
              </a:rPr>
              <a:t>Working Together with Surrey Police, Education Settings, NHS, Voluntary and Faith Sector, Local district &amp; boroughs and Families. </a:t>
            </a:r>
          </a:p>
        </p:txBody>
      </p:sp>
      <p:sp>
        <p:nvSpPr>
          <p:cNvPr id="2" name="Rectangle 1">
            <a:extLst>
              <a:ext uri="{FF2B5EF4-FFF2-40B4-BE49-F238E27FC236}">
                <a16:creationId xmlns:a16="http://schemas.microsoft.com/office/drawing/2014/main" id="{D93470C5-3D9D-494D-B949-BA2D5F0CBDBF}"/>
              </a:ext>
            </a:extLst>
          </p:cNvPr>
          <p:cNvSpPr/>
          <p:nvPr/>
        </p:nvSpPr>
        <p:spPr>
          <a:xfrm>
            <a:off x="140494" y="3360868"/>
            <a:ext cx="11911012" cy="338554"/>
          </a:xfrm>
          <a:prstGeom prst="rect">
            <a:avLst/>
          </a:prstGeom>
        </p:spPr>
        <p:txBody>
          <a:bodyPr wrap="square">
            <a:spAutoFit/>
          </a:bodyPr>
          <a:lstStyle/>
          <a:p>
            <a:endParaRPr lang="en-GB" sz="1600" dirty="0">
              <a:solidFill>
                <a:schemeClr val="accent1">
                  <a:lumMod val="75000"/>
                </a:schemeClr>
              </a:solidFill>
            </a:endParaRPr>
          </a:p>
        </p:txBody>
      </p:sp>
      <p:sp>
        <p:nvSpPr>
          <p:cNvPr id="5" name="Rectangle 4">
            <a:extLst>
              <a:ext uri="{FF2B5EF4-FFF2-40B4-BE49-F238E27FC236}">
                <a16:creationId xmlns:a16="http://schemas.microsoft.com/office/drawing/2014/main" id="{0A286170-BA05-4873-8354-F24D689829F1}"/>
              </a:ext>
            </a:extLst>
          </p:cNvPr>
          <p:cNvSpPr/>
          <p:nvPr/>
        </p:nvSpPr>
        <p:spPr>
          <a:xfrm>
            <a:off x="100010" y="4779500"/>
            <a:ext cx="11830048" cy="369332"/>
          </a:xfrm>
          <a:prstGeom prst="rect">
            <a:avLst/>
          </a:prstGeom>
        </p:spPr>
        <p:txBody>
          <a:bodyPr wrap="square">
            <a:spAutoFit/>
          </a:bodyPr>
          <a:lstStyle/>
          <a:p>
            <a:r>
              <a:rPr lang="en-GB" b="1" dirty="0">
                <a:solidFill>
                  <a:schemeClr val="accent1">
                    <a:lumMod val="75000"/>
                  </a:schemeClr>
                </a:solidFill>
              </a:rPr>
              <a:t> </a:t>
            </a:r>
          </a:p>
        </p:txBody>
      </p:sp>
    </p:spTree>
    <p:extLst>
      <p:ext uri="{BB962C8B-B14F-4D97-AF65-F5344CB8AC3E}">
        <p14:creationId xmlns:p14="http://schemas.microsoft.com/office/powerpoint/2010/main" val="82168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BC64-6C8B-4A13-BA3B-5A5C8480097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5EA8A2A-555F-45D1-9B18-A4995C1751CB}"/>
              </a:ext>
            </a:extLst>
          </p:cNvPr>
          <p:cNvSpPr>
            <a:spLocks noGrp="1"/>
          </p:cNvSpPr>
          <p:nvPr>
            <p:ph idx="1"/>
          </p:nvPr>
        </p:nvSpPr>
        <p:spPr/>
        <p:txBody>
          <a:bodyPr/>
          <a:lstStyle/>
          <a:p>
            <a:endParaRPr lang="en-GB"/>
          </a:p>
        </p:txBody>
      </p:sp>
      <p:graphicFrame>
        <p:nvGraphicFramePr>
          <p:cNvPr id="5" name="Table 10">
            <a:extLst>
              <a:ext uri="{FF2B5EF4-FFF2-40B4-BE49-F238E27FC236}">
                <a16:creationId xmlns:a16="http://schemas.microsoft.com/office/drawing/2014/main" id="{F2BB2A14-422F-4863-80DE-ED6332F4547F}"/>
              </a:ext>
            </a:extLst>
          </p:cNvPr>
          <p:cNvGraphicFramePr>
            <a:graphicFrameLocks noGrp="1"/>
          </p:cNvGraphicFramePr>
          <p:nvPr/>
        </p:nvGraphicFramePr>
        <p:xfrm>
          <a:off x="110531" y="95250"/>
          <a:ext cx="11973387" cy="6704039"/>
        </p:xfrm>
        <a:graphic>
          <a:graphicData uri="http://schemas.openxmlformats.org/drawingml/2006/table">
            <a:tbl>
              <a:tblPr firstRow="1" bandRow="1">
                <a:tableStyleId>{5C22544A-7EE6-4342-B048-85BDC9FD1C3A}</a:tableStyleId>
              </a:tblPr>
              <a:tblGrid>
                <a:gridCol w="11973387">
                  <a:extLst>
                    <a:ext uri="{9D8B030D-6E8A-4147-A177-3AD203B41FA5}">
                      <a16:colId xmlns:a16="http://schemas.microsoft.com/office/drawing/2014/main" val="20000"/>
                    </a:ext>
                  </a:extLst>
                </a:gridCol>
              </a:tblGrid>
              <a:tr h="446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schemeClr val="bg1"/>
                          </a:solidFill>
                          <a:effectLst/>
                          <a:uLnTx/>
                          <a:uFillTx/>
                          <a:latin typeface="Bliss" panose="00000400000000000000" pitchFamily="2" charset="0"/>
                          <a:cs typeface="Calibri" panose="020F0502020204030204" pitchFamily="34" charset="0"/>
                        </a:rPr>
                        <a:t>Safeguarding Adolescents: An Integrated Model</a:t>
                      </a:r>
                      <a:endParaRPr lang="en-GB" sz="2500">
                        <a:latin typeface="Bliss" panose="00000400000000000000" pitchFamily="2" charset="0"/>
                      </a:endParaRPr>
                    </a:p>
                  </a:txBody>
                  <a:tcPr marT="45721" marB="45721">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0"/>
                  </a:ext>
                </a:extLst>
              </a:tr>
              <a:tr h="6231597">
                <a:tc>
                  <a:txBody>
                    <a:bodyPr/>
                    <a:lstStyle/>
                    <a:p>
                      <a:endParaRPr lang="en-GB" sz="2400" b="1" kern="1200">
                        <a:solidFill>
                          <a:srgbClr val="485FAA"/>
                        </a:solidFill>
                        <a:effectLst/>
                        <a:latin typeface="+mn-lt"/>
                        <a:ea typeface="+mn-ea"/>
                        <a:cs typeface="+mn-cs"/>
                      </a:endParaRPr>
                    </a:p>
                    <a:p>
                      <a:pPr>
                        <a:lnSpc>
                          <a:spcPct val="107000"/>
                        </a:lnSpc>
                        <a:spcAft>
                          <a:spcPts val="800"/>
                        </a:spcAft>
                      </a:pPr>
                      <a:endParaRPr lang="en-GB" sz="12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2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2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2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GB" sz="12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T="45721" marB="45721">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6" name="Rectangle: Rounded Corners 5">
            <a:extLst>
              <a:ext uri="{FF2B5EF4-FFF2-40B4-BE49-F238E27FC236}">
                <a16:creationId xmlns:a16="http://schemas.microsoft.com/office/drawing/2014/main" id="{416D2BDD-197A-4A00-A9B7-FCA38AA92B02}"/>
              </a:ext>
            </a:extLst>
          </p:cNvPr>
          <p:cNvSpPr/>
          <p:nvPr/>
        </p:nvSpPr>
        <p:spPr>
          <a:xfrm>
            <a:off x="838200" y="871870"/>
            <a:ext cx="10515600" cy="5762846"/>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19B2B13-1FE3-4827-8032-14C6D049FEF4}"/>
              </a:ext>
            </a:extLst>
          </p:cNvPr>
          <p:cNvPicPr>
            <a:picLocks noChangeAspect="1"/>
          </p:cNvPicPr>
          <p:nvPr/>
        </p:nvPicPr>
        <p:blipFill>
          <a:blip r:embed="rId2"/>
          <a:stretch>
            <a:fillRect/>
          </a:stretch>
        </p:blipFill>
        <p:spPr>
          <a:xfrm>
            <a:off x="2029615" y="1060868"/>
            <a:ext cx="8132769" cy="5432007"/>
          </a:xfrm>
          <a:prstGeom prst="rect">
            <a:avLst/>
          </a:prstGeom>
        </p:spPr>
      </p:pic>
    </p:spTree>
    <p:extLst>
      <p:ext uri="{BB962C8B-B14F-4D97-AF65-F5344CB8AC3E}">
        <p14:creationId xmlns:p14="http://schemas.microsoft.com/office/powerpoint/2010/main" val="1024035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8412C69-1F35-49CA-AC65-273059DC3D6E}"/>
              </a:ext>
            </a:extLst>
          </p:cNvPr>
          <p:cNvSpPr>
            <a:spLocks noGrp="1"/>
          </p:cNvSpPr>
          <p:nvPr>
            <p:ph type="ctrTitle"/>
          </p:nvPr>
        </p:nvSpPr>
        <p:spPr>
          <a:xfrm>
            <a:off x="1899920" y="1452881"/>
            <a:ext cx="9144000" cy="1899602"/>
          </a:xfrm>
          <a:ln w="28575">
            <a:solidFill>
              <a:srgbClr val="00B050"/>
            </a:solidFill>
          </a:ln>
        </p:spPr>
        <p:txBody>
          <a:bodyPr>
            <a:normAutofit fontScale="90000"/>
          </a:bodyPr>
          <a:lstStyle/>
          <a:p>
            <a:br>
              <a:rPr lang="en-GB" sz="4400" b="1" dirty="0"/>
            </a:br>
            <a:br>
              <a:rPr lang="en-GB" sz="4400" b="1" dirty="0"/>
            </a:br>
            <a:br>
              <a:rPr lang="en-GB" sz="4400" b="1" dirty="0"/>
            </a:br>
            <a:br>
              <a:rPr lang="en-GB" sz="4400" b="1" dirty="0"/>
            </a:br>
            <a:r>
              <a:rPr lang="en-GB" sz="4400" b="1" dirty="0"/>
              <a:t>Margaret Gallagher </a:t>
            </a:r>
          </a:p>
          <a:p>
            <a:r>
              <a:rPr lang="en-GB" sz="3600" b="1" dirty="0"/>
              <a:t>Head of Local Campaigns </a:t>
            </a:r>
          </a:p>
          <a:p>
            <a:endParaRPr lang="en-GB" sz="4000" b="1" dirty="0"/>
          </a:p>
          <a:p>
            <a:br>
              <a:rPr lang="en-GB" sz="4000" dirty="0"/>
            </a:br>
            <a:r>
              <a:rPr lang="en-GB" sz="4000" dirty="0"/>
              <a:t>NSPCC – Adolescent neglect</a:t>
            </a:r>
            <a:br>
              <a:rPr lang="en-GB" dirty="0"/>
            </a:br>
            <a:endParaRPr lang="en-GB" dirty="0"/>
          </a:p>
        </p:txBody>
      </p:sp>
    </p:spTree>
    <p:extLst>
      <p:ext uri="{BB962C8B-B14F-4D97-AF65-F5344CB8AC3E}">
        <p14:creationId xmlns:p14="http://schemas.microsoft.com/office/powerpoint/2010/main" val="3599742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138E-7880-4EFE-8506-ED33FDEC07A6}"/>
              </a:ext>
            </a:extLst>
          </p:cNvPr>
          <p:cNvSpPr>
            <a:spLocks noGrp="1"/>
          </p:cNvSpPr>
          <p:nvPr>
            <p:ph type="title"/>
          </p:nvPr>
        </p:nvSpPr>
        <p:spPr>
          <a:xfrm>
            <a:off x="878840" y="405765"/>
            <a:ext cx="10515600" cy="954949"/>
          </a:xfrm>
          <a:ln w="28575">
            <a:solidFill>
              <a:srgbClr val="00B050"/>
            </a:solidFill>
          </a:ln>
        </p:spPr>
        <p:txBody>
          <a:bodyPr/>
          <a:lstStyle/>
          <a:p>
            <a:pPr algn="ctr"/>
            <a:r>
              <a:rPr lang="en-GB" b="1" dirty="0">
                <a:solidFill>
                  <a:srgbClr val="00B050"/>
                </a:solidFill>
              </a:rPr>
              <a:t>Teenagers and neglect </a:t>
            </a:r>
          </a:p>
        </p:txBody>
      </p:sp>
      <p:sp>
        <p:nvSpPr>
          <p:cNvPr id="3" name="Content Placeholder 2">
            <a:extLst>
              <a:ext uri="{FF2B5EF4-FFF2-40B4-BE49-F238E27FC236}">
                <a16:creationId xmlns:a16="http://schemas.microsoft.com/office/drawing/2014/main" id="{5D8267C7-00BE-4455-9029-0BBFEC49A0A6}"/>
              </a:ext>
            </a:extLst>
          </p:cNvPr>
          <p:cNvSpPr>
            <a:spLocks noGrp="1"/>
          </p:cNvSpPr>
          <p:nvPr>
            <p:ph idx="1"/>
          </p:nvPr>
        </p:nvSpPr>
        <p:spPr>
          <a:xfrm>
            <a:off x="356326" y="1360714"/>
            <a:ext cx="8417560" cy="5072743"/>
          </a:xfrm>
        </p:spPr>
        <p:txBody>
          <a:bodyPr>
            <a:normAutofit fontScale="70000" lnSpcReduction="20000"/>
          </a:bodyPr>
          <a:lstStyle/>
          <a:p>
            <a:pPr marL="0" indent="0">
              <a:buNone/>
            </a:pPr>
            <a:endParaRPr lang="en-GB" b="1" dirty="0"/>
          </a:p>
          <a:p>
            <a:pPr marL="0" indent="0">
              <a:buNone/>
            </a:pPr>
            <a:r>
              <a:rPr lang="en-GB" b="1" dirty="0"/>
              <a:t>How to identify and help teenagers who may have been emotionally abused or neglected</a:t>
            </a:r>
          </a:p>
          <a:p>
            <a:r>
              <a:rPr lang="en-GB" dirty="0"/>
              <a:t>Neglect and emotional abuse are often not recognised in teenagers. </a:t>
            </a:r>
            <a:r>
              <a:rPr lang="en-GB" b="1" dirty="0"/>
              <a:t>Their behaviours may be interpreted by others as a lifestyle choice or ‘acting out</a:t>
            </a:r>
            <a:r>
              <a:rPr lang="en-GB" dirty="0"/>
              <a:t>’.</a:t>
            </a:r>
          </a:p>
          <a:p>
            <a:pPr marL="0" indent="0">
              <a:buNone/>
            </a:pPr>
            <a:endParaRPr lang="en-GB" dirty="0"/>
          </a:p>
          <a:p>
            <a:r>
              <a:rPr lang="en-GB" dirty="0"/>
              <a:t>This  leaflet summaries the research about teenagers’ experience of neglect and emotional abuse. </a:t>
            </a:r>
            <a:r>
              <a:rPr lang="en-GB" b="1" dirty="0"/>
              <a:t>It highlights findings about victimisation; perpetrators of violence or delinquency; future expectations; emotional wellbeing and risky behaviours. </a:t>
            </a:r>
          </a:p>
          <a:p>
            <a:pPr marL="0" indent="0">
              <a:buNone/>
            </a:pPr>
            <a:endParaRPr lang="en-GB" b="1" dirty="0"/>
          </a:p>
          <a:p>
            <a:r>
              <a:rPr lang="en-GB" dirty="0"/>
              <a:t>It finds that </a:t>
            </a:r>
            <a:r>
              <a:rPr lang="en-GB" b="1" dirty="0"/>
              <a:t>a better understanding of teenage neglect and emotional abuse may enable teenagers to access appropriate and timely help</a:t>
            </a:r>
            <a:r>
              <a:rPr lang="en-GB" dirty="0"/>
              <a:t>.</a:t>
            </a:r>
          </a:p>
          <a:p>
            <a:pPr marL="0" indent="0">
              <a:buNone/>
            </a:pPr>
            <a:endParaRPr lang="en-GB" dirty="0"/>
          </a:p>
          <a:p>
            <a:pPr marL="0" indent="0">
              <a:buNone/>
            </a:pPr>
            <a:r>
              <a:rPr lang="en-GB" i="1" dirty="0"/>
              <a:t>Ref: Cardiff University, Department of Child Health and NSPCC (2014) Core-Info: neglect or emotional abuse in teenagers aged 13-18. London: NSPCC</a:t>
            </a:r>
          </a:p>
          <a:p>
            <a:endParaRPr lang="en-GB" dirty="0"/>
          </a:p>
        </p:txBody>
      </p:sp>
      <p:pic>
        <p:nvPicPr>
          <p:cNvPr id="5" name="Picture 4">
            <a:extLst>
              <a:ext uri="{FF2B5EF4-FFF2-40B4-BE49-F238E27FC236}">
                <a16:creationId xmlns:a16="http://schemas.microsoft.com/office/drawing/2014/main" id="{8BF4580B-C2B3-46F8-A8E1-597CE26DFF36}"/>
              </a:ext>
            </a:extLst>
          </p:cNvPr>
          <p:cNvPicPr>
            <a:picLocks noChangeAspect="1"/>
          </p:cNvPicPr>
          <p:nvPr/>
        </p:nvPicPr>
        <p:blipFill>
          <a:blip r:embed="rId3"/>
          <a:stretch>
            <a:fillRect/>
          </a:stretch>
        </p:blipFill>
        <p:spPr>
          <a:xfrm>
            <a:off x="8962106" y="1948543"/>
            <a:ext cx="2859780" cy="4060372"/>
          </a:xfrm>
          <a:prstGeom prst="rect">
            <a:avLst/>
          </a:prstGeom>
        </p:spPr>
      </p:pic>
    </p:spTree>
    <p:extLst>
      <p:ext uri="{BB962C8B-B14F-4D97-AF65-F5344CB8AC3E}">
        <p14:creationId xmlns:p14="http://schemas.microsoft.com/office/powerpoint/2010/main" val="2769842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46A3-7543-4120-B07D-C598229B90FB}"/>
              </a:ext>
            </a:extLst>
          </p:cNvPr>
          <p:cNvSpPr>
            <a:spLocks noGrp="1"/>
          </p:cNvSpPr>
          <p:nvPr>
            <p:ph type="title"/>
          </p:nvPr>
        </p:nvSpPr>
        <p:spPr>
          <a:xfrm>
            <a:off x="838200" y="365125"/>
            <a:ext cx="10515600" cy="742315"/>
          </a:xfrm>
          <a:ln w="28575">
            <a:solidFill>
              <a:srgbClr val="00B050"/>
            </a:solidFill>
          </a:ln>
        </p:spPr>
        <p:txBody>
          <a:bodyPr/>
          <a:lstStyle/>
          <a:p>
            <a:r>
              <a:rPr lang="en-GB" b="1" dirty="0">
                <a:solidFill>
                  <a:srgbClr val="00B050"/>
                </a:solidFill>
              </a:rPr>
              <a:t>NSPCC</a:t>
            </a:r>
          </a:p>
        </p:txBody>
      </p:sp>
      <p:sp>
        <p:nvSpPr>
          <p:cNvPr id="4" name="Content Placeholder 3">
            <a:extLst>
              <a:ext uri="{FF2B5EF4-FFF2-40B4-BE49-F238E27FC236}">
                <a16:creationId xmlns:a16="http://schemas.microsoft.com/office/drawing/2014/main" id="{4A28A5FE-3DC5-4846-82B5-2714994673C1}"/>
              </a:ext>
            </a:extLst>
          </p:cNvPr>
          <p:cNvSpPr>
            <a:spLocks noGrp="1"/>
          </p:cNvSpPr>
          <p:nvPr>
            <p:ph idx="1"/>
          </p:nvPr>
        </p:nvSpPr>
        <p:spPr>
          <a:xfrm>
            <a:off x="386080" y="1216025"/>
            <a:ext cx="8818879" cy="5334794"/>
          </a:xfrm>
          <a:prstGeom prst="rect">
            <a:avLst/>
          </a:prstGeom>
        </p:spPr>
        <p:txBody>
          <a:bodyPr wrap="square">
            <a:spAutoFit/>
          </a:bodyPr>
          <a:lstStyle/>
          <a:p>
            <a:r>
              <a:rPr lang="en-GB" sz="2400" b="1" dirty="0"/>
              <a:t>NSPCC CORE-Info leaflet summarises the scientific literature that  describes what teenagers aged 13-18 years who are experiencing neglect or emotional abuse tell us about themselves.</a:t>
            </a:r>
          </a:p>
          <a:p>
            <a:r>
              <a:rPr lang="en-GB" sz="2400" dirty="0"/>
              <a:t>It focuses on </a:t>
            </a:r>
            <a:r>
              <a:rPr lang="en-GB" sz="2400" b="1" dirty="0"/>
              <a:t>how these teenagers view themselves </a:t>
            </a:r>
            <a:r>
              <a:rPr lang="en-GB" sz="2400" dirty="0"/>
              <a:t>and their experiences. The  literature review did not account for findings observed by others as only self-reported  features were taken into account. </a:t>
            </a:r>
          </a:p>
          <a:p>
            <a:r>
              <a:rPr lang="en-GB" sz="2400" b="1" dirty="0"/>
              <a:t>For all of the teenagers in the studies that were  reviewed, neglect and/or emotional abuse were confirmed by the statutory agencies; many were in out-of-home care at the time of the studies</a:t>
            </a:r>
            <a:r>
              <a:rPr lang="en-GB" sz="2400" dirty="0"/>
              <a:t>. For many of the teenagers,  although they were being neglected or emotionally abused at the time of the studies,  this may have also been going on throughout their younger years. The impact of this earlier childhood neglect and abuse is outside the scope of the summary.</a:t>
            </a:r>
          </a:p>
        </p:txBody>
      </p:sp>
      <p:pic>
        <p:nvPicPr>
          <p:cNvPr id="3" name="Picture 2">
            <a:extLst>
              <a:ext uri="{FF2B5EF4-FFF2-40B4-BE49-F238E27FC236}">
                <a16:creationId xmlns:a16="http://schemas.microsoft.com/office/drawing/2014/main" id="{080A5A14-660C-4D28-9A08-C79D3E9885A0}"/>
              </a:ext>
            </a:extLst>
          </p:cNvPr>
          <p:cNvPicPr>
            <a:picLocks noChangeAspect="1"/>
          </p:cNvPicPr>
          <p:nvPr/>
        </p:nvPicPr>
        <p:blipFill>
          <a:blip r:embed="rId3"/>
          <a:stretch>
            <a:fillRect/>
          </a:stretch>
        </p:blipFill>
        <p:spPr>
          <a:xfrm>
            <a:off x="9204959" y="2397760"/>
            <a:ext cx="2448561" cy="2814320"/>
          </a:xfrm>
          <a:prstGeom prst="rect">
            <a:avLst/>
          </a:prstGeom>
        </p:spPr>
      </p:pic>
    </p:spTree>
    <p:extLst>
      <p:ext uri="{BB962C8B-B14F-4D97-AF65-F5344CB8AC3E}">
        <p14:creationId xmlns:p14="http://schemas.microsoft.com/office/powerpoint/2010/main" val="4213533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91E8-FE8E-4D02-ADE7-A90947EEAADC}"/>
              </a:ext>
            </a:extLst>
          </p:cNvPr>
          <p:cNvSpPr>
            <a:spLocks noGrp="1"/>
          </p:cNvSpPr>
          <p:nvPr>
            <p:ph type="title"/>
          </p:nvPr>
        </p:nvSpPr>
        <p:spPr>
          <a:xfrm>
            <a:off x="838200" y="212726"/>
            <a:ext cx="10515600" cy="810532"/>
          </a:xfrm>
          <a:ln w="28575">
            <a:solidFill>
              <a:srgbClr val="00B050"/>
            </a:solidFill>
          </a:ln>
        </p:spPr>
        <p:txBody>
          <a:bodyPr/>
          <a:lstStyle/>
          <a:p>
            <a:r>
              <a:rPr lang="en-GB" b="1" dirty="0">
                <a:solidFill>
                  <a:srgbClr val="00B050"/>
                </a:solidFill>
              </a:rPr>
              <a:t>Recommendations: </a:t>
            </a:r>
          </a:p>
        </p:txBody>
      </p:sp>
      <p:sp>
        <p:nvSpPr>
          <p:cNvPr id="3" name="Content Placeholder 2">
            <a:extLst>
              <a:ext uri="{FF2B5EF4-FFF2-40B4-BE49-F238E27FC236}">
                <a16:creationId xmlns:a16="http://schemas.microsoft.com/office/drawing/2014/main" id="{7FBD9674-9830-4CC6-B1B0-8DDBEB2A2240}"/>
              </a:ext>
            </a:extLst>
          </p:cNvPr>
          <p:cNvSpPr>
            <a:spLocks noGrp="1"/>
          </p:cNvSpPr>
          <p:nvPr>
            <p:ph idx="1"/>
          </p:nvPr>
        </p:nvSpPr>
        <p:spPr>
          <a:xfrm>
            <a:off x="587828" y="1429520"/>
            <a:ext cx="7674429" cy="4862423"/>
          </a:xfrm>
        </p:spPr>
        <p:txBody>
          <a:bodyPr>
            <a:noAutofit/>
          </a:bodyPr>
          <a:lstStyle/>
          <a:p>
            <a:r>
              <a:rPr lang="en-GB" sz="2000" b="1" dirty="0"/>
              <a:t>A better understanding of teenage neglect and emotional abuse </a:t>
            </a:r>
            <a:r>
              <a:rPr lang="en-GB" sz="2000" dirty="0"/>
              <a:t>may enable teenagers to access appropriate and timely help. </a:t>
            </a:r>
          </a:p>
          <a:p>
            <a:pPr marL="0" indent="0">
              <a:buNone/>
            </a:pPr>
            <a:r>
              <a:rPr lang="en-GB" sz="2000" dirty="0"/>
              <a:t>• </a:t>
            </a:r>
            <a:r>
              <a:rPr lang="en-GB" sz="2000" b="1" dirty="0"/>
              <a:t>All practitioners coming into contact with teenagers </a:t>
            </a:r>
            <a:r>
              <a:rPr lang="en-GB" sz="2000" dirty="0"/>
              <a:t>who exhibit the behaviours and issues outlined must actively consider neglect or emotional maltreatment, rather than simply addressing the problems they present, such as alcohol use.</a:t>
            </a:r>
          </a:p>
          <a:p>
            <a:pPr marL="0" indent="0">
              <a:buNone/>
            </a:pPr>
            <a:r>
              <a:rPr lang="en-GB" sz="2000" dirty="0"/>
              <a:t> • </a:t>
            </a:r>
            <a:r>
              <a:rPr lang="en-GB" sz="2000" b="1" dirty="0"/>
              <a:t>Remember, teenagers who have experienced neglect or emotional abuse may be particularly vulnerable </a:t>
            </a:r>
            <a:r>
              <a:rPr lang="en-GB" sz="2000" dirty="0"/>
              <a:t>to other forms of victimisation; therefore appropriate action should be taken. </a:t>
            </a:r>
          </a:p>
          <a:p>
            <a:pPr marL="0" indent="0">
              <a:buNone/>
            </a:pPr>
            <a:r>
              <a:rPr lang="en-GB" sz="2000" dirty="0"/>
              <a:t>• </a:t>
            </a:r>
            <a:r>
              <a:rPr lang="en-GB" sz="2000" b="1" dirty="0"/>
              <a:t>A sensitive exploration of teenagers’ experiences may help professionals understand their situation</a:t>
            </a:r>
            <a:r>
              <a:rPr lang="en-GB" sz="2000" dirty="0"/>
              <a:t>, and allow the teenagers to access appropriate support themselves.</a:t>
            </a:r>
          </a:p>
          <a:p>
            <a:pPr marL="0" indent="0">
              <a:buNone/>
            </a:pPr>
            <a:r>
              <a:rPr lang="en-GB" sz="2000" dirty="0"/>
              <a:t> • </a:t>
            </a:r>
            <a:r>
              <a:rPr lang="en-GB" sz="2000" b="1" dirty="0"/>
              <a:t>Hospital emergency departments and mental health providers need to be particularly aware that teenagers, especially the victims of violence, may be experiencing neglect or emotional maltreatment.</a:t>
            </a:r>
            <a:endParaRPr lang="en-GB" sz="2000" dirty="0"/>
          </a:p>
        </p:txBody>
      </p:sp>
      <p:pic>
        <p:nvPicPr>
          <p:cNvPr id="4" name="Picture 3">
            <a:extLst>
              <a:ext uri="{FF2B5EF4-FFF2-40B4-BE49-F238E27FC236}">
                <a16:creationId xmlns:a16="http://schemas.microsoft.com/office/drawing/2014/main" id="{00C24036-B2CF-4172-8CA4-C2A8C738E850}"/>
              </a:ext>
            </a:extLst>
          </p:cNvPr>
          <p:cNvPicPr>
            <a:picLocks noChangeAspect="1"/>
          </p:cNvPicPr>
          <p:nvPr/>
        </p:nvPicPr>
        <p:blipFill>
          <a:blip r:embed="rId2"/>
          <a:stretch>
            <a:fillRect/>
          </a:stretch>
        </p:blipFill>
        <p:spPr>
          <a:xfrm>
            <a:off x="9021569" y="2119573"/>
            <a:ext cx="2890101" cy="3584541"/>
          </a:xfrm>
          <a:prstGeom prst="rect">
            <a:avLst/>
          </a:prstGeom>
        </p:spPr>
      </p:pic>
    </p:spTree>
    <p:extLst>
      <p:ext uri="{BB962C8B-B14F-4D97-AF65-F5344CB8AC3E}">
        <p14:creationId xmlns:p14="http://schemas.microsoft.com/office/powerpoint/2010/main" val="229032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7608" y="764704"/>
            <a:ext cx="7272808" cy="5328592"/>
            <a:chOff x="2675620" y="980728"/>
            <a:chExt cx="6984776" cy="424888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6730" y="980728"/>
              <a:ext cx="2218541" cy="2280826"/>
            </a:xfrm>
            <a:prstGeom prst="rect">
              <a:avLst/>
            </a:prstGeom>
          </p:spPr>
        </p:pic>
        <p:sp>
          <p:nvSpPr>
            <p:cNvPr id="7" name="TextBox 6"/>
            <p:cNvSpPr txBox="1"/>
            <p:nvPr/>
          </p:nvSpPr>
          <p:spPr>
            <a:xfrm>
              <a:off x="3485710" y="2996952"/>
              <a:ext cx="522058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Adolescent Neglect</a:t>
              </a:r>
              <a:endParaRPr kumimoji="0" lang="en-GB"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675620" y="4706397"/>
              <a:ext cx="69847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Light" panose="020F0302020204030204"/>
                  <a:ea typeface="+mn-ea"/>
                  <a:cs typeface="+mn-cs"/>
                </a:rPr>
                <a:t>Insp Dave Bentley</a:t>
              </a:r>
            </a:p>
          </p:txBody>
        </p:sp>
      </p:grpSp>
    </p:spTree>
    <p:extLst>
      <p:ext uri="{BB962C8B-B14F-4D97-AF65-F5344CB8AC3E}">
        <p14:creationId xmlns:p14="http://schemas.microsoft.com/office/powerpoint/2010/main" val="2411625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2AF3E-7D13-45BC-824A-222A6490A644}"/>
              </a:ext>
            </a:extLst>
          </p:cNvPr>
          <p:cNvSpPr>
            <a:spLocks noGrp="1"/>
          </p:cNvSpPr>
          <p:nvPr>
            <p:ph type="title"/>
          </p:nvPr>
        </p:nvSpPr>
        <p:spPr>
          <a:xfrm>
            <a:off x="767080" y="192406"/>
            <a:ext cx="10515600" cy="776424"/>
          </a:xfrm>
          <a:ln w="28575">
            <a:solidFill>
              <a:srgbClr val="00B050"/>
            </a:solidFill>
          </a:ln>
        </p:spPr>
        <p:txBody>
          <a:bodyPr/>
          <a:lstStyle/>
          <a:p>
            <a:r>
              <a:rPr lang="en-GB" b="1" dirty="0">
                <a:solidFill>
                  <a:srgbClr val="00B050"/>
                </a:solidFill>
              </a:rPr>
              <a:t>Teenage Neglect – Feeling Invisible </a:t>
            </a:r>
          </a:p>
        </p:txBody>
      </p:sp>
      <p:pic>
        <p:nvPicPr>
          <p:cNvPr id="4" name="Content Placeholder 3">
            <a:extLst>
              <a:ext uri="{FF2B5EF4-FFF2-40B4-BE49-F238E27FC236}">
                <a16:creationId xmlns:a16="http://schemas.microsoft.com/office/drawing/2014/main" id="{D6697D56-053F-41DA-A237-659EC213EDD9}"/>
              </a:ext>
            </a:extLst>
          </p:cNvPr>
          <p:cNvPicPr>
            <a:picLocks noGrp="1" noChangeAspect="1"/>
          </p:cNvPicPr>
          <p:nvPr>
            <p:ph idx="1"/>
          </p:nvPr>
        </p:nvPicPr>
        <p:blipFill>
          <a:blip r:embed="rId3"/>
          <a:stretch>
            <a:fillRect/>
          </a:stretch>
        </p:blipFill>
        <p:spPr>
          <a:xfrm>
            <a:off x="987577" y="1283153"/>
            <a:ext cx="3802137" cy="5245891"/>
          </a:xfrm>
          <a:prstGeom prst="rect">
            <a:avLst/>
          </a:prstGeom>
        </p:spPr>
      </p:pic>
      <p:pic>
        <p:nvPicPr>
          <p:cNvPr id="5" name="Picture 4">
            <a:extLst>
              <a:ext uri="{FF2B5EF4-FFF2-40B4-BE49-F238E27FC236}">
                <a16:creationId xmlns:a16="http://schemas.microsoft.com/office/drawing/2014/main" id="{E2E0DE5B-D743-41C4-9D26-45199FF0D403}"/>
              </a:ext>
            </a:extLst>
          </p:cNvPr>
          <p:cNvPicPr>
            <a:picLocks noChangeAspect="1"/>
          </p:cNvPicPr>
          <p:nvPr/>
        </p:nvPicPr>
        <p:blipFill>
          <a:blip r:embed="rId4"/>
          <a:stretch>
            <a:fillRect/>
          </a:stretch>
        </p:blipFill>
        <p:spPr>
          <a:xfrm>
            <a:off x="5165804" y="2143125"/>
            <a:ext cx="2210628" cy="3038476"/>
          </a:xfrm>
          <a:prstGeom prst="rect">
            <a:avLst/>
          </a:prstGeom>
        </p:spPr>
      </p:pic>
      <p:pic>
        <p:nvPicPr>
          <p:cNvPr id="7" name="Picture 6">
            <a:extLst>
              <a:ext uri="{FF2B5EF4-FFF2-40B4-BE49-F238E27FC236}">
                <a16:creationId xmlns:a16="http://schemas.microsoft.com/office/drawing/2014/main" id="{2474824A-B15D-4BB6-B619-DE0D9A890703}"/>
              </a:ext>
            </a:extLst>
          </p:cNvPr>
          <p:cNvPicPr>
            <a:picLocks noChangeAspect="1"/>
          </p:cNvPicPr>
          <p:nvPr/>
        </p:nvPicPr>
        <p:blipFill>
          <a:blip r:embed="rId5"/>
          <a:stretch>
            <a:fillRect/>
          </a:stretch>
        </p:blipFill>
        <p:spPr>
          <a:xfrm>
            <a:off x="7929623" y="1283152"/>
            <a:ext cx="3928124" cy="5245891"/>
          </a:xfrm>
          <a:prstGeom prst="rect">
            <a:avLst/>
          </a:prstGeom>
        </p:spPr>
      </p:pic>
    </p:spTree>
    <p:extLst>
      <p:ext uri="{BB962C8B-B14F-4D97-AF65-F5344CB8AC3E}">
        <p14:creationId xmlns:p14="http://schemas.microsoft.com/office/powerpoint/2010/main" val="226343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D83C8-0E6F-47D7-B3B2-D23F91419196}"/>
              </a:ext>
            </a:extLst>
          </p:cNvPr>
          <p:cNvSpPr>
            <a:spLocks noGrp="1"/>
          </p:cNvSpPr>
          <p:nvPr>
            <p:ph idx="1"/>
          </p:nvPr>
        </p:nvSpPr>
        <p:spPr>
          <a:xfrm>
            <a:off x="307702" y="1725385"/>
            <a:ext cx="10066383" cy="4974770"/>
          </a:xfrm>
        </p:spPr>
        <p:txBody>
          <a:bodyPr>
            <a:noAutofit/>
          </a:bodyPr>
          <a:lstStyle/>
          <a:p>
            <a:pPr marL="0" indent="0">
              <a:buNone/>
            </a:pPr>
            <a:r>
              <a:rPr lang="en-GB" sz="2400" dirty="0"/>
              <a:t>.</a:t>
            </a:r>
          </a:p>
        </p:txBody>
      </p:sp>
      <p:pic>
        <p:nvPicPr>
          <p:cNvPr id="8" name="Picture 7">
            <a:extLst>
              <a:ext uri="{FF2B5EF4-FFF2-40B4-BE49-F238E27FC236}">
                <a16:creationId xmlns:a16="http://schemas.microsoft.com/office/drawing/2014/main" id="{216B0250-C930-4239-89A9-9E35FBECFF1B}"/>
              </a:ext>
            </a:extLst>
          </p:cNvPr>
          <p:cNvPicPr>
            <a:picLocks noChangeAspect="1"/>
          </p:cNvPicPr>
          <p:nvPr/>
        </p:nvPicPr>
        <p:blipFill>
          <a:blip r:embed="rId2"/>
          <a:stretch>
            <a:fillRect/>
          </a:stretch>
        </p:blipFill>
        <p:spPr>
          <a:xfrm>
            <a:off x="129061" y="321809"/>
            <a:ext cx="3845221" cy="5904820"/>
          </a:xfrm>
          <a:prstGeom prst="rect">
            <a:avLst/>
          </a:prstGeom>
        </p:spPr>
      </p:pic>
      <p:pic>
        <p:nvPicPr>
          <p:cNvPr id="9" name="Picture 8">
            <a:extLst>
              <a:ext uri="{FF2B5EF4-FFF2-40B4-BE49-F238E27FC236}">
                <a16:creationId xmlns:a16="http://schemas.microsoft.com/office/drawing/2014/main" id="{6720ED8A-7047-4936-8F87-BA4045FDF262}"/>
              </a:ext>
            </a:extLst>
          </p:cNvPr>
          <p:cNvPicPr>
            <a:picLocks noChangeAspect="1"/>
          </p:cNvPicPr>
          <p:nvPr/>
        </p:nvPicPr>
        <p:blipFill>
          <a:blip r:embed="rId3"/>
          <a:stretch>
            <a:fillRect/>
          </a:stretch>
        </p:blipFill>
        <p:spPr>
          <a:xfrm>
            <a:off x="4152923" y="768124"/>
            <a:ext cx="3330243" cy="5220925"/>
          </a:xfrm>
          <a:prstGeom prst="rect">
            <a:avLst/>
          </a:prstGeom>
        </p:spPr>
      </p:pic>
      <p:pic>
        <p:nvPicPr>
          <p:cNvPr id="10" name="Picture 9">
            <a:extLst>
              <a:ext uri="{FF2B5EF4-FFF2-40B4-BE49-F238E27FC236}">
                <a16:creationId xmlns:a16="http://schemas.microsoft.com/office/drawing/2014/main" id="{F96863AD-E503-43F6-813F-DBFA51624EFD}"/>
              </a:ext>
            </a:extLst>
          </p:cNvPr>
          <p:cNvPicPr>
            <a:picLocks noChangeAspect="1"/>
          </p:cNvPicPr>
          <p:nvPr/>
        </p:nvPicPr>
        <p:blipFill>
          <a:blip r:embed="rId4"/>
          <a:stretch>
            <a:fillRect/>
          </a:stretch>
        </p:blipFill>
        <p:spPr>
          <a:xfrm>
            <a:off x="7866536" y="861877"/>
            <a:ext cx="4031549" cy="5127172"/>
          </a:xfrm>
          <a:prstGeom prst="rect">
            <a:avLst/>
          </a:prstGeom>
        </p:spPr>
      </p:pic>
    </p:spTree>
    <p:extLst>
      <p:ext uri="{BB962C8B-B14F-4D97-AF65-F5344CB8AC3E}">
        <p14:creationId xmlns:p14="http://schemas.microsoft.com/office/powerpoint/2010/main" val="3764794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AFE73A-FD0B-4DAD-8228-F2D371423D45}"/>
              </a:ext>
            </a:extLst>
          </p:cNvPr>
          <p:cNvPicPr>
            <a:picLocks noChangeAspect="1"/>
          </p:cNvPicPr>
          <p:nvPr/>
        </p:nvPicPr>
        <p:blipFill>
          <a:blip r:embed="rId2"/>
          <a:stretch>
            <a:fillRect/>
          </a:stretch>
        </p:blipFill>
        <p:spPr>
          <a:xfrm>
            <a:off x="0" y="466044"/>
            <a:ext cx="4676775" cy="5829300"/>
          </a:xfrm>
          <a:prstGeom prst="rect">
            <a:avLst/>
          </a:prstGeom>
        </p:spPr>
      </p:pic>
      <p:pic>
        <p:nvPicPr>
          <p:cNvPr id="4" name="Picture 3">
            <a:extLst>
              <a:ext uri="{FF2B5EF4-FFF2-40B4-BE49-F238E27FC236}">
                <a16:creationId xmlns:a16="http://schemas.microsoft.com/office/drawing/2014/main" id="{195A2285-498F-450E-91A8-8990F86E5691}"/>
              </a:ext>
            </a:extLst>
          </p:cNvPr>
          <p:cNvPicPr>
            <a:picLocks noChangeAspect="1"/>
          </p:cNvPicPr>
          <p:nvPr/>
        </p:nvPicPr>
        <p:blipFill>
          <a:blip r:embed="rId3"/>
          <a:stretch>
            <a:fillRect/>
          </a:stretch>
        </p:blipFill>
        <p:spPr>
          <a:xfrm>
            <a:off x="4089626" y="751114"/>
            <a:ext cx="4020231" cy="5395232"/>
          </a:xfrm>
          <a:prstGeom prst="rect">
            <a:avLst/>
          </a:prstGeom>
        </p:spPr>
      </p:pic>
      <p:pic>
        <p:nvPicPr>
          <p:cNvPr id="6" name="Picture 5">
            <a:extLst>
              <a:ext uri="{FF2B5EF4-FFF2-40B4-BE49-F238E27FC236}">
                <a16:creationId xmlns:a16="http://schemas.microsoft.com/office/drawing/2014/main" id="{9A488423-A89C-42DF-BC80-35E9D5DBE9E2}"/>
              </a:ext>
            </a:extLst>
          </p:cNvPr>
          <p:cNvPicPr>
            <a:picLocks noChangeAspect="1"/>
          </p:cNvPicPr>
          <p:nvPr/>
        </p:nvPicPr>
        <p:blipFill>
          <a:blip r:embed="rId4"/>
          <a:stretch>
            <a:fillRect/>
          </a:stretch>
        </p:blipFill>
        <p:spPr>
          <a:xfrm>
            <a:off x="8109857" y="751115"/>
            <a:ext cx="3918857" cy="5395232"/>
          </a:xfrm>
          <a:prstGeom prst="rect">
            <a:avLst/>
          </a:prstGeom>
        </p:spPr>
      </p:pic>
    </p:spTree>
    <p:extLst>
      <p:ext uri="{BB962C8B-B14F-4D97-AF65-F5344CB8AC3E}">
        <p14:creationId xmlns:p14="http://schemas.microsoft.com/office/powerpoint/2010/main" val="425523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223E9-E637-43D7-BFED-6DAEFB579AD8}"/>
              </a:ext>
            </a:extLst>
          </p:cNvPr>
          <p:cNvSpPr>
            <a:spLocks noGrp="1"/>
          </p:cNvSpPr>
          <p:nvPr>
            <p:ph idx="1"/>
          </p:nvPr>
        </p:nvSpPr>
        <p:spPr>
          <a:xfrm>
            <a:off x="477520" y="1686560"/>
            <a:ext cx="10876280" cy="4947919"/>
          </a:xfrm>
        </p:spPr>
        <p:txBody>
          <a:bodyPr>
            <a:normAutofit/>
          </a:bodyPr>
          <a:lstStyle/>
          <a:p>
            <a:pPr marL="0" indent="0">
              <a:buNone/>
            </a:pPr>
            <a:endParaRPr lang="en-GB" sz="2400" dirty="0"/>
          </a:p>
          <a:p>
            <a:endParaRPr lang="en-GB" sz="2400" b="1" dirty="0"/>
          </a:p>
        </p:txBody>
      </p:sp>
      <p:pic>
        <p:nvPicPr>
          <p:cNvPr id="6" name="Picture 5">
            <a:extLst>
              <a:ext uri="{FF2B5EF4-FFF2-40B4-BE49-F238E27FC236}">
                <a16:creationId xmlns:a16="http://schemas.microsoft.com/office/drawing/2014/main" id="{E85C87E3-C8D4-4564-91D6-AA086C9A1C44}"/>
              </a:ext>
            </a:extLst>
          </p:cNvPr>
          <p:cNvPicPr>
            <a:picLocks noChangeAspect="1"/>
          </p:cNvPicPr>
          <p:nvPr/>
        </p:nvPicPr>
        <p:blipFill>
          <a:blip r:embed="rId2"/>
          <a:stretch>
            <a:fillRect/>
          </a:stretch>
        </p:blipFill>
        <p:spPr>
          <a:xfrm>
            <a:off x="477520" y="491898"/>
            <a:ext cx="3974737" cy="5743575"/>
          </a:xfrm>
          <a:prstGeom prst="rect">
            <a:avLst/>
          </a:prstGeom>
        </p:spPr>
      </p:pic>
      <p:pic>
        <p:nvPicPr>
          <p:cNvPr id="7" name="Picture 6">
            <a:extLst>
              <a:ext uri="{FF2B5EF4-FFF2-40B4-BE49-F238E27FC236}">
                <a16:creationId xmlns:a16="http://schemas.microsoft.com/office/drawing/2014/main" id="{D4906518-1EEC-4A5B-85AD-AC8279FD51DF}"/>
              </a:ext>
            </a:extLst>
          </p:cNvPr>
          <p:cNvPicPr>
            <a:picLocks noChangeAspect="1"/>
          </p:cNvPicPr>
          <p:nvPr/>
        </p:nvPicPr>
        <p:blipFill>
          <a:blip r:embed="rId3"/>
          <a:stretch>
            <a:fillRect/>
          </a:stretch>
        </p:blipFill>
        <p:spPr>
          <a:xfrm>
            <a:off x="4746172" y="491898"/>
            <a:ext cx="3855583" cy="5829300"/>
          </a:xfrm>
          <a:prstGeom prst="rect">
            <a:avLst/>
          </a:prstGeom>
        </p:spPr>
      </p:pic>
      <p:sp>
        <p:nvSpPr>
          <p:cNvPr id="8" name="Rectangle 7">
            <a:extLst>
              <a:ext uri="{FF2B5EF4-FFF2-40B4-BE49-F238E27FC236}">
                <a16:creationId xmlns:a16="http://schemas.microsoft.com/office/drawing/2014/main" id="{72503AE8-35E3-43A9-A2F1-BA93AA4260CF}"/>
              </a:ext>
            </a:extLst>
          </p:cNvPr>
          <p:cNvSpPr/>
          <p:nvPr/>
        </p:nvSpPr>
        <p:spPr>
          <a:xfrm>
            <a:off x="8895670" y="1686560"/>
            <a:ext cx="2871787" cy="2585323"/>
          </a:xfrm>
          <a:prstGeom prst="rect">
            <a:avLst/>
          </a:prstGeom>
        </p:spPr>
        <p:txBody>
          <a:bodyPr wrap="square">
            <a:spAutoFit/>
          </a:bodyPr>
          <a:lstStyle/>
          <a:p>
            <a:r>
              <a:rPr lang="en-GB" b="1" dirty="0"/>
              <a:t>This guide has been produced by NSPCC</a:t>
            </a:r>
          </a:p>
          <a:p>
            <a:r>
              <a:rPr lang="en-GB" b="1" dirty="0"/>
              <a:t>in partnership with </a:t>
            </a:r>
          </a:p>
          <a:p>
            <a:r>
              <a:rPr lang="en-GB" b="1" dirty="0"/>
              <a:t>Bedfordshire Luton </a:t>
            </a:r>
          </a:p>
          <a:p>
            <a:r>
              <a:rPr lang="en-GB" b="1" dirty="0"/>
              <a:t>Safeguarding Children Boards for a previous neglect campaign  – downloadable from the link below</a:t>
            </a:r>
          </a:p>
        </p:txBody>
      </p:sp>
      <p:sp>
        <p:nvSpPr>
          <p:cNvPr id="9" name="Rectangle 8">
            <a:extLst>
              <a:ext uri="{FF2B5EF4-FFF2-40B4-BE49-F238E27FC236}">
                <a16:creationId xmlns:a16="http://schemas.microsoft.com/office/drawing/2014/main" id="{E9D302F1-CF1C-4CEC-8EAA-562AADBAC7F8}"/>
              </a:ext>
            </a:extLst>
          </p:cNvPr>
          <p:cNvSpPr/>
          <p:nvPr/>
        </p:nvSpPr>
        <p:spPr>
          <a:xfrm>
            <a:off x="870857" y="6321198"/>
            <a:ext cx="11070771" cy="369332"/>
          </a:xfrm>
          <a:prstGeom prst="rect">
            <a:avLst/>
          </a:prstGeom>
        </p:spPr>
        <p:txBody>
          <a:bodyPr wrap="square">
            <a:spAutoFit/>
          </a:bodyPr>
          <a:lstStyle/>
          <a:p>
            <a:r>
              <a:rPr lang="en-GB" dirty="0"/>
              <a:t>https://www.centralbedfordshirelscb.org.uk/lscb-website/news/bedfordshire-neglect-matters-campaign</a:t>
            </a:r>
          </a:p>
        </p:txBody>
      </p:sp>
    </p:spTree>
    <p:extLst>
      <p:ext uri="{BB962C8B-B14F-4D97-AF65-F5344CB8AC3E}">
        <p14:creationId xmlns:p14="http://schemas.microsoft.com/office/powerpoint/2010/main" val="1534627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6AAAD-23E3-4CB1-B706-D7FE998177AB}"/>
              </a:ext>
            </a:extLst>
          </p:cNvPr>
          <p:cNvPicPr>
            <a:picLocks noChangeAspect="1"/>
          </p:cNvPicPr>
          <p:nvPr/>
        </p:nvPicPr>
        <p:blipFill>
          <a:blip r:embed="rId2"/>
          <a:stretch>
            <a:fillRect/>
          </a:stretch>
        </p:blipFill>
        <p:spPr>
          <a:xfrm>
            <a:off x="157138" y="-1"/>
            <a:ext cx="8071311" cy="3080657"/>
          </a:xfrm>
          <a:prstGeom prst="rect">
            <a:avLst/>
          </a:prstGeom>
        </p:spPr>
      </p:pic>
      <p:pic>
        <p:nvPicPr>
          <p:cNvPr id="5" name="Picture 4">
            <a:extLst>
              <a:ext uri="{FF2B5EF4-FFF2-40B4-BE49-F238E27FC236}">
                <a16:creationId xmlns:a16="http://schemas.microsoft.com/office/drawing/2014/main" id="{53A0AF07-3273-4C61-93D5-F801FBFD8F8E}"/>
              </a:ext>
            </a:extLst>
          </p:cNvPr>
          <p:cNvPicPr>
            <a:picLocks noChangeAspect="1"/>
          </p:cNvPicPr>
          <p:nvPr/>
        </p:nvPicPr>
        <p:blipFill>
          <a:blip r:embed="rId3"/>
          <a:stretch>
            <a:fillRect/>
          </a:stretch>
        </p:blipFill>
        <p:spPr>
          <a:xfrm>
            <a:off x="157138" y="3189514"/>
            <a:ext cx="6753881" cy="3627731"/>
          </a:xfrm>
          <a:prstGeom prst="rect">
            <a:avLst/>
          </a:prstGeom>
        </p:spPr>
      </p:pic>
      <p:pic>
        <p:nvPicPr>
          <p:cNvPr id="6" name="Picture 5">
            <a:extLst>
              <a:ext uri="{FF2B5EF4-FFF2-40B4-BE49-F238E27FC236}">
                <a16:creationId xmlns:a16="http://schemas.microsoft.com/office/drawing/2014/main" id="{6F276141-127A-4834-BF70-BC1B082A2FDC}"/>
              </a:ext>
            </a:extLst>
          </p:cNvPr>
          <p:cNvPicPr>
            <a:picLocks noChangeAspect="1"/>
          </p:cNvPicPr>
          <p:nvPr/>
        </p:nvPicPr>
        <p:blipFill>
          <a:blip r:embed="rId4"/>
          <a:stretch>
            <a:fillRect/>
          </a:stretch>
        </p:blipFill>
        <p:spPr>
          <a:xfrm>
            <a:off x="6840967" y="3189514"/>
            <a:ext cx="5351033" cy="3388937"/>
          </a:xfrm>
          <a:prstGeom prst="rect">
            <a:avLst/>
          </a:prstGeom>
        </p:spPr>
      </p:pic>
      <p:sp>
        <p:nvSpPr>
          <p:cNvPr id="7" name="TextBox 6">
            <a:extLst>
              <a:ext uri="{FF2B5EF4-FFF2-40B4-BE49-F238E27FC236}">
                <a16:creationId xmlns:a16="http://schemas.microsoft.com/office/drawing/2014/main" id="{42B2A7DF-AB43-430C-8B4E-2E4DE9A73E8C}"/>
              </a:ext>
            </a:extLst>
          </p:cNvPr>
          <p:cNvSpPr txBox="1"/>
          <p:nvPr/>
        </p:nvSpPr>
        <p:spPr>
          <a:xfrm>
            <a:off x="8479972" y="1240971"/>
            <a:ext cx="3461657" cy="954107"/>
          </a:xfrm>
          <a:prstGeom prst="rect">
            <a:avLst/>
          </a:prstGeom>
          <a:noFill/>
          <a:ln w="28575">
            <a:solidFill>
              <a:schemeClr val="accent1"/>
            </a:solidFill>
          </a:ln>
        </p:spPr>
        <p:txBody>
          <a:bodyPr wrap="square" rtlCol="0">
            <a:spAutoFit/>
          </a:bodyPr>
          <a:lstStyle/>
          <a:p>
            <a:r>
              <a:rPr lang="en-GB" sz="2800" b="1" dirty="0"/>
              <a:t>Childline.org.uk </a:t>
            </a:r>
          </a:p>
          <a:p>
            <a:r>
              <a:rPr lang="en-GB" sz="2800" b="1" dirty="0"/>
              <a:t>Website 12yrs+</a:t>
            </a:r>
          </a:p>
        </p:txBody>
      </p:sp>
    </p:spTree>
    <p:extLst>
      <p:ext uri="{BB962C8B-B14F-4D97-AF65-F5344CB8AC3E}">
        <p14:creationId xmlns:p14="http://schemas.microsoft.com/office/powerpoint/2010/main" val="3890679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FC9-FF1D-4D2E-8AA9-9F1D6BB05CB1}"/>
              </a:ext>
            </a:extLst>
          </p:cNvPr>
          <p:cNvPicPr>
            <a:picLocks noChangeAspect="1"/>
          </p:cNvPicPr>
          <p:nvPr/>
        </p:nvPicPr>
        <p:blipFill>
          <a:blip r:embed="rId2"/>
          <a:stretch>
            <a:fillRect/>
          </a:stretch>
        </p:blipFill>
        <p:spPr>
          <a:xfrm>
            <a:off x="0" y="86394"/>
            <a:ext cx="7184571" cy="3365849"/>
          </a:xfrm>
          <a:prstGeom prst="rect">
            <a:avLst/>
          </a:prstGeom>
        </p:spPr>
      </p:pic>
      <p:pic>
        <p:nvPicPr>
          <p:cNvPr id="3" name="Picture 2">
            <a:extLst>
              <a:ext uri="{FF2B5EF4-FFF2-40B4-BE49-F238E27FC236}">
                <a16:creationId xmlns:a16="http://schemas.microsoft.com/office/drawing/2014/main" id="{8AC864B9-36B5-465E-9965-58149B281400}"/>
              </a:ext>
            </a:extLst>
          </p:cNvPr>
          <p:cNvPicPr>
            <a:picLocks noChangeAspect="1"/>
          </p:cNvPicPr>
          <p:nvPr/>
        </p:nvPicPr>
        <p:blipFill>
          <a:blip r:embed="rId3"/>
          <a:stretch>
            <a:fillRect/>
          </a:stretch>
        </p:blipFill>
        <p:spPr>
          <a:xfrm>
            <a:off x="0" y="3452243"/>
            <a:ext cx="6498771" cy="3284150"/>
          </a:xfrm>
          <a:prstGeom prst="rect">
            <a:avLst/>
          </a:prstGeom>
        </p:spPr>
      </p:pic>
      <p:pic>
        <p:nvPicPr>
          <p:cNvPr id="4" name="Picture 3">
            <a:extLst>
              <a:ext uri="{FF2B5EF4-FFF2-40B4-BE49-F238E27FC236}">
                <a16:creationId xmlns:a16="http://schemas.microsoft.com/office/drawing/2014/main" id="{B75765E2-4EEF-4943-8503-00E3865AD388}"/>
              </a:ext>
            </a:extLst>
          </p:cNvPr>
          <p:cNvPicPr>
            <a:picLocks noChangeAspect="1"/>
          </p:cNvPicPr>
          <p:nvPr/>
        </p:nvPicPr>
        <p:blipFill>
          <a:blip r:embed="rId4"/>
          <a:stretch>
            <a:fillRect/>
          </a:stretch>
        </p:blipFill>
        <p:spPr>
          <a:xfrm>
            <a:off x="6498771" y="3452243"/>
            <a:ext cx="5606143" cy="3284150"/>
          </a:xfrm>
          <a:prstGeom prst="rect">
            <a:avLst/>
          </a:prstGeom>
        </p:spPr>
      </p:pic>
      <p:sp>
        <p:nvSpPr>
          <p:cNvPr id="5" name="TextBox 4">
            <a:extLst>
              <a:ext uri="{FF2B5EF4-FFF2-40B4-BE49-F238E27FC236}">
                <a16:creationId xmlns:a16="http://schemas.microsoft.com/office/drawing/2014/main" id="{E83086D9-E975-4EA7-8D27-746C9B00D15C}"/>
              </a:ext>
            </a:extLst>
          </p:cNvPr>
          <p:cNvSpPr txBox="1"/>
          <p:nvPr/>
        </p:nvSpPr>
        <p:spPr>
          <a:xfrm>
            <a:off x="7456715" y="1110343"/>
            <a:ext cx="4484914" cy="954107"/>
          </a:xfrm>
          <a:prstGeom prst="rect">
            <a:avLst/>
          </a:prstGeom>
          <a:noFill/>
          <a:ln w="28575">
            <a:solidFill>
              <a:schemeClr val="accent1"/>
            </a:solidFill>
          </a:ln>
        </p:spPr>
        <p:txBody>
          <a:bodyPr wrap="square" rtlCol="0">
            <a:spAutoFit/>
          </a:bodyPr>
          <a:lstStyle/>
          <a:p>
            <a:r>
              <a:rPr lang="en-GB" sz="2800" b="1" dirty="0"/>
              <a:t>Childline.org.uk/kids</a:t>
            </a:r>
          </a:p>
          <a:p>
            <a:r>
              <a:rPr lang="en-GB" sz="2800" b="1" dirty="0"/>
              <a:t>Website for under 12s </a:t>
            </a:r>
          </a:p>
        </p:txBody>
      </p:sp>
    </p:spTree>
    <p:extLst>
      <p:ext uri="{BB962C8B-B14F-4D97-AF65-F5344CB8AC3E}">
        <p14:creationId xmlns:p14="http://schemas.microsoft.com/office/powerpoint/2010/main" val="4042784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F2C74-BBAB-47B4-9BB5-00EC330D6AB5}"/>
              </a:ext>
            </a:extLst>
          </p:cNvPr>
          <p:cNvSpPr>
            <a:spLocks noGrp="1"/>
          </p:cNvSpPr>
          <p:nvPr>
            <p:ph type="title"/>
          </p:nvPr>
        </p:nvSpPr>
        <p:spPr>
          <a:xfrm>
            <a:off x="838200" y="365125"/>
            <a:ext cx="10515600" cy="996315"/>
          </a:xfrm>
          <a:ln w="28575">
            <a:solidFill>
              <a:srgbClr val="00B050"/>
            </a:solidFill>
          </a:ln>
        </p:spPr>
        <p:txBody>
          <a:bodyPr/>
          <a:lstStyle/>
          <a:p>
            <a:r>
              <a:rPr lang="en-GB" b="1" dirty="0">
                <a:solidFill>
                  <a:srgbClr val="00B050"/>
                </a:solidFill>
              </a:rPr>
              <a:t>NSPCC  - getting support </a:t>
            </a:r>
          </a:p>
        </p:txBody>
      </p:sp>
      <p:sp>
        <p:nvSpPr>
          <p:cNvPr id="3" name="Content Placeholder 2">
            <a:extLst>
              <a:ext uri="{FF2B5EF4-FFF2-40B4-BE49-F238E27FC236}">
                <a16:creationId xmlns:a16="http://schemas.microsoft.com/office/drawing/2014/main" id="{4F0919FB-0166-4C74-A67F-1CE0F762C5C9}"/>
              </a:ext>
            </a:extLst>
          </p:cNvPr>
          <p:cNvSpPr>
            <a:spLocks noGrp="1"/>
          </p:cNvSpPr>
          <p:nvPr>
            <p:ph idx="1"/>
          </p:nvPr>
        </p:nvSpPr>
        <p:spPr>
          <a:xfrm>
            <a:off x="979714" y="1442720"/>
            <a:ext cx="10907486" cy="5069840"/>
          </a:xfrm>
        </p:spPr>
        <p:txBody>
          <a:bodyPr>
            <a:normAutofit/>
          </a:bodyPr>
          <a:lstStyle/>
          <a:p>
            <a:pPr marL="0" indent="0">
              <a:buNone/>
            </a:pPr>
            <a:endParaRPr lang="en-GB" dirty="0"/>
          </a:p>
          <a:p>
            <a:pPr marL="0" indent="0">
              <a:buNone/>
            </a:pPr>
            <a:r>
              <a:rPr lang="en-GB" sz="3200" i="1" dirty="0"/>
              <a:t>While early recognition and intervention are vital, it is never too late to help a child or teenager. If concerns about possible neglect or emotional abuse arise it is important you take action as soon as possible regardless of the age of the teenager. </a:t>
            </a:r>
          </a:p>
          <a:p>
            <a:pPr marL="0" indent="0">
              <a:buNone/>
            </a:pPr>
            <a:r>
              <a:rPr lang="en-GB" sz="3200" b="1" dirty="0"/>
              <a:t>If you have a concern you can call the police, social services or the NSPCC (0808 800 5000). </a:t>
            </a:r>
          </a:p>
          <a:p>
            <a:pPr marL="0" indent="0">
              <a:buNone/>
            </a:pPr>
            <a:r>
              <a:rPr lang="en-GB" sz="3200" b="1" dirty="0"/>
              <a:t>And remember that children can contact ChildLine (0800 1111; childline.org.uk)</a:t>
            </a:r>
            <a:endParaRPr lang="en-GB" b="1" dirty="0"/>
          </a:p>
          <a:p>
            <a:endParaRPr lang="en-GB" dirty="0"/>
          </a:p>
        </p:txBody>
      </p:sp>
    </p:spTree>
    <p:extLst>
      <p:ext uri="{BB962C8B-B14F-4D97-AF65-F5344CB8AC3E}">
        <p14:creationId xmlns:p14="http://schemas.microsoft.com/office/powerpoint/2010/main" val="2573214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3713BD-A40F-470C-9E9A-3E2A1050E0A3}"/>
              </a:ext>
            </a:extLst>
          </p:cNvPr>
          <p:cNvSpPr txBox="1"/>
          <p:nvPr/>
        </p:nvSpPr>
        <p:spPr>
          <a:xfrm>
            <a:off x="792480" y="3261360"/>
            <a:ext cx="9479280" cy="646331"/>
          </a:xfrm>
          <a:prstGeom prst="rect">
            <a:avLst/>
          </a:prstGeom>
          <a:noFill/>
        </p:spPr>
        <p:txBody>
          <a:bodyPr wrap="square" rtlCol="0">
            <a:spAutoFit/>
          </a:bodyPr>
          <a:lstStyle/>
          <a:p>
            <a:r>
              <a:rPr lang="en-GB" sz="3600" dirty="0">
                <a:hlinkClick r:id="rId2"/>
              </a:rPr>
              <a:t>Margaret.Gallagher@nspcc.org.uk</a:t>
            </a:r>
            <a:r>
              <a:rPr lang="en-GB" sz="3600" dirty="0"/>
              <a:t> </a:t>
            </a:r>
          </a:p>
        </p:txBody>
      </p:sp>
    </p:spTree>
    <p:extLst>
      <p:ext uri="{BB962C8B-B14F-4D97-AF65-F5344CB8AC3E}">
        <p14:creationId xmlns:p14="http://schemas.microsoft.com/office/powerpoint/2010/main" val="2988629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7269E1-C178-4017-BA30-CBC5CB0A3D8E}"/>
              </a:ext>
            </a:extLst>
          </p:cNvPr>
          <p:cNvSpPr>
            <a:spLocks noGrp="1"/>
          </p:cNvSpPr>
          <p:nvPr>
            <p:ph type="ctrTitle"/>
          </p:nvPr>
        </p:nvSpPr>
        <p:spPr>
          <a:xfrm>
            <a:off x="714376" y="2647950"/>
            <a:ext cx="10834146" cy="3914774"/>
          </a:xfrm>
        </p:spPr>
        <p:txBody>
          <a:bodyPr anchor="b">
            <a:normAutofit fontScale="90000"/>
          </a:bodyPr>
          <a:lstStyle/>
          <a:p>
            <a:r>
              <a:rPr lang="en-GB" sz="3600" b="1" dirty="0"/>
              <a:t>GCP2 Project Manager Alex Dave</a:t>
            </a:r>
            <a:br>
              <a:rPr lang="en-GB" sz="3600" dirty="0"/>
            </a:br>
            <a:br>
              <a:rPr lang="en-GB" sz="3600" dirty="0"/>
            </a:br>
            <a:r>
              <a:rPr lang="en-GB" sz="2200" u="sng" dirty="0">
                <a:hlinkClick r:id="rId2"/>
              </a:rPr>
              <a:t>Graded-Care-Profile2-FAQs.pdf (surreyscp.org.uk)</a:t>
            </a:r>
            <a:br>
              <a:rPr lang="en-GB" sz="2200" dirty="0"/>
            </a:br>
            <a:r>
              <a:rPr lang="en-GB" sz="2200" dirty="0"/>
              <a:t> </a:t>
            </a:r>
            <a:br>
              <a:rPr lang="en-GB" sz="2200" dirty="0"/>
            </a:br>
            <a:r>
              <a:rPr lang="en-GB" sz="2200" u="sng" dirty="0">
                <a:hlinkClick r:id="rId3"/>
              </a:rPr>
              <a:t>Neglect Risk Assessment Tools – General Guidance</a:t>
            </a:r>
            <a:br>
              <a:rPr lang="en-GB" sz="2200" dirty="0"/>
            </a:br>
            <a:r>
              <a:rPr lang="en-GB" sz="2200" dirty="0"/>
              <a:t> </a:t>
            </a:r>
            <a:br>
              <a:rPr lang="en-GB" sz="2200" dirty="0"/>
            </a:br>
            <a:r>
              <a:rPr lang="en-GB" sz="2200" u="sng" dirty="0">
                <a:hlinkClick r:id="rId4"/>
              </a:rPr>
              <a:t>Graded Care Profile 2: measuring care, helping families - YouTube</a:t>
            </a:r>
            <a:br>
              <a:rPr lang="en-GB" sz="2200" dirty="0"/>
            </a:br>
            <a:r>
              <a:rPr lang="en-GB" sz="2200" dirty="0"/>
              <a:t> </a:t>
            </a:r>
            <a:br>
              <a:rPr lang="en-GB" sz="2200" dirty="0"/>
            </a:br>
            <a:br>
              <a:rPr lang="en-GB" sz="3600" dirty="0"/>
            </a:br>
            <a:br>
              <a:rPr lang="en-GB" sz="3600" dirty="0"/>
            </a:br>
            <a:endParaRPr lang="en-GB" sz="3600" dirty="0"/>
          </a:p>
        </p:txBody>
      </p:sp>
      <p:sp>
        <p:nvSpPr>
          <p:cNvPr id="3" name="Subtitle 2">
            <a:extLst>
              <a:ext uri="{FF2B5EF4-FFF2-40B4-BE49-F238E27FC236}">
                <a16:creationId xmlns:a16="http://schemas.microsoft.com/office/drawing/2014/main" id="{3E46BC36-D43C-46E6-9DBE-7EDADC8B3EF2}"/>
              </a:ext>
            </a:extLst>
          </p:cNvPr>
          <p:cNvSpPr>
            <a:spLocks noGrp="1"/>
          </p:cNvSpPr>
          <p:nvPr>
            <p:ph type="subTitle" idx="1"/>
          </p:nvPr>
        </p:nvSpPr>
        <p:spPr>
          <a:xfrm>
            <a:off x="638881" y="5733165"/>
            <a:ext cx="10909643" cy="480101"/>
          </a:xfrm>
        </p:spPr>
        <p:txBody>
          <a:bodyPr anchor="t">
            <a:normAutofit/>
          </a:bodyPr>
          <a:lstStyle/>
          <a:p>
            <a:endParaRPr lang="en-GB" dirty="0"/>
          </a:p>
          <a:p>
            <a:endParaRPr lang="en-GB" dirty="0"/>
          </a:p>
        </p:txBody>
      </p:sp>
      <p:pic>
        <p:nvPicPr>
          <p:cNvPr id="5" name="Picture 4">
            <a:extLst>
              <a:ext uri="{FF2B5EF4-FFF2-40B4-BE49-F238E27FC236}">
                <a16:creationId xmlns:a16="http://schemas.microsoft.com/office/drawing/2014/main" id="{B850643E-5368-4D77-AF19-12D3AA8D7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908" y="295275"/>
            <a:ext cx="6439588" cy="2146849"/>
          </a:xfrm>
          <a:prstGeom prst="rect">
            <a:avLst/>
          </a:prstGeom>
        </p:spPr>
      </p:pic>
      <p:sp>
        <p:nvSpPr>
          <p:cNvPr id="24"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743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33155-387B-45C4-8D3E-BF6F0D7421C1}"/>
              </a:ext>
            </a:extLst>
          </p:cNvPr>
          <p:cNvSpPr>
            <a:spLocks noGrp="1"/>
          </p:cNvSpPr>
          <p:nvPr>
            <p:ph type="title"/>
          </p:nvPr>
        </p:nvSpPr>
        <p:spPr>
          <a:xfrm>
            <a:off x="838200" y="365125"/>
            <a:ext cx="10515600" cy="1067435"/>
          </a:xfrm>
        </p:spPr>
        <p:txBody>
          <a:bodyPr/>
          <a:lstStyle/>
          <a:p>
            <a:r>
              <a:rPr lang="en-GB" dirty="0"/>
              <a:t>GCP2 Project Manager Alex Dave</a:t>
            </a:r>
          </a:p>
        </p:txBody>
      </p:sp>
      <p:pic>
        <p:nvPicPr>
          <p:cNvPr id="5" name="Online Media 4">
            <a:hlinkClick r:id="" action="ppaction://media"/>
            <a:extLst>
              <a:ext uri="{FF2B5EF4-FFF2-40B4-BE49-F238E27FC236}">
                <a16:creationId xmlns:a16="http://schemas.microsoft.com/office/drawing/2014/main" id="{9C5EE460-EB31-4804-B674-7445830999A4}"/>
              </a:ext>
            </a:extLst>
          </p:cNvPr>
          <p:cNvPicPr>
            <a:picLocks noGrp="1" noRot="1" noChangeAspect="1"/>
          </p:cNvPicPr>
          <p:nvPr>
            <p:ph idx="1"/>
            <a:videoFile r:link="rId1"/>
          </p:nvPr>
        </p:nvPicPr>
        <p:blipFill>
          <a:blip r:embed="rId3"/>
          <a:stretch>
            <a:fillRect/>
          </a:stretch>
        </p:blipFill>
        <p:spPr>
          <a:xfrm>
            <a:off x="680720" y="1188720"/>
            <a:ext cx="11023600" cy="5669280"/>
          </a:xfrm>
          <a:prstGeom prst="rect">
            <a:avLst/>
          </a:prstGeom>
        </p:spPr>
      </p:pic>
    </p:spTree>
    <p:extLst>
      <p:ext uri="{BB962C8B-B14F-4D97-AF65-F5344CB8AC3E}">
        <p14:creationId xmlns:p14="http://schemas.microsoft.com/office/powerpoint/2010/main" val="91024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4825" y="260350"/>
            <a:ext cx="8642350" cy="83185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panose="020F0502020204030204"/>
                <a:ea typeface="+mn-ea"/>
                <a:cs typeface="+mn-cs"/>
              </a:rPr>
              <a:t>What is Adolescent Neglect?</a:t>
            </a:r>
          </a:p>
        </p:txBody>
      </p:sp>
      <p:sp>
        <p:nvSpPr>
          <p:cNvPr id="5" name="TextBox 4"/>
          <p:cNvSpPr txBox="1"/>
          <p:nvPr/>
        </p:nvSpPr>
        <p:spPr>
          <a:xfrm>
            <a:off x="479376" y="5589240"/>
            <a:ext cx="11233248"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Do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we fully understand what young people need from their parents during </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adolescence, and what constitutes ‘adolescent neglect’?</a:t>
            </a:r>
          </a:p>
        </p:txBody>
      </p:sp>
      <p:sp>
        <p:nvSpPr>
          <p:cNvPr id="6" name="TextBox 5"/>
          <p:cNvSpPr txBox="1"/>
          <p:nvPr/>
        </p:nvSpPr>
        <p:spPr>
          <a:xfrm>
            <a:off x="263352" y="1340768"/>
            <a:ext cx="3168352" cy="310854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How do you define adolescent?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How do you define the relevant elements of neglect?</a:t>
            </a:r>
          </a:p>
        </p:txBody>
      </p:sp>
      <p:sp>
        <p:nvSpPr>
          <p:cNvPr id="2" name="Rectangle 1"/>
          <p:cNvSpPr/>
          <p:nvPr/>
        </p:nvSpPr>
        <p:spPr>
          <a:xfrm>
            <a:off x="4655840" y="1484784"/>
            <a:ext cx="6096000" cy="350865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Myriad Pro"/>
                <a:ea typeface="+mn-ea"/>
                <a:cs typeface="+mn-cs"/>
              </a:rPr>
              <a:t>Neglect is the persistent failure to meet a child’s basic and/or psychological needs, likely to result in the serious impairment of the child’s health or development. Once a child is born, neglect may involve a parent or </a:t>
            </a:r>
            <a:r>
              <a:rPr kumimoji="0" lang="en-US" sz="1400" b="1" i="1" u="none" strike="noStrike" kern="1200" cap="none" spc="0" normalizeH="0" baseline="0" noProof="0" dirty="0" err="1">
                <a:ln>
                  <a:noFill/>
                </a:ln>
                <a:solidFill>
                  <a:prstClr val="white"/>
                </a:solidFill>
                <a:effectLst/>
                <a:uLnTx/>
                <a:uFillTx/>
                <a:latin typeface="Myriad Pro"/>
                <a:ea typeface="+mn-ea"/>
                <a:cs typeface="+mn-cs"/>
              </a:rPr>
              <a:t>carer</a:t>
            </a:r>
            <a:r>
              <a:rPr kumimoji="0" lang="en-US" sz="1400" b="1" i="1" u="none" strike="noStrike" kern="1200" cap="none" spc="0" normalizeH="0" baseline="0" noProof="0" dirty="0">
                <a:ln>
                  <a:noFill/>
                </a:ln>
                <a:solidFill>
                  <a:prstClr val="white"/>
                </a:solidFill>
                <a:effectLst/>
                <a:uLnTx/>
                <a:uFillTx/>
                <a:latin typeface="Myriad Pro"/>
                <a:ea typeface="+mn-ea"/>
                <a:cs typeface="+mn-cs"/>
              </a:rPr>
              <a:t> failing 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yriad Pro"/>
                <a:ea typeface="+mn-ea"/>
                <a:cs typeface="+mn-cs"/>
              </a:rPr>
              <a:t>• </a:t>
            </a:r>
            <a:r>
              <a:rPr kumimoji="0" lang="en-US" sz="1400" b="1" i="1" u="none" strike="noStrike" kern="1200" cap="none" spc="0" normalizeH="0" baseline="0" noProof="0" dirty="0">
                <a:ln>
                  <a:noFill/>
                </a:ln>
                <a:solidFill>
                  <a:prstClr val="white"/>
                </a:solidFill>
                <a:effectLst/>
                <a:uLnTx/>
                <a:uFillTx/>
                <a:latin typeface="Myriad Pro"/>
                <a:ea typeface="+mn-ea"/>
                <a:cs typeface="+mn-cs"/>
              </a:rPr>
              <a:t>provide adequate food, clothing and shelter (including exclusion from home or abandonment)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yriad Pro"/>
                <a:ea typeface="+mn-ea"/>
                <a:cs typeface="+mn-cs"/>
              </a:rPr>
              <a:t>• </a:t>
            </a:r>
            <a:r>
              <a:rPr kumimoji="0" lang="en-US" sz="1400" b="1" i="1" u="none" strike="noStrike" kern="1200" cap="none" spc="0" normalizeH="0" baseline="0" noProof="0" dirty="0">
                <a:ln>
                  <a:noFill/>
                </a:ln>
                <a:solidFill>
                  <a:prstClr val="white"/>
                </a:solidFill>
                <a:effectLst/>
                <a:uLnTx/>
                <a:uFillTx/>
                <a:latin typeface="Myriad Pro"/>
                <a:ea typeface="+mn-ea"/>
                <a:cs typeface="+mn-cs"/>
              </a:rPr>
              <a:t>protect a child from physical and emotional harm or danger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yriad Pro"/>
                <a:ea typeface="+mn-ea"/>
                <a:cs typeface="+mn-cs"/>
              </a:rPr>
              <a:t>• </a:t>
            </a:r>
            <a:r>
              <a:rPr kumimoji="0" lang="en-US" sz="1400" b="1" i="1" u="none" strike="noStrike" kern="1200" cap="none" spc="0" normalizeH="0" baseline="0" noProof="0" dirty="0">
                <a:ln>
                  <a:noFill/>
                </a:ln>
                <a:solidFill>
                  <a:prstClr val="white"/>
                </a:solidFill>
                <a:effectLst/>
                <a:uLnTx/>
                <a:uFillTx/>
                <a:latin typeface="Myriad Pro"/>
                <a:ea typeface="+mn-ea"/>
                <a:cs typeface="+mn-cs"/>
              </a:rPr>
              <a:t>ensure adequate supervision (including the use of inadequate care-givers)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yriad Pro"/>
                <a:ea typeface="+mn-ea"/>
                <a:cs typeface="+mn-cs"/>
              </a:rPr>
              <a:t>• </a:t>
            </a:r>
            <a:r>
              <a:rPr kumimoji="0" lang="en-US" sz="1400" b="1" i="1" u="none" strike="noStrike" kern="1200" cap="none" spc="0" normalizeH="0" baseline="0" noProof="0" dirty="0">
                <a:ln>
                  <a:noFill/>
                </a:ln>
                <a:solidFill>
                  <a:prstClr val="white"/>
                </a:solidFill>
                <a:effectLst/>
                <a:uLnTx/>
                <a:uFillTx/>
                <a:latin typeface="Myriad Pro"/>
                <a:ea typeface="+mn-ea"/>
                <a:cs typeface="+mn-cs"/>
              </a:rPr>
              <a:t>ensure access to appropriate medical care or treatment. It may also include neglect of, or unresponsiveness to, a child’s basic emotional needs.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(HM Government, 2006: 38)</a:t>
            </a:r>
            <a:endParaRPr kumimoji="0" lang="en-GB" sz="14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132930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69E1-C178-4017-BA30-CBC5CB0A3D8E}"/>
              </a:ext>
            </a:extLst>
          </p:cNvPr>
          <p:cNvSpPr>
            <a:spLocks noGrp="1"/>
          </p:cNvSpPr>
          <p:nvPr>
            <p:ph type="ctrTitle"/>
          </p:nvPr>
        </p:nvSpPr>
        <p:spPr>
          <a:xfrm>
            <a:off x="714376" y="2647950"/>
            <a:ext cx="10834146" cy="3914774"/>
          </a:xfrm>
        </p:spPr>
        <p:txBody>
          <a:bodyPr anchor="b">
            <a:normAutofit fontScale="90000"/>
          </a:bodyPr>
          <a:lstStyle/>
          <a:p>
            <a:br>
              <a:rPr lang="en-GB" sz="3600" dirty="0"/>
            </a:br>
            <a:br>
              <a:rPr lang="en-GB" sz="3600" dirty="0"/>
            </a:br>
            <a:r>
              <a:rPr lang="en-GB" sz="3600" dirty="0"/>
              <a:t>Personal story from one of our Surrey </a:t>
            </a:r>
            <a:r>
              <a:rPr lang="en-GB" sz="3600"/>
              <a:t>young people</a:t>
            </a:r>
            <a:br>
              <a:rPr lang="en-GB" sz="2200" dirty="0"/>
            </a:br>
            <a:r>
              <a:rPr lang="en-GB" sz="2200" dirty="0"/>
              <a:t> </a:t>
            </a:r>
            <a:br>
              <a:rPr lang="en-GB" sz="2200" dirty="0"/>
            </a:br>
            <a:br>
              <a:rPr lang="en-GB" sz="3600" dirty="0"/>
            </a:br>
            <a:br>
              <a:rPr lang="en-GB" sz="3600" dirty="0"/>
            </a:br>
            <a:endParaRPr lang="en-GB" sz="3600" dirty="0"/>
          </a:p>
        </p:txBody>
      </p:sp>
      <p:sp>
        <p:nvSpPr>
          <p:cNvPr id="3" name="Subtitle 2">
            <a:extLst>
              <a:ext uri="{FF2B5EF4-FFF2-40B4-BE49-F238E27FC236}">
                <a16:creationId xmlns:a16="http://schemas.microsoft.com/office/drawing/2014/main" id="{3E46BC36-D43C-46E6-9DBE-7EDADC8B3EF2}"/>
              </a:ext>
            </a:extLst>
          </p:cNvPr>
          <p:cNvSpPr>
            <a:spLocks noGrp="1"/>
          </p:cNvSpPr>
          <p:nvPr>
            <p:ph type="subTitle" idx="1"/>
          </p:nvPr>
        </p:nvSpPr>
        <p:spPr>
          <a:xfrm>
            <a:off x="638881" y="5733165"/>
            <a:ext cx="10909643" cy="480101"/>
          </a:xfrm>
        </p:spPr>
        <p:txBody>
          <a:bodyPr anchor="t">
            <a:normAutofit fontScale="77500" lnSpcReduction="20000"/>
          </a:bodyPr>
          <a:lstStyle/>
          <a:p>
            <a:endParaRPr lang="en-GB" dirty="0"/>
          </a:p>
          <a:p>
            <a:endParaRPr lang="en-GB" dirty="0"/>
          </a:p>
        </p:txBody>
      </p:sp>
      <p:pic>
        <p:nvPicPr>
          <p:cNvPr id="5" name="Picture 4">
            <a:extLst>
              <a:ext uri="{FF2B5EF4-FFF2-40B4-BE49-F238E27FC236}">
                <a16:creationId xmlns:a16="http://schemas.microsoft.com/office/drawing/2014/main" id="{B850643E-5368-4D77-AF19-12D3AA8D7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908" y="295275"/>
            <a:ext cx="6439588" cy="2146849"/>
          </a:xfrm>
          <a:prstGeom prst="rect">
            <a:avLst/>
          </a:prstGeom>
        </p:spPr>
      </p:pic>
    </p:spTree>
    <p:extLst>
      <p:ext uri="{BB962C8B-B14F-4D97-AF65-F5344CB8AC3E}">
        <p14:creationId xmlns:p14="http://schemas.microsoft.com/office/powerpoint/2010/main" val="3304727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XE19-038 Appendix 1 - Family Centre specification , item 8. PDF 713 KB">
            <a:extLst>
              <a:ext uri="{FF2B5EF4-FFF2-40B4-BE49-F238E27FC236}">
                <a16:creationId xmlns:a16="http://schemas.microsoft.com/office/drawing/2014/main" id="{8E6E8BB6-02DC-43C7-B696-BB9767F2B9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4144" y="0"/>
            <a:ext cx="2766008" cy="3907536"/>
          </a:xfrm>
          <a:prstGeom prst="rect">
            <a:avLst/>
          </a:prstGeom>
          <a:noFill/>
          <a:extLst>
            <a:ext uri="{909E8E84-426E-40DD-AFC4-6F175D3DCCD1}">
              <a14:hiddenFill xmlns:a14="http://schemas.microsoft.com/office/drawing/2010/main">
                <a:solidFill>
                  <a:srgbClr val="FFFFFF"/>
                </a:solidFill>
              </a14:hiddenFill>
            </a:ext>
          </a:extLst>
        </p:spPr>
      </p:pic>
      <p:sp>
        <p:nvSpPr>
          <p:cNvPr id="13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D84F2EC-1E38-472F-8FC1-0BC2F9227156}"/>
              </a:ext>
            </a:extLst>
          </p:cNvPr>
          <p:cNvPicPr>
            <a:picLocks noChangeAspect="1"/>
          </p:cNvPicPr>
          <p:nvPr/>
        </p:nvPicPr>
        <p:blipFill>
          <a:blip r:embed="rId3"/>
          <a:stretch>
            <a:fillRect/>
          </a:stretch>
        </p:blipFill>
        <p:spPr>
          <a:xfrm>
            <a:off x="434592" y="4149598"/>
            <a:ext cx="3766823" cy="2098802"/>
          </a:xfrm>
          <a:prstGeom prst="rect">
            <a:avLst/>
          </a:prstGeom>
        </p:spPr>
      </p:pic>
      <p:sp>
        <p:nvSpPr>
          <p:cNvPr id="2" name="Rectangle 1">
            <a:extLst>
              <a:ext uri="{FF2B5EF4-FFF2-40B4-BE49-F238E27FC236}">
                <a16:creationId xmlns:a16="http://schemas.microsoft.com/office/drawing/2014/main" id="{B7B1208A-10B0-4021-A26E-3B04963CBA02}"/>
              </a:ext>
            </a:extLst>
          </p:cNvPr>
          <p:cNvSpPr/>
          <p:nvPr/>
        </p:nvSpPr>
        <p:spPr>
          <a:xfrm>
            <a:off x="4797494" y="2560320"/>
            <a:ext cx="6755626" cy="4110736"/>
          </a:xfrm>
          <a:prstGeom prst="rect">
            <a:avLst/>
          </a:prstGeom>
        </p:spPr>
        <p:txBody>
          <a:bodyPr vert="horz" lIns="91440" tIns="45720" rIns="91440" bIns="45720" rtlCol="0">
            <a:normAutofit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Family Information and Local Offer </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Children who make good overall progress in most areas of development and receive appropriate universal services such as health care and education.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They also use leisure and play facilities, housing and the voluntary sector.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Family Information Service (information on resources)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www.surreycc.gov.uk/people-and-community/family-information-service/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846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1CE8EB-363A-47D0-B7BB-62C144B42F8B}"/>
              </a:ext>
            </a:extLst>
          </p:cNvPr>
          <p:cNvSpPr/>
          <p:nvPr/>
        </p:nvSpPr>
        <p:spPr>
          <a:xfrm>
            <a:off x="192114" y="790160"/>
            <a:ext cx="9647815" cy="5324535"/>
          </a:xfrm>
          <a:prstGeom prst="rect">
            <a:avLst/>
          </a:prstGeom>
        </p:spPr>
        <p:txBody>
          <a:bodyPr wrap="squar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a:ea typeface="+mn-ea"/>
                <a:cs typeface="+mn-cs"/>
              </a:rPr>
              <a:t>The SCSA partnership learning and development offer aims to enhance working together to safeguard children and improve outcomes for children and families in Surrey. Our workshops and learning events give the opportunity for practitioners to</a:t>
            </a:r>
            <a:r>
              <a:rPr kumimoji="0" lang="en-GB" sz="24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342831" marR="0" lvl="0" indent="-342831" algn="l" defTabSz="108842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Share knowledge and explore understanding of their differing roles</a:t>
            </a:r>
          </a:p>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a:p>
            <a:pPr marL="342831" marR="0" lvl="0" indent="-342831" algn="l" defTabSz="108842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Understand how safeguarding operates in Surrey by sharing good practice, resources and processes; this includes Effective Family Resilience and Family Safeguarding model</a:t>
            </a:r>
          </a:p>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a:p>
            <a:pPr marL="342831" marR="0" lvl="0" indent="-342831" algn="l" defTabSz="108842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Learn from each other’s experience and practice in terms of safeguarding and delivering positive outcomes for children</a:t>
            </a:r>
          </a:p>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a:p>
            <a:pPr marL="342831" marR="0" lvl="0" indent="-342831" algn="l" defTabSz="108842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Develop best practice and learning from local reviews and audits, domestic homicide reviews, the Child Death Overview Panel (CDOP) and national learning</a:t>
            </a:r>
          </a:p>
        </p:txBody>
      </p:sp>
      <p:sp>
        <p:nvSpPr>
          <p:cNvPr id="4" name="Slide Number Placeholder 3">
            <a:extLst>
              <a:ext uri="{FF2B5EF4-FFF2-40B4-BE49-F238E27FC236}">
                <a16:creationId xmlns:a16="http://schemas.microsoft.com/office/drawing/2014/main" id="{36415F56-170A-4D3F-BD7B-3385CB5DCE95}"/>
              </a:ext>
            </a:extLst>
          </p:cNvPr>
          <p:cNvSpPr>
            <a:spLocks noGrp="1"/>
          </p:cNvSpPr>
          <p:nvPr>
            <p:ph type="sldNum" sz="quarter" idx="12"/>
          </p:nvPr>
        </p:nvSpPr>
        <p:spPr>
          <a:xfrm>
            <a:off x="11925501" y="6485128"/>
            <a:ext cx="266500" cy="365077"/>
          </a:xfrm>
        </p:spPr>
        <p:txBody>
          <a:bodyPr/>
          <a:lstStyle/>
          <a:p>
            <a:pPr marL="0" marR="0" lvl="0" indent="0" algn="l" defTabSz="1088421" rtl="0" eaLnBrk="1" fontAlgn="auto" latinLnBrk="0" hangingPunct="1">
              <a:lnSpc>
                <a:spcPct val="100000"/>
              </a:lnSpc>
              <a:spcBef>
                <a:spcPts val="0"/>
              </a:spcBef>
              <a:spcAft>
                <a:spcPts val="0"/>
              </a:spcAft>
              <a:buClrTx/>
              <a:buSzTx/>
              <a:buFontTx/>
              <a:buNone/>
              <a:tabLst/>
              <a:defRPr/>
            </a:pPr>
            <a:fld id="{A031D406-4FF8-42ED-A7AA-DCD7F95F344C}" type="slidenum">
              <a:rPr kumimoji="0" lang="en-GB" sz="2150" b="0" i="0" u="none" strike="noStrike" kern="1200" cap="none" spc="0" normalizeH="0" baseline="0" noProof="0">
                <a:ln>
                  <a:noFill/>
                </a:ln>
                <a:solidFill>
                  <a:prstClr val="black"/>
                </a:solidFill>
                <a:effectLst/>
                <a:uLnTx/>
                <a:uFillTx/>
                <a:latin typeface="Arial"/>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42</a:t>
            </a:fld>
            <a:endParaRPr kumimoji="0" lang="en-GB" sz="215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1914030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95BAC4-A5CF-4694-A24B-2FE4BC72C449}"/>
              </a:ext>
            </a:extLst>
          </p:cNvPr>
          <p:cNvSpPr>
            <a:spLocks noGrp="1"/>
          </p:cNvSpPr>
          <p:nvPr>
            <p:ph type="sldNum" sz="quarter" idx="12"/>
          </p:nvPr>
        </p:nvSpPr>
        <p:spPr>
          <a:xfrm>
            <a:off x="11961500" y="6492476"/>
            <a:ext cx="230500" cy="365077"/>
          </a:xfrm>
        </p:spPr>
        <p:txBody>
          <a:bodyPr/>
          <a:lstStyle/>
          <a:p>
            <a:pPr marL="0" marR="0" lvl="0" indent="0" algn="l" defTabSz="1088421" rtl="0" eaLnBrk="1" fontAlgn="auto" latinLnBrk="0" hangingPunct="1">
              <a:lnSpc>
                <a:spcPct val="100000"/>
              </a:lnSpc>
              <a:spcBef>
                <a:spcPts val="0"/>
              </a:spcBef>
              <a:spcAft>
                <a:spcPts val="0"/>
              </a:spcAft>
              <a:buClrTx/>
              <a:buSzTx/>
              <a:buFontTx/>
              <a:buNone/>
              <a:tabLst/>
              <a:defRPr/>
            </a:pPr>
            <a:fld id="{A031D406-4FF8-42ED-A7AA-DCD7F95F344C}" type="slidenum">
              <a:rPr kumimoji="0" lang="en-GB" sz="2150" b="0" i="0" u="none" strike="noStrike" kern="1200" cap="none" spc="0" normalizeH="0" baseline="0" noProof="0">
                <a:ln>
                  <a:noFill/>
                </a:ln>
                <a:solidFill>
                  <a:prstClr val="black"/>
                </a:solidFill>
                <a:effectLst/>
                <a:uLnTx/>
                <a:uFillTx/>
                <a:latin typeface="Arial"/>
                <a:ea typeface="+mn-ea"/>
                <a:cs typeface="+mn-cs"/>
              </a:rPr>
              <a:pPr marL="0" marR="0" lvl="0" indent="0" algn="l" defTabSz="1088421" rtl="0" eaLnBrk="1" fontAlgn="auto" latinLnBrk="0" hangingPunct="1">
                <a:lnSpc>
                  <a:spcPct val="100000"/>
                </a:lnSpc>
                <a:spcBef>
                  <a:spcPts val="0"/>
                </a:spcBef>
                <a:spcAft>
                  <a:spcPts val="0"/>
                </a:spcAft>
                <a:buClrTx/>
                <a:buSzTx/>
                <a:buFontTx/>
                <a:buNone/>
                <a:tabLst/>
                <a:defRPr/>
              </a:pPr>
              <a:t>43</a:t>
            </a:fld>
            <a:endParaRPr kumimoji="0" lang="en-GB" sz="215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42629399-889F-4F28-9DB3-377C5E18F71F}"/>
              </a:ext>
            </a:extLst>
          </p:cNvPr>
          <p:cNvSpPr txBox="1"/>
          <p:nvPr/>
        </p:nvSpPr>
        <p:spPr>
          <a:xfrm>
            <a:off x="192113" y="746060"/>
            <a:ext cx="10223805" cy="5801460"/>
          </a:xfrm>
          <a:prstGeom prst="rect">
            <a:avLst/>
          </a:prstGeom>
          <a:noFill/>
        </p:spPr>
        <p:txBody>
          <a:bodyPr wrap="square" rtlCol="0">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GB" sz="3299" b="1" i="0" u="none" strike="noStrike" kern="1200" cap="none" spc="0" normalizeH="0" baseline="0" noProof="0" dirty="0">
                <a:ln>
                  <a:noFill/>
                </a:ln>
                <a:solidFill>
                  <a:prstClr val="black"/>
                </a:solidFill>
                <a:effectLst/>
                <a:uLnTx/>
                <a:uFillTx/>
                <a:latin typeface="Arial"/>
                <a:ea typeface="+mn-ea"/>
                <a:cs typeface="+mn-cs"/>
              </a:rPr>
              <a:t>Core Offer</a:t>
            </a:r>
          </a:p>
          <a:p>
            <a:pPr marL="0" marR="0" lvl="0" indent="0" algn="l" defTabSz="1088421" rtl="0" eaLnBrk="1" fontAlgn="auto" latinLnBrk="0" hangingPunct="1">
              <a:lnSpc>
                <a:spcPct val="100000"/>
              </a:lnSpc>
              <a:spcBef>
                <a:spcPts val="0"/>
              </a:spcBef>
              <a:spcAft>
                <a:spcPts val="0"/>
              </a:spcAft>
              <a:buClrTx/>
              <a:buSzTx/>
              <a:buFontTx/>
              <a:buNone/>
              <a:tabLst/>
              <a:defRPr/>
            </a:pPr>
            <a:r>
              <a:rPr kumimoji="0" lang="en-GB" sz="2150" b="0" i="0" u="none" strike="noStrike" kern="1200" cap="none" spc="0" normalizeH="0" baseline="0" noProof="0" dirty="0">
                <a:ln>
                  <a:noFill/>
                </a:ln>
                <a:solidFill>
                  <a:prstClr val="black"/>
                </a:solidFill>
                <a:effectLst/>
                <a:uLnTx/>
                <a:uFillTx/>
                <a:latin typeface="Arial"/>
                <a:ea typeface="+mn-ea"/>
                <a:cs typeface="+mn-cs"/>
              </a:rPr>
              <a:t>Learn together to ensure clear pathways for support, effective multi-agency working and early help provision as well as clear understanding and consistent application of thresholds across the partnership</a:t>
            </a:r>
          </a:p>
          <a:p>
            <a:pPr marL="0" marR="0" lvl="0" indent="0" algn="l" defTabSz="1088421" rtl="0" eaLnBrk="1" fontAlgn="auto" latinLnBrk="0" hangingPunct="1">
              <a:lnSpc>
                <a:spcPct val="100000"/>
              </a:lnSpc>
              <a:spcBef>
                <a:spcPts val="0"/>
              </a:spcBef>
              <a:spcAft>
                <a:spcPts val="0"/>
              </a:spcAft>
              <a:buClrTx/>
              <a:buSzTx/>
              <a:buFontTx/>
              <a:buNone/>
              <a:tabLst/>
              <a:defRPr/>
            </a:pPr>
            <a:endParaRPr kumimoji="0" lang="en-GB" sz="2150" b="0" i="0" u="none" strike="noStrike" kern="1200" cap="none" spc="0" normalizeH="0" baseline="0" noProof="0" dirty="0">
              <a:ln>
                <a:noFill/>
              </a:ln>
              <a:solidFill>
                <a:prstClr val="black"/>
              </a:solidFill>
              <a:effectLst/>
              <a:uLnTx/>
              <a:uFillTx/>
              <a:latin typeface="Arial"/>
              <a:ea typeface="+mn-ea"/>
              <a:cs typeface="+mn-cs"/>
            </a:endParaRP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Working together to safeguard children (online offer, face to face and Train the Trainer)</a:t>
            </a: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Effective Family Resilience</a:t>
            </a: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Helping Families Early</a:t>
            </a: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Foundation Modules 1 and 2</a:t>
            </a: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DSL new to role and refresher (Education Safeguarding Team)</a:t>
            </a: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Managing Allegations against staff and volunteers (Education Safeguarding Team) – includes sessions for non-education practitioners</a:t>
            </a: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285693" marR="0" lvl="0" indent="-285693" algn="l" defTabSz="1088421"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Healthy outcomes for children who are looked after</a:t>
            </a:r>
          </a:p>
        </p:txBody>
      </p:sp>
    </p:spTree>
    <p:extLst>
      <p:ext uri="{BB962C8B-B14F-4D97-AF65-F5344CB8AC3E}">
        <p14:creationId xmlns:p14="http://schemas.microsoft.com/office/powerpoint/2010/main" val="43214351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52730D-2E3B-4006-8198-41B361C390B0}"/>
              </a:ext>
            </a:extLst>
          </p:cNvPr>
          <p:cNvSpPr>
            <a:spLocks noGrp="1"/>
          </p:cNvSpPr>
          <p:nvPr>
            <p:ph type="title"/>
          </p:nvPr>
        </p:nvSpPr>
        <p:spPr>
          <a:xfrm>
            <a:off x="609601" y="273049"/>
            <a:ext cx="4011084" cy="1870075"/>
          </a:xfrm>
        </p:spPr>
        <p:txBody>
          <a:bodyPr/>
          <a:lstStyle/>
          <a:p>
            <a:r>
              <a:rPr lang="en-US" dirty="0"/>
              <a:t>Olive booking link;</a:t>
            </a:r>
            <a:br>
              <a:rPr lang="en-US" dirty="0"/>
            </a:br>
            <a:r>
              <a:rPr lang="en-GB" sz="1800" u="sng" dirty="0">
                <a:hlinkClick r:id="rId2"/>
              </a:rPr>
              <a:t>https://surreycoun.plateau.com/learning/user/portal.do?siteID=SCA&amp;landingPage=login</a:t>
            </a:r>
            <a:br>
              <a:rPr lang="en-US" sz="1800" dirty="0"/>
            </a:br>
            <a:endParaRPr lang="en-US" sz="1800" dirty="0"/>
          </a:p>
        </p:txBody>
      </p:sp>
      <p:sp>
        <p:nvSpPr>
          <p:cNvPr id="3" name="TextBox 2">
            <a:extLst>
              <a:ext uri="{FF2B5EF4-FFF2-40B4-BE49-F238E27FC236}">
                <a16:creationId xmlns:a16="http://schemas.microsoft.com/office/drawing/2014/main" id="{032074F0-0A59-4205-A5B1-ED5C0CAA314E}"/>
              </a:ext>
            </a:extLst>
          </p:cNvPr>
          <p:cNvSpPr txBox="1"/>
          <p:nvPr/>
        </p:nvSpPr>
        <p:spPr>
          <a:xfrm>
            <a:off x="5344160" y="355600"/>
            <a:ext cx="4653280" cy="5770564"/>
          </a:xfrm>
          <a:prstGeom prst="rect">
            <a:avLst/>
          </a:prstGeom>
        </p:spPr>
        <p:txBody>
          <a:bodyPr rtlCol="0">
            <a:normAutofit lnSpcReduction="10000"/>
          </a:bodyPr>
          <a:lstStyle/>
          <a:p>
            <a:pPr marL="0" marR="0" lvl="0" indent="0" algn="l" defTabSz="1088421" rtl="0" eaLnBrk="1" fontAlgn="auto" latinLnBrk="0" hangingPunct="1">
              <a:lnSpc>
                <a:spcPct val="90000"/>
              </a:lnSpc>
              <a:spcBef>
                <a:spcPct val="20000"/>
              </a:spcBef>
              <a:spcAft>
                <a:spcPts val="0"/>
              </a:spcAft>
              <a:buClrTx/>
              <a:buSzTx/>
              <a:buFont typeface="Arial" pitchFamily="34" charset="0"/>
              <a:buNone/>
              <a:tabLst/>
              <a:defRPr/>
            </a:pPr>
            <a:r>
              <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Neglect training offers to ensure that practitioners are supported with the awareness, skills and tools to effectively intervene where neglect is a factor;</a:t>
            </a:r>
          </a:p>
          <a:p>
            <a:pPr marL="0" marR="0" lvl="0" indent="0" algn="l" defTabSz="1088421" rtl="0" eaLnBrk="1" fontAlgn="auto" latinLnBrk="0" hangingPunct="1">
              <a:lnSpc>
                <a:spcPct val="9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1088421"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Introduction to Neglect</a:t>
            </a:r>
          </a:p>
          <a:p>
            <a:pPr marL="285693" marR="0" lvl="0" indent="-285693" algn="l" defTabSz="1088421" rtl="0" eaLnBrk="1" fontAlgn="auto" latinLnBrk="0" hangingPunct="1">
              <a:lnSpc>
                <a:spcPct val="90000"/>
              </a:lnSpc>
              <a:spcBef>
                <a:spcPct val="20000"/>
              </a:spcBef>
              <a:spcAft>
                <a:spcPts val="0"/>
              </a:spcAft>
              <a:buClrTx/>
              <a:buSzTx/>
              <a:buFont typeface="Arial" pitchFamily="34" charset="0"/>
              <a:buChar char="v"/>
              <a:tabLst/>
              <a:defRPr/>
            </a:pPr>
            <a:endPar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1088421"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GCP2 programme (includes Train the Trainer)</a:t>
            </a:r>
          </a:p>
          <a:p>
            <a:pPr marL="285693" marR="0" lvl="0" indent="-285693" algn="l" defTabSz="1088421" rtl="0" eaLnBrk="1" fontAlgn="auto" latinLnBrk="0" hangingPunct="1">
              <a:lnSpc>
                <a:spcPct val="90000"/>
              </a:lnSpc>
              <a:spcBef>
                <a:spcPct val="20000"/>
              </a:spcBef>
              <a:spcAft>
                <a:spcPts val="0"/>
              </a:spcAft>
              <a:buClrTx/>
              <a:buSzTx/>
              <a:buFont typeface="Arial" pitchFamily="34" charset="0"/>
              <a:buChar char="v"/>
              <a:tabLst/>
              <a:defRPr/>
            </a:pPr>
            <a:endPar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1088421"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Train the Trainer (Learning from Practice)</a:t>
            </a:r>
          </a:p>
          <a:p>
            <a:pPr marL="285693" marR="0" lvl="0" indent="-285693" algn="l" defTabSz="1088421" rtl="0" eaLnBrk="1" fontAlgn="auto" latinLnBrk="0" hangingPunct="1">
              <a:lnSpc>
                <a:spcPct val="90000"/>
              </a:lnSpc>
              <a:spcBef>
                <a:spcPct val="20000"/>
              </a:spcBef>
              <a:spcAft>
                <a:spcPts val="0"/>
              </a:spcAft>
              <a:buClrTx/>
              <a:buSzTx/>
              <a:buFont typeface="Arial" pitchFamily="34" charset="0"/>
              <a:buChar char="v"/>
              <a:tabLst/>
              <a:defRPr/>
            </a:pPr>
            <a:endPar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1088421"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Included in all learning activities of the core offer</a:t>
            </a:r>
          </a:p>
        </p:txBody>
      </p:sp>
      <p:sp>
        <p:nvSpPr>
          <p:cNvPr id="13" name="Text Placeholder 3">
            <a:extLst>
              <a:ext uri="{FF2B5EF4-FFF2-40B4-BE49-F238E27FC236}">
                <a16:creationId xmlns:a16="http://schemas.microsoft.com/office/drawing/2014/main" id="{C386D38C-E9CC-4072-81B4-1318C23F8024}"/>
              </a:ext>
            </a:extLst>
          </p:cNvPr>
          <p:cNvSpPr>
            <a:spLocks noGrp="1"/>
          </p:cNvSpPr>
          <p:nvPr>
            <p:ph type="body" sz="half" idx="2"/>
          </p:nvPr>
        </p:nvSpPr>
        <p:spPr>
          <a:xfrm>
            <a:off x="609601" y="4287520"/>
            <a:ext cx="4011084" cy="2433956"/>
          </a:xfrm>
        </p:spPr>
        <p:txBody>
          <a:bodyPr/>
          <a:lstStyle/>
          <a:p>
            <a:pPr>
              <a:lnSpc>
                <a:spcPct val="107000"/>
              </a:lnSpc>
              <a:spcAft>
                <a:spcPts val="800"/>
              </a:spcAft>
            </a:pPr>
            <a:r>
              <a:rPr lang="en-GB" sz="1800" b="1">
                <a:ea typeface="Calibri" panose="020F0502020204030204" pitchFamily="34" charset="0"/>
              </a:rPr>
              <a:t>Introduction to Neglect Workshops</a:t>
            </a:r>
          </a:p>
          <a:p>
            <a:pPr>
              <a:lnSpc>
                <a:spcPct val="107000"/>
              </a:lnSpc>
              <a:spcAft>
                <a:spcPts val="800"/>
              </a:spcAft>
            </a:pPr>
            <a:r>
              <a:rPr lang="en-GB" sz="1800" b="1">
                <a:ea typeface="Calibri" panose="020F0502020204030204" pitchFamily="34" charset="0"/>
              </a:rPr>
              <a:t>19 July 2021</a:t>
            </a:r>
          </a:p>
          <a:p>
            <a:pPr>
              <a:lnSpc>
                <a:spcPct val="107000"/>
              </a:lnSpc>
              <a:spcAft>
                <a:spcPts val="800"/>
              </a:spcAft>
            </a:pPr>
            <a:r>
              <a:rPr lang="en-GB" sz="1800" b="1">
                <a:ea typeface="Calibri" panose="020F0502020204030204" pitchFamily="34" charset="0"/>
              </a:rPr>
              <a:t>06 October 2021</a:t>
            </a:r>
          </a:p>
          <a:p>
            <a:pPr>
              <a:lnSpc>
                <a:spcPct val="107000"/>
              </a:lnSpc>
              <a:spcAft>
                <a:spcPts val="800"/>
              </a:spcAft>
            </a:pPr>
            <a:r>
              <a:rPr lang="en-GB" sz="1800" b="1">
                <a:ea typeface="Calibri" panose="020F0502020204030204" pitchFamily="34" charset="0"/>
              </a:rPr>
              <a:t>02 February 2022</a:t>
            </a:r>
          </a:p>
          <a:p>
            <a:r>
              <a:rPr lang="en-GB" sz="1800" b="1">
                <a:ea typeface="Calibri" panose="020F0502020204030204" pitchFamily="34" charset="0"/>
              </a:rPr>
              <a:t>27 April 2022</a:t>
            </a:r>
            <a:endParaRPr lang="en-US" b="1" dirty="0"/>
          </a:p>
        </p:txBody>
      </p:sp>
      <p:sp>
        <p:nvSpPr>
          <p:cNvPr id="2" name="Slide Number Placeholder 1">
            <a:extLst>
              <a:ext uri="{FF2B5EF4-FFF2-40B4-BE49-F238E27FC236}">
                <a16:creationId xmlns:a16="http://schemas.microsoft.com/office/drawing/2014/main" id="{2211152E-DC57-4983-8D05-43AB1A4CDD9C}"/>
              </a:ext>
            </a:extLst>
          </p:cNvPr>
          <p:cNvSpPr>
            <a:spLocks noGrp="1"/>
          </p:cNvSpPr>
          <p:nvPr>
            <p:ph type="sldNum" sz="quarter" idx="12"/>
          </p:nvPr>
        </p:nvSpPr>
        <p:spPr>
          <a:xfrm>
            <a:off x="8737600" y="6356351"/>
            <a:ext cx="2844800" cy="36512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A031D406-4FF8-42ED-A7AA-DCD7F95F344C}" type="slidenum">
              <a:rPr kumimoji="0" lang="en-GB"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44</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1530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7368" y="1484784"/>
            <a:ext cx="6096000" cy="4093428"/>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One in seven (15%) 14–15 year olds lived with adult caregivers who neglected them in one or more ways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What does that mean in these scenarios: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They may have shown little or no interest in them, not offered warmth or </a:t>
            </a: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encouragement, made no effort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monitor or protect them or failed to promote their health.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Neglected young people reported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low well-being and a higher propensity than their peers to behaving in ways which may </a:t>
            </a:r>
            <a:r>
              <a:rPr kumimoji="0" lang="en-US" sz="2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jeopardise</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their health or their </a:t>
            </a: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prospects.</a:t>
            </a:r>
          </a:p>
        </p:txBody>
      </p:sp>
      <p:sp>
        <p:nvSpPr>
          <p:cNvPr id="4" name="TextBox 3"/>
          <p:cNvSpPr txBox="1"/>
          <p:nvPr/>
        </p:nvSpPr>
        <p:spPr>
          <a:xfrm>
            <a:off x="983432" y="260648"/>
            <a:ext cx="10369847"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panose="020F0502020204030204"/>
                <a:ea typeface="+mn-ea"/>
                <a:cs typeface="+mn-cs"/>
              </a:rPr>
              <a:t>What does research tell us?</a:t>
            </a:r>
          </a:p>
        </p:txBody>
      </p:sp>
      <p:pic>
        <p:nvPicPr>
          <p:cNvPr id="5" name="Picture 4"/>
          <p:cNvPicPr>
            <a:picLocks noChangeAspect="1"/>
          </p:cNvPicPr>
          <p:nvPr/>
        </p:nvPicPr>
        <p:blipFill>
          <a:blip r:embed="rId2"/>
          <a:stretch>
            <a:fillRect/>
          </a:stretch>
        </p:blipFill>
        <p:spPr>
          <a:xfrm>
            <a:off x="8760296" y="1844824"/>
            <a:ext cx="1391022" cy="1355355"/>
          </a:xfrm>
          <a:prstGeom prst="rect">
            <a:avLst/>
          </a:prstGeom>
        </p:spPr>
      </p:pic>
      <p:pic>
        <p:nvPicPr>
          <p:cNvPr id="6" name="Picture 5"/>
          <p:cNvPicPr>
            <a:picLocks noChangeAspect="1"/>
          </p:cNvPicPr>
          <p:nvPr/>
        </p:nvPicPr>
        <p:blipFill>
          <a:blip r:embed="rId3"/>
          <a:stretch>
            <a:fillRect/>
          </a:stretch>
        </p:blipFill>
        <p:spPr>
          <a:xfrm>
            <a:off x="6888088" y="3789040"/>
            <a:ext cx="4967124" cy="2046714"/>
          </a:xfrm>
          <a:prstGeom prst="rect">
            <a:avLst/>
          </a:prstGeom>
        </p:spPr>
      </p:pic>
    </p:spTree>
    <p:extLst>
      <p:ext uri="{BB962C8B-B14F-4D97-AF65-F5344CB8AC3E}">
        <p14:creationId xmlns:p14="http://schemas.microsoft.com/office/powerpoint/2010/main" val="2070697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3432" y="260648"/>
            <a:ext cx="10369847"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panose="020F0502020204030204"/>
                <a:ea typeface="+mn-ea"/>
                <a:cs typeface="+mn-cs"/>
              </a:rPr>
              <a:t>How can we tackle Adolescent Neglect?</a:t>
            </a:r>
          </a:p>
        </p:txBody>
      </p:sp>
      <p:sp>
        <p:nvSpPr>
          <p:cNvPr id="4" name="Rounded Rectangle 3"/>
          <p:cNvSpPr/>
          <p:nvPr/>
        </p:nvSpPr>
        <p:spPr>
          <a:xfrm>
            <a:off x="1199456" y="1268760"/>
            <a:ext cx="3888432" cy="4680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Pursue: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Does the legislation support this type of neglect in modern society?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Recognise the impact of this type of neglect on society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Use other legislation / enforcement methods where available </a:t>
            </a:r>
          </a:p>
        </p:txBody>
      </p:sp>
      <p:sp>
        <p:nvSpPr>
          <p:cNvPr id="5" name="Rounded Rectangle 4"/>
          <p:cNvSpPr/>
          <p:nvPr/>
        </p:nvSpPr>
        <p:spPr>
          <a:xfrm>
            <a:off x="7032104" y="1270255"/>
            <a:ext cx="3888432" cy="4680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Prevention: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Recognising trauma at the earliest point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Setting the standard – what does society expect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Partnership delivery / support for families who are experiencing difficulty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Behaviour change in others</a:t>
            </a:r>
          </a:p>
        </p:txBody>
      </p:sp>
      <p:sp>
        <p:nvSpPr>
          <p:cNvPr id="6" name="Plus 5"/>
          <p:cNvSpPr/>
          <p:nvPr/>
        </p:nvSpPr>
        <p:spPr>
          <a:xfrm>
            <a:off x="5357447" y="2708920"/>
            <a:ext cx="1296144" cy="144016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90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27"/>
          <p:cNvSpPr txBox="1">
            <a:spLocks/>
          </p:cNvSpPr>
          <p:nvPr/>
        </p:nvSpPr>
        <p:spPr>
          <a:xfrm>
            <a:off x="2711450" y="203200"/>
            <a:ext cx="6831013" cy="503238"/>
          </a:xfrm>
          <a:prstGeom prst="rect">
            <a:avLst/>
          </a:prstGeom>
        </p:spPr>
        <p:txBody>
          <a:bodyPr spcFirstLastPara="1" lIns="0" tIns="0" rIns="0" bIns="0"/>
          <a:lst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marL="0" marR="0" lvl="0" indent="0" algn="ctr" defTabSz="685800" rtl="0" eaLnBrk="1" fontAlgn="base" latinLnBrk="0" hangingPunct="1">
              <a:lnSpc>
                <a:spcPct val="9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panose="020F0502020204030204"/>
                <a:ea typeface="+mj-ea"/>
                <a:cs typeface="+mj-cs"/>
              </a:rPr>
              <a:t>What are ACEs?</a:t>
            </a:r>
          </a:p>
        </p:txBody>
      </p:sp>
      <p:sp>
        <p:nvSpPr>
          <p:cNvPr id="11" name="Rounded Rectangle 10"/>
          <p:cNvSpPr/>
          <p:nvPr/>
        </p:nvSpPr>
        <p:spPr>
          <a:xfrm>
            <a:off x="263525" y="1196975"/>
            <a:ext cx="3240088" cy="237648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31800" y="1416050"/>
            <a:ext cx="2903538" cy="20304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Domestic Violence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Substance Abuse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Mental Illness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Parental separation / divorce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Incarcerated Parent</a:t>
            </a:r>
          </a:p>
        </p:txBody>
      </p:sp>
      <p:sp>
        <p:nvSpPr>
          <p:cNvPr id="13" name="Rounded Rectangle 12"/>
          <p:cNvSpPr/>
          <p:nvPr/>
        </p:nvSpPr>
        <p:spPr>
          <a:xfrm>
            <a:off x="4367213" y="1196975"/>
            <a:ext cx="3241675" cy="237648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8472488" y="1196975"/>
            <a:ext cx="3240087" cy="237648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p:cNvSpPr/>
          <p:nvPr/>
        </p:nvSpPr>
        <p:spPr>
          <a:xfrm>
            <a:off x="4729163" y="1449388"/>
            <a:ext cx="2517775" cy="163195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Emotional Abuse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Physical Abuse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Sexual Abuse</a:t>
            </a:r>
          </a:p>
        </p:txBody>
      </p:sp>
      <p:sp>
        <p:nvSpPr>
          <p:cNvPr id="58" name="Rectangle 57"/>
          <p:cNvSpPr/>
          <p:nvPr/>
        </p:nvSpPr>
        <p:spPr>
          <a:xfrm>
            <a:off x="8751888" y="1606550"/>
            <a:ext cx="2641600" cy="10144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Emotional Neglect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Physical Neglect</a:t>
            </a:r>
          </a:p>
        </p:txBody>
      </p:sp>
      <p:sp>
        <p:nvSpPr>
          <p:cNvPr id="59" name="TextBox 58"/>
          <p:cNvSpPr txBox="1"/>
          <p:nvPr/>
        </p:nvSpPr>
        <p:spPr>
          <a:xfrm>
            <a:off x="263525" y="4384252"/>
            <a:ext cx="560359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Is there a link between Adverse Childhood Experiences (ACEs) and adolescent neglect? </a:t>
            </a:r>
          </a:p>
        </p:txBody>
      </p:sp>
      <p:sp>
        <p:nvSpPr>
          <p:cNvPr id="60" name="TextBox 59"/>
          <p:cNvSpPr txBox="1"/>
          <p:nvPr/>
        </p:nvSpPr>
        <p:spPr>
          <a:xfrm>
            <a:off x="6718020" y="4384252"/>
            <a:ext cx="468052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Are ACEs a precursor / indicator for adolescent neglect?</a:t>
            </a:r>
          </a:p>
        </p:txBody>
      </p:sp>
    </p:spTree>
    <p:extLst>
      <p:ext uri="{BB962C8B-B14F-4D97-AF65-F5344CB8AC3E}">
        <p14:creationId xmlns:p14="http://schemas.microsoft.com/office/powerpoint/2010/main" val="2321858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27"/>
          <p:cNvSpPr txBox="1">
            <a:spLocks/>
          </p:cNvSpPr>
          <p:nvPr/>
        </p:nvSpPr>
        <p:spPr>
          <a:xfrm>
            <a:off x="1200150" y="236538"/>
            <a:ext cx="9331325" cy="936625"/>
          </a:xfrm>
          <a:prstGeom prst="rect">
            <a:avLst/>
          </a:prstGeom>
        </p:spPr>
        <p:txBody>
          <a:bodyPr spcFirstLastPara="1" lIns="0" tIns="0" rIns="0" bIns="0"/>
          <a:lst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pPr marL="0" marR="0" lvl="0" indent="0" algn="ctr" defTabSz="685800" rtl="0" eaLnBrk="1" fontAlgn="base" latinLnBrk="0" hangingPunct="1">
              <a:lnSpc>
                <a:spcPct val="9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panose="020F0502020204030204"/>
                <a:ea typeface="+mj-ea"/>
                <a:cs typeface="+mj-cs"/>
              </a:rPr>
              <a:t>Young People who present with ACEs:</a:t>
            </a:r>
          </a:p>
        </p:txBody>
      </p:sp>
      <p:sp>
        <p:nvSpPr>
          <p:cNvPr id="3" name="Rectangle 2"/>
          <p:cNvSpPr/>
          <p:nvPr/>
        </p:nvSpPr>
        <p:spPr>
          <a:xfrm>
            <a:off x="1119188" y="1173163"/>
            <a:ext cx="8377237" cy="452437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rPr>
              <a:t>Be in a state of readiness to fight or Flight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rPr>
              <a:t>Anxiety within most situations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rPr>
              <a:t>Impulsive and hard to engage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rPr>
              <a:t>Poor education and attainment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rPr>
              <a:t>Hot tempered individual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Aharoni" panose="02010803020104030203" pitchFamily="2" charset="-79"/>
              </a:rPr>
              <a:t>Finds it difficult to build meaningful long lasting relationships/friendships</a:t>
            </a:r>
          </a:p>
        </p:txBody>
      </p:sp>
      <p:grpSp>
        <p:nvGrpSpPr>
          <p:cNvPr id="4" name="Google Shape;11773;p67"/>
          <p:cNvGrpSpPr/>
          <p:nvPr/>
        </p:nvGrpSpPr>
        <p:grpSpPr>
          <a:xfrm>
            <a:off x="447953" y="1176112"/>
            <a:ext cx="358069" cy="317995"/>
            <a:chOff x="3584280" y="3699191"/>
            <a:chExt cx="358069" cy="317995"/>
          </a:xfrm>
          <a:solidFill>
            <a:schemeClr val="bg1"/>
          </a:solidFill>
        </p:grpSpPr>
        <p:sp>
          <p:nvSpPr>
            <p:cNvPr id="5" name="Google Shape;11774;p67"/>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6" name="Google Shape;11775;p67"/>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7" name="Google Shape;11776;p67"/>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8" name="Google Shape;11777;p67"/>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grpSp>
        <p:nvGrpSpPr>
          <p:cNvPr id="9" name="Google Shape;12122;p68"/>
          <p:cNvGrpSpPr/>
          <p:nvPr/>
        </p:nvGrpSpPr>
        <p:grpSpPr>
          <a:xfrm>
            <a:off x="447953" y="1997097"/>
            <a:ext cx="367161" cy="287523"/>
            <a:chOff x="4878379" y="2473892"/>
            <a:chExt cx="367161" cy="287523"/>
          </a:xfrm>
          <a:solidFill>
            <a:schemeClr val="bg1"/>
          </a:solidFill>
        </p:grpSpPr>
        <p:sp>
          <p:nvSpPr>
            <p:cNvPr id="10" name="Google Shape;12123;p68"/>
            <p:cNvSpPr/>
            <p:nvPr/>
          </p:nvSpPr>
          <p:spPr>
            <a:xfrm>
              <a:off x="5110889" y="2554676"/>
              <a:ext cx="75496" cy="71355"/>
            </a:xfrm>
            <a:custGeom>
              <a:avLst/>
              <a:gdLst/>
              <a:ahLst/>
              <a:cxnLst/>
              <a:rect l="l" t="t" r="r" b="b"/>
              <a:pathLst>
                <a:path w="2370" h="2240" extrusionOk="0">
                  <a:moveTo>
                    <a:pt x="1250" y="322"/>
                  </a:moveTo>
                  <a:lnTo>
                    <a:pt x="2048" y="1263"/>
                  </a:lnTo>
                  <a:lnTo>
                    <a:pt x="2048" y="1918"/>
                  </a:lnTo>
                  <a:lnTo>
                    <a:pt x="322" y="1918"/>
                  </a:lnTo>
                  <a:lnTo>
                    <a:pt x="322" y="322"/>
                  </a:lnTo>
                  <a:close/>
                  <a:moveTo>
                    <a:pt x="155" y="1"/>
                  </a:moveTo>
                  <a:cubicBezTo>
                    <a:pt x="72" y="1"/>
                    <a:pt x="0" y="72"/>
                    <a:pt x="0" y="155"/>
                  </a:cubicBezTo>
                  <a:lnTo>
                    <a:pt x="0" y="2084"/>
                  </a:lnTo>
                  <a:cubicBezTo>
                    <a:pt x="0" y="2168"/>
                    <a:pt x="72" y="2239"/>
                    <a:pt x="155" y="2239"/>
                  </a:cubicBezTo>
                  <a:lnTo>
                    <a:pt x="2215" y="2239"/>
                  </a:lnTo>
                  <a:cubicBezTo>
                    <a:pt x="2298" y="2239"/>
                    <a:pt x="2370" y="2168"/>
                    <a:pt x="2370" y="2084"/>
                  </a:cubicBezTo>
                  <a:lnTo>
                    <a:pt x="2370" y="1191"/>
                  </a:lnTo>
                  <a:cubicBezTo>
                    <a:pt x="2370" y="1084"/>
                    <a:pt x="2358" y="1132"/>
                    <a:pt x="1441" y="36"/>
                  </a:cubicBezTo>
                  <a:cubicBezTo>
                    <a:pt x="1429" y="13"/>
                    <a:pt x="1381" y="1"/>
                    <a:pt x="1334"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1" name="Google Shape;12124;p68"/>
            <p:cNvSpPr/>
            <p:nvPr/>
          </p:nvSpPr>
          <p:spPr>
            <a:xfrm>
              <a:off x="4958049" y="2691972"/>
              <a:ext cx="45521" cy="45553"/>
            </a:xfrm>
            <a:custGeom>
              <a:avLst/>
              <a:gdLst/>
              <a:ahLst/>
              <a:cxnLst/>
              <a:rect l="l" t="t" r="r" b="b"/>
              <a:pathLst>
                <a:path w="1429" h="1430" extrusionOk="0">
                  <a:moveTo>
                    <a:pt x="714" y="358"/>
                  </a:moveTo>
                  <a:cubicBezTo>
                    <a:pt x="929" y="358"/>
                    <a:pt x="1084" y="525"/>
                    <a:pt x="1084" y="727"/>
                  </a:cubicBezTo>
                  <a:cubicBezTo>
                    <a:pt x="1084" y="941"/>
                    <a:pt x="929" y="1108"/>
                    <a:pt x="714" y="1108"/>
                  </a:cubicBezTo>
                  <a:cubicBezTo>
                    <a:pt x="512" y="1108"/>
                    <a:pt x="345" y="941"/>
                    <a:pt x="345" y="727"/>
                  </a:cubicBezTo>
                  <a:cubicBezTo>
                    <a:pt x="345" y="525"/>
                    <a:pt x="512" y="358"/>
                    <a:pt x="714" y="358"/>
                  </a:cubicBezTo>
                  <a:close/>
                  <a:moveTo>
                    <a:pt x="714" y="1"/>
                  </a:moveTo>
                  <a:cubicBezTo>
                    <a:pt x="310" y="1"/>
                    <a:pt x="0" y="334"/>
                    <a:pt x="0" y="715"/>
                  </a:cubicBezTo>
                  <a:cubicBezTo>
                    <a:pt x="0" y="1108"/>
                    <a:pt x="333" y="1429"/>
                    <a:pt x="714" y="1429"/>
                  </a:cubicBezTo>
                  <a:cubicBezTo>
                    <a:pt x="1107" y="1429"/>
                    <a:pt x="1429" y="1108"/>
                    <a:pt x="1429" y="715"/>
                  </a:cubicBezTo>
                  <a:cubicBezTo>
                    <a:pt x="1429" y="334"/>
                    <a:pt x="1119" y="1"/>
                    <a:pt x="714"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2" name="Google Shape;12125;p68"/>
            <p:cNvSpPr/>
            <p:nvPr/>
          </p:nvSpPr>
          <p:spPr>
            <a:xfrm>
              <a:off x="5130225" y="2691972"/>
              <a:ext cx="45553" cy="45553"/>
            </a:xfrm>
            <a:custGeom>
              <a:avLst/>
              <a:gdLst/>
              <a:ahLst/>
              <a:cxnLst/>
              <a:rect l="l" t="t" r="r" b="b"/>
              <a:pathLst>
                <a:path w="1430" h="1430" extrusionOk="0">
                  <a:moveTo>
                    <a:pt x="715" y="358"/>
                  </a:moveTo>
                  <a:cubicBezTo>
                    <a:pt x="917" y="358"/>
                    <a:pt x="1084" y="525"/>
                    <a:pt x="1084" y="727"/>
                  </a:cubicBezTo>
                  <a:cubicBezTo>
                    <a:pt x="1084" y="929"/>
                    <a:pt x="917" y="1108"/>
                    <a:pt x="715" y="1108"/>
                  </a:cubicBezTo>
                  <a:cubicBezTo>
                    <a:pt x="501" y="1108"/>
                    <a:pt x="346" y="941"/>
                    <a:pt x="346" y="727"/>
                  </a:cubicBezTo>
                  <a:cubicBezTo>
                    <a:pt x="346" y="525"/>
                    <a:pt x="501" y="358"/>
                    <a:pt x="715" y="358"/>
                  </a:cubicBezTo>
                  <a:close/>
                  <a:moveTo>
                    <a:pt x="715" y="1"/>
                  </a:moveTo>
                  <a:cubicBezTo>
                    <a:pt x="310" y="1"/>
                    <a:pt x="1" y="334"/>
                    <a:pt x="1" y="715"/>
                  </a:cubicBezTo>
                  <a:cubicBezTo>
                    <a:pt x="1" y="1108"/>
                    <a:pt x="322" y="1429"/>
                    <a:pt x="715" y="1429"/>
                  </a:cubicBezTo>
                  <a:cubicBezTo>
                    <a:pt x="1096" y="1429"/>
                    <a:pt x="1429" y="1108"/>
                    <a:pt x="1429" y="715"/>
                  </a:cubicBezTo>
                  <a:cubicBezTo>
                    <a:pt x="1429" y="334"/>
                    <a:pt x="1120" y="1"/>
                    <a:pt x="715"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3" name="Google Shape;12126;p68"/>
            <p:cNvSpPr/>
            <p:nvPr/>
          </p:nvSpPr>
          <p:spPr>
            <a:xfrm>
              <a:off x="4930717" y="2523586"/>
              <a:ext cx="100917" cy="100534"/>
            </a:xfrm>
            <a:custGeom>
              <a:avLst/>
              <a:gdLst/>
              <a:ahLst/>
              <a:cxnLst/>
              <a:rect l="l" t="t" r="r" b="b"/>
              <a:pathLst>
                <a:path w="3168" h="3156" extrusionOk="0">
                  <a:moveTo>
                    <a:pt x="1763" y="346"/>
                  </a:moveTo>
                  <a:cubicBezTo>
                    <a:pt x="1811" y="346"/>
                    <a:pt x="1858" y="393"/>
                    <a:pt x="1858" y="441"/>
                  </a:cubicBezTo>
                  <a:lnTo>
                    <a:pt x="1858" y="1120"/>
                  </a:lnTo>
                  <a:cubicBezTo>
                    <a:pt x="1858" y="1215"/>
                    <a:pt x="1930" y="1286"/>
                    <a:pt x="2013" y="1286"/>
                  </a:cubicBezTo>
                  <a:lnTo>
                    <a:pt x="2704" y="1286"/>
                  </a:lnTo>
                  <a:cubicBezTo>
                    <a:pt x="2751" y="1286"/>
                    <a:pt x="2787" y="1334"/>
                    <a:pt x="2787" y="1370"/>
                  </a:cubicBezTo>
                  <a:lnTo>
                    <a:pt x="2787" y="1774"/>
                  </a:lnTo>
                  <a:cubicBezTo>
                    <a:pt x="2787" y="1822"/>
                    <a:pt x="2751" y="1870"/>
                    <a:pt x="2704" y="1870"/>
                  </a:cubicBezTo>
                  <a:lnTo>
                    <a:pt x="2013" y="1870"/>
                  </a:lnTo>
                  <a:cubicBezTo>
                    <a:pt x="1930" y="1870"/>
                    <a:pt x="1858" y="1941"/>
                    <a:pt x="1858" y="2024"/>
                  </a:cubicBezTo>
                  <a:lnTo>
                    <a:pt x="1858" y="2715"/>
                  </a:lnTo>
                  <a:cubicBezTo>
                    <a:pt x="1858" y="2763"/>
                    <a:pt x="1811" y="2798"/>
                    <a:pt x="1763" y="2798"/>
                  </a:cubicBezTo>
                  <a:lnTo>
                    <a:pt x="1358" y="2798"/>
                  </a:lnTo>
                  <a:cubicBezTo>
                    <a:pt x="1322" y="2798"/>
                    <a:pt x="1275" y="2763"/>
                    <a:pt x="1275" y="2715"/>
                  </a:cubicBezTo>
                  <a:lnTo>
                    <a:pt x="1275" y="2024"/>
                  </a:lnTo>
                  <a:cubicBezTo>
                    <a:pt x="1275" y="1941"/>
                    <a:pt x="1203" y="1870"/>
                    <a:pt x="1108" y="1870"/>
                  </a:cubicBezTo>
                  <a:lnTo>
                    <a:pt x="429" y="1870"/>
                  </a:lnTo>
                  <a:cubicBezTo>
                    <a:pt x="382" y="1870"/>
                    <a:pt x="334" y="1822"/>
                    <a:pt x="334" y="1774"/>
                  </a:cubicBezTo>
                  <a:lnTo>
                    <a:pt x="334" y="1370"/>
                  </a:lnTo>
                  <a:cubicBezTo>
                    <a:pt x="334" y="1334"/>
                    <a:pt x="382" y="1286"/>
                    <a:pt x="429" y="1286"/>
                  </a:cubicBezTo>
                  <a:lnTo>
                    <a:pt x="1108" y="1286"/>
                  </a:lnTo>
                  <a:cubicBezTo>
                    <a:pt x="1203" y="1286"/>
                    <a:pt x="1275" y="1215"/>
                    <a:pt x="1275" y="1120"/>
                  </a:cubicBezTo>
                  <a:lnTo>
                    <a:pt x="1275" y="441"/>
                  </a:lnTo>
                  <a:cubicBezTo>
                    <a:pt x="1275" y="393"/>
                    <a:pt x="1322" y="346"/>
                    <a:pt x="1358" y="346"/>
                  </a:cubicBezTo>
                  <a:close/>
                  <a:moveTo>
                    <a:pt x="1394" y="0"/>
                  </a:moveTo>
                  <a:cubicBezTo>
                    <a:pt x="1156" y="0"/>
                    <a:pt x="965" y="203"/>
                    <a:pt x="965" y="441"/>
                  </a:cubicBezTo>
                  <a:lnTo>
                    <a:pt x="965" y="953"/>
                  </a:lnTo>
                  <a:lnTo>
                    <a:pt x="441" y="953"/>
                  </a:lnTo>
                  <a:cubicBezTo>
                    <a:pt x="203" y="953"/>
                    <a:pt x="13" y="1155"/>
                    <a:pt x="13" y="1393"/>
                  </a:cubicBezTo>
                  <a:lnTo>
                    <a:pt x="13" y="1786"/>
                  </a:lnTo>
                  <a:cubicBezTo>
                    <a:pt x="1" y="2013"/>
                    <a:pt x="191" y="2203"/>
                    <a:pt x="429" y="2203"/>
                  </a:cubicBezTo>
                  <a:lnTo>
                    <a:pt x="953" y="2203"/>
                  </a:lnTo>
                  <a:lnTo>
                    <a:pt x="953" y="2727"/>
                  </a:lnTo>
                  <a:cubicBezTo>
                    <a:pt x="953" y="2965"/>
                    <a:pt x="1144" y="3156"/>
                    <a:pt x="1382" y="3156"/>
                  </a:cubicBezTo>
                  <a:lnTo>
                    <a:pt x="1787" y="3156"/>
                  </a:lnTo>
                  <a:cubicBezTo>
                    <a:pt x="2025" y="3156"/>
                    <a:pt x="2215" y="2965"/>
                    <a:pt x="2215" y="2727"/>
                  </a:cubicBezTo>
                  <a:lnTo>
                    <a:pt x="2215" y="2203"/>
                  </a:lnTo>
                  <a:lnTo>
                    <a:pt x="2739" y="2203"/>
                  </a:lnTo>
                  <a:cubicBezTo>
                    <a:pt x="2977" y="2203"/>
                    <a:pt x="3168" y="2013"/>
                    <a:pt x="3168" y="1774"/>
                  </a:cubicBezTo>
                  <a:lnTo>
                    <a:pt x="3168" y="1370"/>
                  </a:lnTo>
                  <a:cubicBezTo>
                    <a:pt x="3168" y="1131"/>
                    <a:pt x="2977" y="941"/>
                    <a:pt x="2739" y="941"/>
                  </a:cubicBezTo>
                  <a:lnTo>
                    <a:pt x="2227" y="941"/>
                  </a:lnTo>
                  <a:lnTo>
                    <a:pt x="2227" y="441"/>
                  </a:lnTo>
                  <a:cubicBezTo>
                    <a:pt x="2227" y="203"/>
                    <a:pt x="2037" y="0"/>
                    <a:pt x="1799"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4" name="Google Shape;12127;p68"/>
            <p:cNvSpPr/>
            <p:nvPr/>
          </p:nvSpPr>
          <p:spPr>
            <a:xfrm>
              <a:off x="4878379" y="2473892"/>
              <a:ext cx="367161" cy="287523"/>
            </a:xfrm>
            <a:custGeom>
              <a:avLst/>
              <a:gdLst/>
              <a:ahLst/>
              <a:cxnLst/>
              <a:rect l="l" t="t" r="r" b="b"/>
              <a:pathLst>
                <a:path w="11526" h="9026" extrusionOk="0">
                  <a:moveTo>
                    <a:pt x="7966" y="346"/>
                  </a:moveTo>
                  <a:cubicBezTo>
                    <a:pt x="8228" y="346"/>
                    <a:pt x="8454" y="572"/>
                    <a:pt x="8454" y="834"/>
                  </a:cubicBezTo>
                  <a:lnTo>
                    <a:pt x="8454" y="1203"/>
                  </a:lnTo>
                  <a:lnTo>
                    <a:pt x="7478" y="1203"/>
                  </a:lnTo>
                  <a:lnTo>
                    <a:pt x="7478" y="834"/>
                  </a:lnTo>
                  <a:cubicBezTo>
                    <a:pt x="7478" y="572"/>
                    <a:pt x="7692" y="346"/>
                    <a:pt x="7966" y="346"/>
                  </a:cubicBezTo>
                  <a:close/>
                  <a:moveTo>
                    <a:pt x="8645" y="1548"/>
                  </a:moveTo>
                  <a:lnTo>
                    <a:pt x="8645" y="1703"/>
                  </a:lnTo>
                  <a:lnTo>
                    <a:pt x="7275" y="1703"/>
                  </a:lnTo>
                  <a:lnTo>
                    <a:pt x="7275" y="1548"/>
                  </a:lnTo>
                  <a:close/>
                  <a:moveTo>
                    <a:pt x="6132" y="5894"/>
                  </a:moveTo>
                  <a:lnTo>
                    <a:pt x="6132" y="7192"/>
                  </a:lnTo>
                  <a:lnTo>
                    <a:pt x="4644" y="7192"/>
                  </a:lnTo>
                  <a:cubicBezTo>
                    <a:pt x="4644" y="7180"/>
                    <a:pt x="4632" y="7156"/>
                    <a:pt x="4632" y="7144"/>
                  </a:cubicBezTo>
                  <a:cubicBezTo>
                    <a:pt x="4420" y="6454"/>
                    <a:pt x="3830" y="6114"/>
                    <a:pt x="3240" y="6114"/>
                  </a:cubicBezTo>
                  <a:cubicBezTo>
                    <a:pt x="2639" y="6114"/>
                    <a:pt x="2038" y="6466"/>
                    <a:pt x="1834" y="7156"/>
                  </a:cubicBezTo>
                  <a:cubicBezTo>
                    <a:pt x="1834" y="7180"/>
                    <a:pt x="1822" y="7192"/>
                    <a:pt x="1822" y="7204"/>
                  </a:cubicBezTo>
                  <a:lnTo>
                    <a:pt x="691" y="7204"/>
                  </a:lnTo>
                  <a:cubicBezTo>
                    <a:pt x="489" y="7204"/>
                    <a:pt x="334" y="7061"/>
                    <a:pt x="334" y="6847"/>
                  </a:cubicBezTo>
                  <a:lnTo>
                    <a:pt x="334" y="5894"/>
                  </a:lnTo>
                  <a:close/>
                  <a:moveTo>
                    <a:pt x="11181" y="5906"/>
                  </a:moveTo>
                  <a:lnTo>
                    <a:pt x="11181" y="6847"/>
                  </a:lnTo>
                  <a:cubicBezTo>
                    <a:pt x="11181" y="7037"/>
                    <a:pt x="11026" y="7204"/>
                    <a:pt x="10824" y="7204"/>
                  </a:cubicBezTo>
                  <a:lnTo>
                    <a:pt x="10038" y="7204"/>
                  </a:lnTo>
                  <a:cubicBezTo>
                    <a:pt x="10038" y="7192"/>
                    <a:pt x="10014" y="7180"/>
                    <a:pt x="10014" y="7156"/>
                  </a:cubicBezTo>
                  <a:cubicBezTo>
                    <a:pt x="9823" y="6525"/>
                    <a:pt x="9228" y="6109"/>
                    <a:pt x="8621" y="6109"/>
                  </a:cubicBezTo>
                  <a:cubicBezTo>
                    <a:pt x="8026" y="6109"/>
                    <a:pt x="7430" y="6490"/>
                    <a:pt x="7216" y="7156"/>
                  </a:cubicBezTo>
                  <a:cubicBezTo>
                    <a:pt x="7216" y="7180"/>
                    <a:pt x="7204" y="7192"/>
                    <a:pt x="7204" y="7204"/>
                  </a:cubicBezTo>
                  <a:lnTo>
                    <a:pt x="6466" y="7204"/>
                  </a:lnTo>
                  <a:lnTo>
                    <a:pt x="6466" y="5906"/>
                  </a:lnTo>
                  <a:close/>
                  <a:moveTo>
                    <a:pt x="3215" y="6466"/>
                  </a:moveTo>
                  <a:cubicBezTo>
                    <a:pt x="3823" y="6466"/>
                    <a:pt x="4335" y="6978"/>
                    <a:pt x="4335" y="7573"/>
                  </a:cubicBezTo>
                  <a:cubicBezTo>
                    <a:pt x="4335" y="8192"/>
                    <a:pt x="3835" y="8692"/>
                    <a:pt x="3215" y="8692"/>
                  </a:cubicBezTo>
                  <a:cubicBezTo>
                    <a:pt x="2596" y="8692"/>
                    <a:pt x="2096" y="8192"/>
                    <a:pt x="2096" y="7573"/>
                  </a:cubicBezTo>
                  <a:cubicBezTo>
                    <a:pt x="2096" y="6978"/>
                    <a:pt x="2608" y="6466"/>
                    <a:pt x="3215" y="6466"/>
                  </a:cubicBezTo>
                  <a:close/>
                  <a:moveTo>
                    <a:pt x="8621" y="6466"/>
                  </a:moveTo>
                  <a:cubicBezTo>
                    <a:pt x="9240" y="6466"/>
                    <a:pt x="9740" y="6978"/>
                    <a:pt x="9740" y="7573"/>
                  </a:cubicBezTo>
                  <a:cubicBezTo>
                    <a:pt x="9740" y="8192"/>
                    <a:pt x="9240" y="8692"/>
                    <a:pt x="8621" y="8692"/>
                  </a:cubicBezTo>
                  <a:cubicBezTo>
                    <a:pt x="7990" y="8692"/>
                    <a:pt x="7502" y="8192"/>
                    <a:pt x="7502" y="7573"/>
                  </a:cubicBezTo>
                  <a:cubicBezTo>
                    <a:pt x="7502" y="6966"/>
                    <a:pt x="8014" y="6466"/>
                    <a:pt x="8621" y="6466"/>
                  </a:cubicBezTo>
                  <a:close/>
                  <a:moveTo>
                    <a:pt x="7966" y="1"/>
                  </a:moveTo>
                  <a:cubicBezTo>
                    <a:pt x="7502" y="1"/>
                    <a:pt x="7133" y="370"/>
                    <a:pt x="7133" y="834"/>
                  </a:cubicBezTo>
                  <a:lnTo>
                    <a:pt x="7133" y="1203"/>
                  </a:lnTo>
                  <a:lnTo>
                    <a:pt x="7097" y="1203"/>
                  </a:lnTo>
                  <a:cubicBezTo>
                    <a:pt x="7014" y="1203"/>
                    <a:pt x="6942" y="1275"/>
                    <a:pt x="6942" y="1370"/>
                  </a:cubicBezTo>
                  <a:lnTo>
                    <a:pt x="6942" y="1679"/>
                  </a:lnTo>
                  <a:lnTo>
                    <a:pt x="6466" y="1679"/>
                  </a:lnTo>
                  <a:lnTo>
                    <a:pt x="6466" y="1072"/>
                  </a:lnTo>
                  <a:cubicBezTo>
                    <a:pt x="6466" y="703"/>
                    <a:pt x="6144" y="382"/>
                    <a:pt x="5775" y="382"/>
                  </a:cubicBezTo>
                  <a:lnTo>
                    <a:pt x="2311" y="382"/>
                  </a:lnTo>
                  <a:cubicBezTo>
                    <a:pt x="2215" y="382"/>
                    <a:pt x="2144" y="465"/>
                    <a:pt x="2144" y="548"/>
                  </a:cubicBezTo>
                  <a:cubicBezTo>
                    <a:pt x="2144" y="644"/>
                    <a:pt x="2215" y="715"/>
                    <a:pt x="2311" y="715"/>
                  </a:cubicBezTo>
                  <a:lnTo>
                    <a:pt x="5775" y="715"/>
                  </a:lnTo>
                  <a:cubicBezTo>
                    <a:pt x="5966" y="715"/>
                    <a:pt x="6132" y="870"/>
                    <a:pt x="6132" y="1072"/>
                  </a:cubicBezTo>
                  <a:lnTo>
                    <a:pt x="6132" y="5573"/>
                  </a:lnTo>
                  <a:lnTo>
                    <a:pt x="334" y="5573"/>
                  </a:lnTo>
                  <a:lnTo>
                    <a:pt x="334" y="1072"/>
                  </a:lnTo>
                  <a:cubicBezTo>
                    <a:pt x="334" y="882"/>
                    <a:pt x="477" y="715"/>
                    <a:pt x="691" y="715"/>
                  </a:cubicBezTo>
                  <a:lnTo>
                    <a:pt x="1477" y="715"/>
                  </a:lnTo>
                  <a:cubicBezTo>
                    <a:pt x="1560" y="715"/>
                    <a:pt x="1644" y="644"/>
                    <a:pt x="1644" y="548"/>
                  </a:cubicBezTo>
                  <a:cubicBezTo>
                    <a:pt x="1644" y="465"/>
                    <a:pt x="1560" y="394"/>
                    <a:pt x="1477" y="394"/>
                  </a:cubicBezTo>
                  <a:lnTo>
                    <a:pt x="691" y="394"/>
                  </a:lnTo>
                  <a:cubicBezTo>
                    <a:pt x="310" y="394"/>
                    <a:pt x="1" y="703"/>
                    <a:pt x="1" y="1072"/>
                  </a:cubicBezTo>
                  <a:lnTo>
                    <a:pt x="1" y="6847"/>
                  </a:lnTo>
                  <a:cubicBezTo>
                    <a:pt x="1" y="7216"/>
                    <a:pt x="310" y="7537"/>
                    <a:pt x="691" y="7537"/>
                  </a:cubicBezTo>
                  <a:lnTo>
                    <a:pt x="1775" y="7537"/>
                  </a:lnTo>
                  <a:cubicBezTo>
                    <a:pt x="1763" y="8371"/>
                    <a:pt x="2442" y="9026"/>
                    <a:pt x="3227" y="9026"/>
                  </a:cubicBezTo>
                  <a:cubicBezTo>
                    <a:pt x="4025" y="9026"/>
                    <a:pt x="4704" y="8383"/>
                    <a:pt x="4692" y="7537"/>
                  </a:cubicBezTo>
                  <a:lnTo>
                    <a:pt x="7180" y="7537"/>
                  </a:lnTo>
                  <a:cubicBezTo>
                    <a:pt x="7156" y="8371"/>
                    <a:pt x="7847" y="9026"/>
                    <a:pt x="8633" y="9026"/>
                  </a:cubicBezTo>
                  <a:cubicBezTo>
                    <a:pt x="9419" y="9026"/>
                    <a:pt x="10109" y="8383"/>
                    <a:pt x="10097" y="7537"/>
                  </a:cubicBezTo>
                  <a:lnTo>
                    <a:pt x="10835" y="7537"/>
                  </a:lnTo>
                  <a:cubicBezTo>
                    <a:pt x="11205" y="7537"/>
                    <a:pt x="11526" y="7216"/>
                    <a:pt x="11526" y="6847"/>
                  </a:cubicBezTo>
                  <a:lnTo>
                    <a:pt x="11502" y="4299"/>
                  </a:lnTo>
                  <a:cubicBezTo>
                    <a:pt x="11502" y="4084"/>
                    <a:pt x="11431" y="3870"/>
                    <a:pt x="11276" y="3692"/>
                  </a:cubicBezTo>
                  <a:lnTo>
                    <a:pt x="10657" y="2989"/>
                  </a:lnTo>
                  <a:cubicBezTo>
                    <a:pt x="10626" y="2952"/>
                    <a:pt x="10582" y="2934"/>
                    <a:pt x="10536" y="2934"/>
                  </a:cubicBezTo>
                  <a:cubicBezTo>
                    <a:pt x="10495" y="2934"/>
                    <a:pt x="10453" y="2949"/>
                    <a:pt x="10419" y="2977"/>
                  </a:cubicBezTo>
                  <a:cubicBezTo>
                    <a:pt x="10347" y="3037"/>
                    <a:pt x="10347" y="3144"/>
                    <a:pt x="10407" y="3215"/>
                  </a:cubicBezTo>
                  <a:lnTo>
                    <a:pt x="11026" y="3918"/>
                  </a:lnTo>
                  <a:cubicBezTo>
                    <a:pt x="11121" y="4025"/>
                    <a:pt x="11181" y="4156"/>
                    <a:pt x="11181" y="4287"/>
                  </a:cubicBezTo>
                  <a:lnTo>
                    <a:pt x="11181" y="5549"/>
                  </a:lnTo>
                  <a:lnTo>
                    <a:pt x="6466" y="5549"/>
                  </a:lnTo>
                  <a:lnTo>
                    <a:pt x="6466" y="2013"/>
                  </a:lnTo>
                  <a:lnTo>
                    <a:pt x="9097" y="2013"/>
                  </a:lnTo>
                  <a:cubicBezTo>
                    <a:pt x="9264" y="2013"/>
                    <a:pt x="9407" y="2084"/>
                    <a:pt x="9514" y="2203"/>
                  </a:cubicBezTo>
                  <a:lnTo>
                    <a:pt x="9812" y="2549"/>
                  </a:lnTo>
                  <a:cubicBezTo>
                    <a:pt x="9843" y="2586"/>
                    <a:pt x="9887" y="2604"/>
                    <a:pt x="9932" y="2604"/>
                  </a:cubicBezTo>
                  <a:cubicBezTo>
                    <a:pt x="9973" y="2604"/>
                    <a:pt x="10016" y="2589"/>
                    <a:pt x="10050" y="2560"/>
                  </a:cubicBezTo>
                  <a:cubicBezTo>
                    <a:pt x="10121" y="2501"/>
                    <a:pt x="10121" y="2394"/>
                    <a:pt x="10062" y="2322"/>
                  </a:cubicBezTo>
                  <a:lnTo>
                    <a:pt x="9764" y="1977"/>
                  </a:lnTo>
                  <a:cubicBezTo>
                    <a:pt x="9532" y="1709"/>
                    <a:pt x="9226" y="1676"/>
                    <a:pt x="9077" y="1676"/>
                  </a:cubicBezTo>
                  <a:cubicBezTo>
                    <a:pt x="9028" y="1676"/>
                    <a:pt x="8996" y="1679"/>
                    <a:pt x="8990" y="1679"/>
                  </a:cubicBezTo>
                  <a:lnTo>
                    <a:pt x="8990" y="1370"/>
                  </a:lnTo>
                  <a:cubicBezTo>
                    <a:pt x="8990" y="1275"/>
                    <a:pt x="8919" y="1203"/>
                    <a:pt x="8823" y="1203"/>
                  </a:cubicBezTo>
                  <a:lnTo>
                    <a:pt x="8799" y="1203"/>
                  </a:lnTo>
                  <a:lnTo>
                    <a:pt x="8799" y="834"/>
                  </a:lnTo>
                  <a:cubicBezTo>
                    <a:pt x="8799" y="370"/>
                    <a:pt x="8418" y="1"/>
                    <a:pt x="7966"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sp>
        <p:nvSpPr>
          <p:cNvPr id="26630" name="Google Shape;12117;p68"/>
          <p:cNvSpPr>
            <a:spLocks/>
          </p:cNvSpPr>
          <p:nvPr/>
        </p:nvSpPr>
        <p:spPr bwMode="auto">
          <a:xfrm>
            <a:off x="411163" y="3500438"/>
            <a:ext cx="381000" cy="309562"/>
          </a:xfrm>
          <a:custGeom>
            <a:avLst/>
            <a:gdLst>
              <a:gd name="T0" fmla="*/ 11585 w 11943"/>
              <a:gd name="T1" fmla="*/ 3066 h 9734"/>
              <a:gd name="T2" fmla="*/ 9121 w 11943"/>
              <a:gd name="T3" fmla="*/ 3566 h 9734"/>
              <a:gd name="T4" fmla="*/ 370 w 11943"/>
              <a:gd name="T5" fmla="*/ 2638 h 9734"/>
              <a:gd name="T6" fmla="*/ 5787 w 11943"/>
              <a:gd name="T7" fmla="*/ 5138 h 9734"/>
              <a:gd name="T8" fmla="*/ 370 w 11943"/>
              <a:gd name="T9" fmla="*/ 2638 h 9734"/>
              <a:gd name="T10" fmla="*/ 8764 w 11943"/>
              <a:gd name="T11" fmla="*/ 4138 h 9734"/>
              <a:gd name="T12" fmla="*/ 6144 w 11943"/>
              <a:gd name="T13" fmla="*/ 4697 h 9734"/>
              <a:gd name="T14" fmla="*/ 9657 w 11943"/>
              <a:gd name="T15" fmla="*/ 4162 h 9734"/>
              <a:gd name="T16" fmla="*/ 9121 w 11943"/>
              <a:gd name="T17" fmla="*/ 7114 h 9734"/>
              <a:gd name="T18" fmla="*/ 9657 w 11943"/>
              <a:gd name="T19" fmla="*/ 4162 h 9734"/>
              <a:gd name="T20" fmla="*/ 9264 w 11943"/>
              <a:gd name="T21" fmla="*/ 9079 h 9734"/>
              <a:gd name="T22" fmla="*/ 8633 w 11943"/>
              <a:gd name="T23" fmla="*/ 9079 h 9734"/>
              <a:gd name="T24" fmla="*/ 8961 w 11943"/>
              <a:gd name="T25" fmla="*/ 8757 h 9734"/>
              <a:gd name="T26" fmla="*/ 5894 w 11943"/>
              <a:gd name="T27" fmla="*/ 18 h 9734"/>
              <a:gd name="T28" fmla="*/ 1 w 11943"/>
              <a:gd name="T29" fmla="*/ 2376 h 9734"/>
              <a:gd name="T30" fmla="*/ 120 w 11943"/>
              <a:gd name="T31" fmla="*/ 3352 h 9734"/>
              <a:gd name="T32" fmla="*/ 1917 w 11943"/>
              <a:gd name="T33" fmla="*/ 4638 h 9734"/>
              <a:gd name="T34" fmla="*/ 2275 w 11943"/>
              <a:gd name="T35" fmla="*/ 4638 h 9734"/>
              <a:gd name="T36" fmla="*/ 5894 w 11943"/>
              <a:gd name="T37" fmla="*/ 5567 h 9734"/>
              <a:gd name="T38" fmla="*/ 6013 w 11943"/>
              <a:gd name="T39" fmla="*/ 5567 h 9734"/>
              <a:gd name="T40" fmla="*/ 8740 w 11943"/>
              <a:gd name="T41" fmla="*/ 7317 h 9734"/>
              <a:gd name="T42" fmla="*/ 2263 w 11943"/>
              <a:gd name="T43" fmla="*/ 6745 h 9734"/>
              <a:gd name="T44" fmla="*/ 2084 w 11943"/>
              <a:gd name="T45" fmla="*/ 5174 h 9734"/>
              <a:gd name="T46" fmla="*/ 1906 w 11943"/>
              <a:gd name="T47" fmla="*/ 6817 h 9734"/>
              <a:gd name="T48" fmla="*/ 5942 w 11943"/>
              <a:gd name="T49" fmla="*/ 8353 h 9734"/>
              <a:gd name="T50" fmla="*/ 8740 w 11943"/>
              <a:gd name="T51" fmla="*/ 8412 h 9734"/>
              <a:gd name="T52" fmla="*/ 8918 w 11943"/>
              <a:gd name="T53" fmla="*/ 9734 h 9734"/>
              <a:gd name="T54" fmla="*/ 9097 w 11943"/>
              <a:gd name="T55" fmla="*/ 8412 h 9734"/>
              <a:gd name="T56" fmla="*/ 9918 w 11943"/>
              <a:gd name="T57" fmla="*/ 6936 h 9734"/>
              <a:gd name="T58" fmla="*/ 9978 w 11943"/>
              <a:gd name="T59" fmla="*/ 4019 h 9734"/>
              <a:gd name="T60" fmla="*/ 11895 w 11943"/>
              <a:gd name="T61" fmla="*/ 3173 h 9734"/>
              <a:gd name="T62" fmla="*/ 11823 w 11943"/>
              <a:gd name="T63" fmla="*/ 2221 h 9734"/>
              <a:gd name="T64" fmla="*/ 7989 w 11943"/>
              <a:gd name="T65" fmla="*/ 780 h 9734"/>
              <a:gd name="T66" fmla="*/ 7930 w 11943"/>
              <a:gd name="T67" fmla="*/ 1114 h 9734"/>
              <a:gd name="T68" fmla="*/ 8966 w 11943"/>
              <a:gd name="T69" fmla="*/ 3257 h 9734"/>
              <a:gd name="T70" fmla="*/ 5985 w 11943"/>
              <a:gd name="T71" fmla="*/ 1928 h 9734"/>
              <a:gd name="T72" fmla="*/ 5906 w 11943"/>
              <a:gd name="T73" fmla="*/ 2281 h 9734"/>
              <a:gd name="T74" fmla="*/ 5966 w 11943"/>
              <a:gd name="T75" fmla="*/ 4388 h 9734"/>
              <a:gd name="T76" fmla="*/ 5966 w 11943"/>
              <a:gd name="T77" fmla="*/ 376 h 9734"/>
              <a:gd name="T78" fmla="*/ 7320 w 11943"/>
              <a:gd name="T79" fmla="*/ 871 h 9734"/>
              <a:gd name="T80" fmla="*/ 7382 w 11943"/>
              <a:gd name="T81" fmla="*/ 530 h 9734"/>
              <a:gd name="T82" fmla="*/ 5949 w 11943"/>
              <a:gd name="T83" fmla="*/ 0 h 9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nvGrpSpPr>
          <p:cNvPr id="16" name="Google Shape;13531;p70"/>
          <p:cNvGrpSpPr/>
          <p:nvPr/>
        </p:nvGrpSpPr>
        <p:grpSpPr>
          <a:xfrm>
            <a:off x="436844" y="4980132"/>
            <a:ext cx="363275" cy="354626"/>
            <a:chOff x="1303876" y="2419377"/>
            <a:chExt cx="363275" cy="354626"/>
          </a:xfrm>
          <a:solidFill>
            <a:schemeClr val="bg1"/>
          </a:solidFill>
        </p:grpSpPr>
        <p:sp>
          <p:nvSpPr>
            <p:cNvPr id="17" name="Google Shape;13532;p70"/>
            <p:cNvSpPr/>
            <p:nvPr/>
          </p:nvSpPr>
          <p:spPr>
            <a:xfrm>
              <a:off x="1303876" y="2507701"/>
              <a:ext cx="363275" cy="266302"/>
            </a:xfrm>
            <a:custGeom>
              <a:avLst/>
              <a:gdLst/>
              <a:ahLst/>
              <a:cxnLst/>
              <a:rect l="l" t="t" r="r" b="b"/>
              <a:pathLst>
                <a:path w="11467" h="8406" extrusionOk="0">
                  <a:moveTo>
                    <a:pt x="3251" y="1631"/>
                  </a:moveTo>
                  <a:lnTo>
                    <a:pt x="3680" y="2060"/>
                  </a:lnTo>
                  <a:lnTo>
                    <a:pt x="2060" y="3691"/>
                  </a:lnTo>
                  <a:lnTo>
                    <a:pt x="1620" y="3262"/>
                  </a:lnTo>
                  <a:lnTo>
                    <a:pt x="3251" y="1631"/>
                  </a:lnTo>
                  <a:close/>
                  <a:moveTo>
                    <a:pt x="8156" y="1929"/>
                  </a:moveTo>
                  <a:lnTo>
                    <a:pt x="9799" y="3560"/>
                  </a:lnTo>
                  <a:lnTo>
                    <a:pt x="9371" y="3989"/>
                  </a:lnTo>
                  <a:lnTo>
                    <a:pt x="7728" y="2357"/>
                  </a:lnTo>
                  <a:lnTo>
                    <a:pt x="8156" y="1929"/>
                  </a:lnTo>
                  <a:close/>
                  <a:moveTo>
                    <a:pt x="7609" y="2715"/>
                  </a:moveTo>
                  <a:lnTo>
                    <a:pt x="9014" y="4108"/>
                  </a:lnTo>
                  <a:lnTo>
                    <a:pt x="8692" y="4405"/>
                  </a:lnTo>
                  <a:cubicBezTo>
                    <a:pt x="8656" y="4453"/>
                    <a:pt x="8621" y="4501"/>
                    <a:pt x="8597" y="4560"/>
                  </a:cubicBezTo>
                  <a:cubicBezTo>
                    <a:pt x="8561" y="4620"/>
                    <a:pt x="8549" y="4679"/>
                    <a:pt x="8549" y="4739"/>
                  </a:cubicBezTo>
                  <a:cubicBezTo>
                    <a:pt x="8537" y="4870"/>
                    <a:pt x="8490" y="4989"/>
                    <a:pt x="8383" y="5072"/>
                  </a:cubicBezTo>
                  <a:lnTo>
                    <a:pt x="7847" y="5620"/>
                  </a:lnTo>
                  <a:lnTo>
                    <a:pt x="5930" y="3691"/>
                  </a:lnTo>
                  <a:lnTo>
                    <a:pt x="6609" y="3429"/>
                  </a:lnTo>
                  <a:cubicBezTo>
                    <a:pt x="6609" y="3429"/>
                    <a:pt x="6632" y="3429"/>
                    <a:pt x="6632" y="3417"/>
                  </a:cubicBezTo>
                  <a:cubicBezTo>
                    <a:pt x="6739" y="3358"/>
                    <a:pt x="6823" y="3262"/>
                    <a:pt x="6882" y="3155"/>
                  </a:cubicBezTo>
                  <a:cubicBezTo>
                    <a:pt x="7109" y="3119"/>
                    <a:pt x="7299" y="3012"/>
                    <a:pt x="7466" y="2858"/>
                  </a:cubicBezTo>
                  <a:lnTo>
                    <a:pt x="7609" y="2715"/>
                  </a:lnTo>
                  <a:close/>
                  <a:moveTo>
                    <a:pt x="3846" y="6084"/>
                  </a:moveTo>
                  <a:lnTo>
                    <a:pt x="4120" y="6358"/>
                  </a:lnTo>
                  <a:lnTo>
                    <a:pt x="3739" y="6727"/>
                  </a:lnTo>
                  <a:lnTo>
                    <a:pt x="3656" y="6822"/>
                  </a:lnTo>
                  <a:cubicBezTo>
                    <a:pt x="3620" y="6846"/>
                    <a:pt x="3584" y="6858"/>
                    <a:pt x="3537" y="6858"/>
                  </a:cubicBezTo>
                  <a:cubicBezTo>
                    <a:pt x="3489" y="6858"/>
                    <a:pt x="3441" y="6846"/>
                    <a:pt x="3418" y="6822"/>
                  </a:cubicBezTo>
                  <a:lnTo>
                    <a:pt x="3382" y="6787"/>
                  </a:lnTo>
                  <a:cubicBezTo>
                    <a:pt x="3322" y="6727"/>
                    <a:pt x="3322" y="6608"/>
                    <a:pt x="3382" y="6548"/>
                  </a:cubicBezTo>
                  <a:lnTo>
                    <a:pt x="3846" y="6084"/>
                  </a:lnTo>
                  <a:close/>
                  <a:moveTo>
                    <a:pt x="4334" y="6608"/>
                  </a:moveTo>
                  <a:lnTo>
                    <a:pt x="4608" y="6882"/>
                  </a:lnTo>
                  <a:lnTo>
                    <a:pt x="4311" y="7156"/>
                  </a:lnTo>
                  <a:lnTo>
                    <a:pt x="4227" y="7239"/>
                  </a:lnTo>
                  <a:cubicBezTo>
                    <a:pt x="4203" y="7263"/>
                    <a:pt x="4156" y="7275"/>
                    <a:pt x="4108" y="7275"/>
                  </a:cubicBezTo>
                  <a:cubicBezTo>
                    <a:pt x="4072" y="7275"/>
                    <a:pt x="4025" y="7263"/>
                    <a:pt x="3989" y="7239"/>
                  </a:cubicBezTo>
                  <a:lnTo>
                    <a:pt x="3965" y="7203"/>
                  </a:lnTo>
                  <a:cubicBezTo>
                    <a:pt x="3906" y="7144"/>
                    <a:pt x="3906" y="7037"/>
                    <a:pt x="3965" y="6977"/>
                  </a:cubicBezTo>
                  <a:lnTo>
                    <a:pt x="4334" y="6608"/>
                  </a:lnTo>
                  <a:close/>
                  <a:moveTo>
                    <a:pt x="4858" y="7096"/>
                  </a:moveTo>
                  <a:lnTo>
                    <a:pt x="5132" y="7370"/>
                  </a:lnTo>
                  <a:lnTo>
                    <a:pt x="4954" y="7537"/>
                  </a:lnTo>
                  <a:lnTo>
                    <a:pt x="4811" y="7668"/>
                  </a:lnTo>
                  <a:cubicBezTo>
                    <a:pt x="4781" y="7697"/>
                    <a:pt x="4742" y="7712"/>
                    <a:pt x="4704" y="7712"/>
                  </a:cubicBezTo>
                  <a:cubicBezTo>
                    <a:pt x="4665" y="7712"/>
                    <a:pt x="4626" y="7697"/>
                    <a:pt x="4596" y="7668"/>
                  </a:cubicBezTo>
                  <a:lnTo>
                    <a:pt x="4549" y="7620"/>
                  </a:lnTo>
                  <a:cubicBezTo>
                    <a:pt x="4513" y="7596"/>
                    <a:pt x="4501" y="7549"/>
                    <a:pt x="4501" y="7513"/>
                  </a:cubicBezTo>
                  <a:cubicBezTo>
                    <a:pt x="4501" y="7477"/>
                    <a:pt x="4513" y="7441"/>
                    <a:pt x="4549" y="7418"/>
                  </a:cubicBezTo>
                  <a:lnTo>
                    <a:pt x="4858" y="7096"/>
                  </a:lnTo>
                  <a:close/>
                  <a:moveTo>
                    <a:pt x="3811" y="2417"/>
                  </a:moveTo>
                  <a:lnTo>
                    <a:pt x="3965" y="2560"/>
                  </a:lnTo>
                  <a:cubicBezTo>
                    <a:pt x="4181" y="2776"/>
                    <a:pt x="4462" y="2894"/>
                    <a:pt x="4756" y="2894"/>
                  </a:cubicBezTo>
                  <a:cubicBezTo>
                    <a:pt x="4771" y="2894"/>
                    <a:pt x="4785" y="2894"/>
                    <a:pt x="4799" y="2893"/>
                  </a:cubicBezTo>
                  <a:cubicBezTo>
                    <a:pt x="5394" y="2858"/>
                    <a:pt x="6168" y="2798"/>
                    <a:pt x="6549" y="2703"/>
                  </a:cubicBezTo>
                  <a:cubicBezTo>
                    <a:pt x="6573" y="2715"/>
                    <a:pt x="6597" y="2738"/>
                    <a:pt x="6609" y="2774"/>
                  </a:cubicBezTo>
                  <a:cubicBezTo>
                    <a:pt x="6632" y="2834"/>
                    <a:pt x="6632" y="2893"/>
                    <a:pt x="6597" y="2953"/>
                  </a:cubicBezTo>
                  <a:cubicBezTo>
                    <a:pt x="6573" y="3024"/>
                    <a:pt x="6525" y="3084"/>
                    <a:pt x="6466" y="3119"/>
                  </a:cubicBezTo>
                  <a:lnTo>
                    <a:pt x="5561" y="3489"/>
                  </a:lnTo>
                  <a:cubicBezTo>
                    <a:pt x="5501" y="3500"/>
                    <a:pt x="5466" y="3560"/>
                    <a:pt x="5454" y="3608"/>
                  </a:cubicBezTo>
                  <a:cubicBezTo>
                    <a:pt x="5442" y="3667"/>
                    <a:pt x="5454" y="3727"/>
                    <a:pt x="5501" y="3750"/>
                  </a:cubicBezTo>
                  <a:lnTo>
                    <a:pt x="7716" y="5977"/>
                  </a:lnTo>
                  <a:lnTo>
                    <a:pt x="8013" y="6275"/>
                  </a:lnTo>
                  <a:cubicBezTo>
                    <a:pt x="8097" y="6346"/>
                    <a:pt x="8097" y="6453"/>
                    <a:pt x="8025" y="6513"/>
                  </a:cubicBezTo>
                  <a:lnTo>
                    <a:pt x="8002" y="6537"/>
                  </a:lnTo>
                  <a:cubicBezTo>
                    <a:pt x="7972" y="6566"/>
                    <a:pt x="7927" y="6581"/>
                    <a:pt x="7882" y="6581"/>
                  </a:cubicBezTo>
                  <a:cubicBezTo>
                    <a:pt x="7838" y="6581"/>
                    <a:pt x="7793" y="6566"/>
                    <a:pt x="7763" y="6537"/>
                  </a:cubicBezTo>
                  <a:lnTo>
                    <a:pt x="7668" y="6453"/>
                  </a:lnTo>
                  <a:lnTo>
                    <a:pt x="5775" y="4560"/>
                  </a:lnTo>
                  <a:cubicBezTo>
                    <a:pt x="5745" y="4530"/>
                    <a:pt x="5701" y="4515"/>
                    <a:pt x="5656" y="4515"/>
                  </a:cubicBezTo>
                  <a:cubicBezTo>
                    <a:pt x="5611" y="4515"/>
                    <a:pt x="5567" y="4530"/>
                    <a:pt x="5537" y="4560"/>
                  </a:cubicBezTo>
                  <a:cubicBezTo>
                    <a:pt x="5477" y="4620"/>
                    <a:pt x="5477" y="4739"/>
                    <a:pt x="5537" y="4798"/>
                  </a:cubicBezTo>
                  <a:lnTo>
                    <a:pt x="7430" y="6691"/>
                  </a:lnTo>
                  <a:cubicBezTo>
                    <a:pt x="7490" y="6751"/>
                    <a:pt x="7490" y="6846"/>
                    <a:pt x="7430" y="6906"/>
                  </a:cubicBezTo>
                  <a:lnTo>
                    <a:pt x="7406" y="6941"/>
                  </a:lnTo>
                  <a:cubicBezTo>
                    <a:pt x="7376" y="6971"/>
                    <a:pt x="7335" y="6986"/>
                    <a:pt x="7293" y="6986"/>
                  </a:cubicBezTo>
                  <a:cubicBezTo>
                    <a:pt x="7251" y="6986"/>
                    <a:pt x="7210" y="6971"/>
                    <a:pt x="7180" y="6941"/>
                  </a:cubicBezTo>
                  <a:lnTo>
                    <a:pt x="7120" y="6882"/>
                  </a:lnTo>
                  <a:lnTo>
                    <a:pt x="5120" y="4882"/>
                  </a:lnTo>
                  <a:cubicBezTo>
                    <a:pt x="5096" y="4852"/>
                    <a:pt x="5055" y="4837"/>
                    <a:pt x="5010" y="4837"/>
                  </a:cubicBezTo>
                  <a:cubicBezTo>
                    <a:pt x="4965" y="4837"/>
                    <a:pt x="4918" y="4852"/>
                    <a:pt x="4882" y="4882"/>
                  </a:cubicBezTo>
                  <a:cubicBezTo>
                    <a:pt x="4823" y="4941"/>
                    <a:pt x="4823" y="5060"/>
                    <a:pt x="4882" y="5120"/>
                  </a:cubicBezTo>
                  <a:lnTo>
                    <a:pt x="6882" y="7120"/>
                  </a:lnTo>
                  <a:cubicBezTo>
                    <a:pt x="6906" y="7144"/>
                    <a:pt x="6930" y="7191"/>
                    <a:pt x="6930" y="7227"/>
                  </a:cubicBezTo>
                  <a:cubicBezTo>
                    <a:pt x="6930" y="7251"/>
                    <a:pt x="6906" y="7299"/>
                    <a:pt x="6882" y="7322"/>
                  </a:cubicBezTo>
                  <a:lnTo>
                    <a:pt x="6835" y="7370"/>
                  </a:lnTo>
                  <a:cubicBezTo>
                    <a:pt x="6805" y="7400"/>
                    <a:pt x="6763" y="7415"/>
                    <a:pt x="6722" y="7415"/>
                  </a:cubicBezTo>
                  <a:cubicBezTo>
                    <a:pt x="6680" y="7415"/>
                    <a:pt x="6638" y="7400"/>
                    <a:pt x="6609" y="7370"/>
                  </a:cubicBezTo>
                  <a:lnTo>
                    <a:pt x="6478" y="7239"/>
                  </a:lnTo>
                  <a:lnTo>
                    <a:pt x="4799" y="5560"/>
                  </a:lnTo>
                  <a:cubicBezTo>
                    <a:pt x="4769" y="5530"/>
                    <a:pt x="4724" y="5516"/>
                    <a:pt x="4680" y="5516"/>
                  </a:cubicBezTo>
                  <a:cubicBezTo>
                    <a:pt x="4635" y="5516"/>
                    <a:pt x="4590" y="5530"/>
                    <a:pt x="4561" y="5560"/>
                  </a:cubicBezTo>
                  <a:cubicBezTo>
                    <a:pt x="4501" y="5620"/>
                    <a:pt x="4501" y="5739"/>
                    <a:pt x="4561" y="5798"/>
                  </a:cubicBezTo>
                  <a:lnTo>
                    <a:pt x="6239" y="7477"/>
                  </a:lnTo>
                  <a:cubicBezTo>
                    <a:pt x="6275" y="7501"/>
                    <a:pt x="6287" y="7537"/>
                    <a:pt x="6287" y="7584"/>
                  </a:cubicBezTo>
                  <a:cubicBezTo>
                    <a:pt x="6287" y="7620"/>
                    <a:pt x="6275" y="7656"/>
                    <a:pt x="6239" y="7680"/>
                  </a:cubicBezTo>
                  <a:lnTo>
                    <a:pt x="6180" y="7739"/>
                  </a:lnTo>
                  <a:cubicBezTo>
                    <a:pt x="6150" y="7769"/>
                    <a:pt x="6114" y="7784"/>
                    <a:pt x="6080" y="7784"/>
                  </a:cubicBezTo>
                  <a:cubicBezTo>
                    <a:pt x="6046" y="7784"/>
                    <a:pt x="6013" y="7769"/>
                    <a:pt x="5989" y="7739"/>
                  </a:cubicBezTo>
                  <a:lnTo>
                    <a:pt x="3037" y="4798"/>
                  </a:lnTo>
                  <a:cubicBezTo>
                    <a:pt x="2953" y="4703"/>
                    <a:pt x="2894" y="4584"/>
                    <a:pt x="2882" y="4453"/>
                  </a:cubicBezTo>
                  <a:cubicBezTo>
                    <a:pt x="2882" y="4393"/>
                    <a:pt x="2858" y="4334"/>
                    <a:pt x="2834" y="4274"/>
                  </a:cubicBezTo>
                  <a:cubicBezTo>
                    <a:pt x="2799" y="4215"/>
                    <a:pt x="2775" y="4167"/>
                    <a:pt x="2727" y="4131"/>
                  </a:cubicBezTo>
                  <a:lnTo>
                    <a:pt x="2418" y="3810"/>
                  </a:lnTo>
                  <a:lnTo>
                    <a:pt x="3811" y="2417"/>
                  </a:lnTo>
                  <a:close/>
                  <a:moveTo>
                    <a:pt x="5370" y="7572"/>
                  </a:moveTo>
                  <a:lnTo>
                    <a:pt x="5632" y="7846"/>
                  </a:lnTo>
                  <a:lnTo>
                    <a:pt x="5454" y="8025"/>
                  </a:lnTo>
                  <a:cubicBezTo>
                    <a:pt x="5430" y="8061"/>
                    <a:pt x="5394" y="8072"/>
                    <a:pt x="5346" y="8072"/>
                  </a:cubicBezTo>
                  <a:cubicBezTo>
                    <a:pt x="5311" y="8072"/>
                    <a:pt x="5275" y="8049"/>
                    <a:pt x="5251" y="8025"/>
                  </a:cubicBezTo>
                  <a:lnTo>
                    <a:pt x="5192" y="7965"/>
                  </a:lnTo>
                  <a:cubicBezTo>
                    <a:pt x="5156" y="7941"/>
                    <a:pt x="5144" y="7906"/>
                    <a:pt x="5144" y="7858"/>
                  </a:cubicBezTo>
                  <a:cubicBezTo>
                    <a:pt x="5144" y="7822"/>
                    <a:pt x="5156" y="7787"/>
                    <a:pt x="5192" y="7751"/>
                  </a:cubicBezTo>
                  <a:lnTo>
                    <a:pt x="5370" y="7572"/>
                  </a:lnTo>
                  <a:close/>
                  <a:moveTo>
                    <a:pt x="2251" y="0"/>
                  </a:moveTo>
                  <a:cubicBezTo>
                    <a:pt x="2203" y="0"/>
                    <a:pt x="2167" y="12"/>
                    <a:pt x="2132" y="48"/>
                  </a:cubicBezTo>
                  <a:lnTo>
                    <a:pt x="1394" y="786"/>
                  </a:lnTo>
                  <a:cubicBezTo>
                    <a:pt x="1334" y="845"/>
                    <a:pt x="1334" y="964"/>
                    <a:pt x="1394" y="1024"/>
                  </a:cubicBezTo>
                  <a:cubicBezTo>
                    <a:pt x="1423" y="1054"/>
                    <a:pt x="1468" y="1069"/>
                    <a:pt x="1513" y="1069"/>
                  </a:cubicBezTo>
                  <a:cubicBezTo>
                    <a:pt x="1557" y="1069"/>
                    <a:pt x="1602" y="1054"/>
                    <a:pt x="1632" y="1024"/>
                  </a:cubicBezTo>
                  <a:lnTo>
                    <a:pt x="2251" y="405"/>
                  </a:lnTo>
                  <a:lnTo>
                    <a:pt x="3156" y="1310"/>
                  </a:lnTo>
                  <a:lnTo>
                    <a:pt x="1334" y="3143"/>
                  </a:lnTo>
                  <a:lnTo>
                    <a:pt x="417" y="2238"/>
                  </a:lnTo>
                  <a:lnTo>
                    <a:pt x="1155" y="1500"/>
                  </a:lnTo>
                  <a:cubicBezTo>
                    <a:pt x="1215" y="1441"/>
                    <a:pt x="1215" y="1322"/>
                    <a:pt x="1155" y="1262"/>
                  </a:cubicBezTo>
                  <a:cubicBezTo>
                    <a:pt x="1126" y="1232"/>
                    <a:pt x="1081" y="1217"/>
                    <a:pt x="1036" y="1217"/>
                  </a:cubicBezTo>
                  <a:cubicBezTo>
                    <a:pt x="992" y="1217"/>
                    <a:pt x="947" y="1232"/>
                    <a:pt x="917" y="1262"/>
                  </a:cubicBezTo>
                  <a:lnTo>
                    <a:pt x="60" y="2119"/>
                  </a:lnTo>
                  <a:cubicBezTo>
                    <a:pt x="1" y="2179"/>
                    <a:pt x="1" y="2298"/>
                    <a:pt x="60" y="2357"/>
                  </a:cubicBezTo>
                  <a:lnTo>
                    <a:pt x="1191" y="3489"/>
                  </a:lnTo>
                  <a:cubicBezTo>
                    <a:pt x="1227" y="3512"/>
                    <a:pt x="1275" y="3524"/>
                    <a:pt x="1310" y="3524"/>
                  </a:cubicBezTo>
                  <a:cubicBezTo>
                    <a:pt x="1346" y="3524"/>
                    <a:pt x="1370" y="3512"/>
                    <a:pt x="1405" y="3500"/>
                  </a:cubicBezTo>
                  <a:lnTo>
                    <a:pt x="1953" y="4048"/>
                  </a:lnTo>
                  <a:cubicBezTo>
                    <a:pt x="1989" y="4084"/>
                    <a:pt x="2025" y="4096"/>
                    <a:pt x="2072" y="4096"/>
                  </a:cubicBezTo>
                  <a:cubicBezTo>
                    <a:pt x="2120" y="4096"/>
                    <a:pt x="2167" y="4084"/>
                    <a:pt x="2191" y="4048"/>
                  </a:cubicBezTo>
                  <a:lnTo>
                    <a:pt x="2501" y="4358"/>
                  </a:lnTo>
                  <a:cubicBezTo>
                    <a:pt x="2525" y="4382"/>
                    <a:pt x="2537" y="4393"/>
                    <a:pt x="2537" y="4405"/>
                  </a:cubicBezTo>
                  <a:cubicBezTo>
                    <a:pt x="2548" y="4417"/>
                    <a:pt x="2548" y="4453"/>
                    <a:pt x="2548" y="4465"/>
                  </a:cubicBezTo>
                  <a:cubicBezTo>
                    <a:pt x="2560" y="4679"/>
                    <a:pt x="2656" y="4882"/>
                    <a:pt x="2799" y="5036"/>
                  </a:cubicBezTo>
                  <a:lnTo>
                    <a:pt x="3632" y="5870"/>
                  </a:lnTo>
                  <a:lnTo>
                    <a:pt x="3180" y="6322"/>
                  </a:lnTo>
                  <a:cubicBezTo>
                    <a:pt x="2977" y="6525"/>
                    <a:pt x="2977" y="6846"/>
                    <a:pt x="3180" y="7037"/>
                  </a:cubicBezTo>
                  <a:lnTo>
                    <a:pt x="3203" y="7072"/>
                  </a:lnTo>
                  <a:cubicBezTo>
                    <a:pt x="3299" y="7156"/>
                    <a:pt x="3430" y="7215"/>
                    <a:pt x="3561" y="7215"/>
                  </a:cubicBezTo>
                  <a:lnTo>
                    <a:pt x="3632" y="7215"/>
                  </a:lnTo>
                  <a:cubicBezTo>
                    <a:pt x="3656" y="7310"/>
                    <a:pt x="3691" y="7382"/>
                    <a:pt x="3775" y="7453"/>
                  </a:cubicBezTo>
                  <a:lnTo>
                    <a:pt x="3799" y="7489"/>
                  </a:lnTo>
                  <a:cubicBezTo>
                    <a:pt x="3894" y="7572"/>
                    <a:pt x="4025" y="7632"/>
                    <a:pt x="4156" y="7632"/>
                  </a:cubicBezTo>
                  <a:lnTo>
                    <a:pt x="4203" y="7632"/>
                  </a:lnTo>
                  <a:cubicBezTo>
                    <a:pt x="4215" y="7727"/>
                    <a:pt x="4263" y="7811"/>
                    <a:pt x="4334" y="7870"/>
                  </a:cubicBezTo>
                  <a:lnTo>
                    <a:pt x="4382" y="7918"/>
                  </a:lnTo>
                  <a:cubicBezTo>
                    <a:pt x="4475" y="8011"/>
                    <a:pt x="4593" y="8062"/>
                    <a:pt x="4713" y="8062"/>
                  </a:cubicBezTo>
                  <a:cubicBezTo>
                    <a:pt x="4762" y="8062"/>
                    <a:pt x="4810" y="8054"/>
                    <a:pt x="4858" y="8037"/>
                  </a:cubicBezTo>
                  <a:cubicBezTo>
                    <a:pt x="4882" y="8096"/>
                    <a:pt x="4918" y="8156"/>
                    <a:pt x="4977" y="8215"/>
                  </a:cubicBezTo>
                  <a:lnTo>
                    <a:pt x="5037" y="8275"/>
                  </a:lnTo>
                  <a:cubicBezTo>
                    <a:pt x="5120" y="8370"/>
                    <a:pt x="5239" y="8406"/>
                    <a:pt x="5382" y="8406"/>
                  </a:cubicBezTo>
                  <a:cubicBezTo>
                    <a:pt x="5513" y="8406"/>
                    <a:pt x="5632" y="8370"/>
                    <a:pt x="5716" y="8275"/>
                  </a:cubicBezTo>
                  <a:lnTo>
                    <a:pt x="5918" y="8084"/>
                  </a:lnTo>
                  <a:cubicBezTo>
                    <a:pt x="5977" y="8108"/>
                    <a:pt x="6049" y="8132"/>
                    <a:pt x="6120" y="8132"/>
                  </a:cubicBezTo>
                  <a:cubicBezTo>
                    <a:pt x="6239" y="8132"/>
                    <a:pt x="6358" y="8084"/>
                    <a:pt x="6466" y="7989"/>
                  </a:cubicBezTo>
                  <a:lnTo>
                    <a:pt x="6525" y="7930"/>
                  </a:lnTo>
                  <a:cubicBezTo>
                    <a:pt x="6573" y="7894"/>
                    <a:pt x="6609" y="7834"/>
                    <a:pt x="6644" y="7751"/>
                  </a:cubicBezTo>
                  <a:cubicBezTo>
                    <a:pt x="6687" y="7763"/>
                    <a:pt x="6732" y="7769"/>
                    <a:pt x="6777" y="7769"/>
                  </a:cubicBezTo>
                  <a:cubicBezTo>
                    <a:pt x="6905" y="7769"/>
                    <a:pt x="7032" y="7720"/>
                    <a:pt x="7120" y="7632"/>
                  </a:cubicBezTo>
                  <a:lnTo>
                    <a:pt x="7168" y="7596"/>
                  </a:lnTo>
                  <a:cubicBezTo>
                    <a:pt x="7240" y="7513"/>
                    <a:pt x="7287" y="7441"/>
                    <a:pt x="7299" y="7358"/>
                  </a:cubicBezTo>
                  <a:cubicBezTo>
                    <a:pt x="7313" y="7359"/>
                    <a:pt x="7327" y="7360"/>
                    <a:pt x="7341" y="7360"/>
                  </a:cubicBezTo>
                  <a:cubicBezTo>
                    <a:pt x="7470" y="7360"/>
                    <a:pt x="7597" y="7311"/>
                    <a:pt x="7704" y="7203"/>
                  </a:cubicBezTo>
                  <a:lnTo>
                    <a:pt x="7728" y="7179"/>
                  </a:lnTo>
                  <a:cubicBezTo>
                    <a:pt x="7799" y="7096"/>
                    <a:pt x="7835" y="7025"/>
                    <a:pt x="7859" y="6941"/>
                  </a:cubicBezTo>
                  <a:cubicBezTo>
                    <a:pt x="7874" y="6943"/>
                    <a:pt x="7889" y="6943"/>
                    <a:pt x="7905" y="6943"/>
                  </a:cubicBezTo>
                  <a:cubicBezTo>
                    <a:pt x="8046" y="6943"/>
                    <a:pt x="8192" y="6894"/>
                    <a:pt x="8299" y="6787"/>
                  </a:cubicBezTo>
                  <a:lnTo>
                    <a:pt x="8323" y="6763"/>
                  </a:lnTo>
                  <a:cubicBezTo>
                    <a:pt x="8514" y="6560"/>
                    <a:pt x="8514" y="6239"/>
                    <a:pt x="8323" y="6048"/>
                  </a:cubicBezTo>
                  <a:lnTo>
                    <a:pt x="8144" y="5870"/>
                  </a:lnTo>
                  <a:lnTo>
                    <a:pt x="8680" y="5334"/>
                  </a:lnTo>
                  <a:cubicBezTo>
                    <a:pt x="8835" y="5179"/>
                    <a:pt x="8918" y="4989"/>
                    <a:pt x="8930" y="4763"/>
                  </a:cubicBezTo>
                  <a:cubicBezTo>
                    <a:pt x="8930" y="4751"/>
                    <a:pt x="8930" y="4715"/>
                    <a:pt x="8954" y="4703"/>
                  </a:cubicBezTo>
                  <a:cubicBezTo>
                    <a:pt x="8966" y="4691"/>
                    <a:pt x="8966" y="4679"/>
                    <a:pt x="8978" y="4655"/>
                  </a:cubicBezTo>
                  <a:lnTo>
                    <a:pt x="9287" y="4346"/>
                  </a:lnTo>
                  <a:cubicBezTo>
                    <a:pt x="9323" y="4382"/>
                    <a:pt x="9371" y="4393"/>
                    <a:pt x="9406" y="4393"/>
                  </a:cubicBezTo>
                  <a:cubicBezTo>
                    <a:pt x="9454" y="4393"/>
                    <a:pt x="9502" y="4382"/>
                    <a:pt x="9526" y="4346"/>
                  </a:cubicBezTo>
                  <a:lnTo>
                    <a:pt x="10085" y="3798"/>
                  </a:lnTo>
                  <a:cubicBezTo>
                    <a:pt x="10109" y="3810"/>
                    <a:pt x="10145" y="3822"/>
                    <a:pt x="10168" y="3822"/>
                  </a:cubicBezTo>
                  <a:cubicBezTo>
                    <a:pt x="10216" y="3822"/>
                    <a:pt x="10264" y="3810"/>
                    <a:pt x="10288" y="3786"/>
                  </a:cubicBezTo>
                  <a:lnTo>
                    <a:pt x="11419" y="2655"/>
                  </a:lnTo>
                  <a:cubicBezTo>
                    <a:pt x="11466" y="2560"/>
                    <a:pt x="11466" y="2465"/>
                    <a:pt x="11395" y="2393"/>
                  </a:cubicBezTo>
                  <a:lnTo>
                    <a:pt x="10490" y="1488"/>
                  </a:lnTo>
                  <a:cubicBezTo>
                    <a:pt x="10460" y="1459"/>
                    <a:pt x="10416" y="1444"/>
                    <a:pt x="10369" y="1444"/>
                  </a:cubicBezTo>
                  <a:cubicBezTo>
                    <a:pt x="10323" y="1444"/>
                    <a:pt x="10276" y="1459"/>
                    <a:pt x="10240" y="1488"/>
                  </a:cubicBezTo>
                  <a:cubicBezTo>
                    <a:pt x="10180" y="1548"/>
                    <a:pt x="10180" y="1667"/>
                    <a:pt x="10240" y="1726"/>
                  </a:cubicBezTo>
                  <a:lnTo>
                    <a:pt x="11038" y="2512"/>
                  </a:lnTo>
                  <a:lnTo>
                    <a:pt x="10121" y="3429"/>
                  </a:lnTo>
                  <a:lnTo>
                    <a:pt x="8299" y="1595"/>
                  </a:lnTo>
                  <a:lnTo>
                    <a:pt x="9204" y="691"/>
                  </a:lnTo>
                  <a:lnTo>
                    <a:pt x="9787" y="1262"/>
                  </a:lnTo>
                  <a:cubicBezTo>
                    <a:pt x="9817" y="1292"/>
                    <a:pt x="9862" y="1307"/>
                    <a:pt x="9907" y="1307"/>
                  </a:cubicBezTo>
                  <a:cubicBezTo>
                    <a:pt x="9951" y="1307"/>
                    <a:pt x="9996" y="1292"/>
                    <a:pt x="10026" y="1262"/>
                  </a:cubicBezTo>
                  <a:cubicBezTo>
                    <a:pt x="10085" y="1203"/>
                    <a:pt x="10085" y="1083"/>
                    <a:pt x="10026" y="1024"/>
                  </a:cubicBezTo>
                  <a:lnTo>
                    <a:pt x="9323" y="333"/>
                  </a:lnTo>
                  <a:cubicBezTo>
                    <a:pt x="9287" y="298"/>
                    <a:pt x="9252" y="286"/>
                    <a:pt x="9204" y="286"/>
                  </a:cubicBezTo>
                  <a:cubicBezTo>
                    <a:pt x="9156" y="286"/>
                    <a:pt x="9109" y="298"/>
                    <a:pt x="9085" y="333"/>
                  </a:cubicBezTo>
                  <a:lnTo>
                    <a:pt x="7954" y="1464"/>
                  </a:lnTo>
                  <a:cubicBezTo>
                    <a:pt x="7894" y="1524"/>
                    <a:pt x="7894" y="1607"/>
                    <a:pt x="7942" y="1667"/>
                  </a:cubicBezTo>
                  <a:lnTo>
                    <a:pt x="7382" y="2215"/>
                  </a:lnTo>
                  <a:cubicBezTo>
                    <a:pt x="7359" y="2250"/>
                    <a:pt x="7347" y="2298"/>
                    <a:pt x="7347" y="2334"/>
                  </a:cubicBezTo>
                  <a:cubicBezTo>
                    <a:pt x="7347" y="2381"/>
                    <a:pt x="7359" y="2429"/>
                    <a:pt x="7382" y="2453"/>
                  </a:cubicBezTo>
                  <a:lnTo>
                    <a:pt x="7240" y="2607"/>
                  </a:lnTo>
                  <a:cubicBezTo>
                    <a:pt x="7168" y="2679"/>
                    <a:pt x="7073" y="2738"/>
                    <a:pt x="6966" y="2786"/>
                  </a:cubicBezTo>
                  <a:cubicBezTo>
                    <a:pt x="6966" y="2738"/>
                    <a:pt x="6954" y="2691"/>
                    <a:pt x="6942" y="2655"/>
                  </a:cubicBezTo>
                  <a:cubicBezTo>
                    <a:pt x="6942" y="2631"/>
                    <a:pt x="6930" y="2619"/>
                    <a:pt x="6930" y="2607"/>
                  </a:cubicBezTo>
                  <a:cubicBezTo>
                    <a:pt x="6849" y="2476"/>
                    <a:pt x="6734" y="2344"/>
                    <a:pt x="6599" y="2344"/>
                  </a:cubicBezTo>
                  <a:cubicBezTo>
                    <a:pt x="6575" y="2344"/>
                    <a:pt x="6550" y="2349"/>
                    <a:pt x="6525" y="2357"/>
                  </a:cubicBezTo>
                  <a:cubicBezTo>
                    <a:pt x="6275" y="2441"/>
                    <a:pt x="5644" y="2500"/>
                    <a:pt x="4799" y="2548"/>
                  </a:cubicBezTo>
                  <a:cubicBezTo>
                    <a:pt x="4785" y="2549"/>
                    <a:pt x="4770" y="2549"/>
                    <a:pt x="4756" y="2549"/>
                  </a:cubicBezTo>
                  <a:cubicBezTo>
                    <a:pt x="4547" y="2549"/>
                    <a:pt x="4360" y="2467"/>
                    <a:pt x="4215" y="2322"/>
                  </a:cubicBezTo>
                  <a:lnTo>
                    <a:pt x="4072" y="2179"/>
                  </a:lnTo>
                  <a:cubicBezTo>
                    <a:pt x="4132" y="2119"/>
                    <a:pt x="4132" y="2000"/>
                    <a:pt x="4072" y="1941"/>
                  </a:cubicBezTo>
                  <a:lnTo>
                    <a:pt x="3513" y="1381"/>
                  </a:lnTo>
                  <a:cubicBezTo>
                    <a:pt x="3561" y="1322"/>
                    <a:pt x="3561" y="1238"/>
                    <a:pt x="3501" y="1179"/>
                  </a:cubicBezTo>
                  <a:lnTo>
                    <a:pt x="2370" y="48"/>
                  </a:lnTo>
                  <a:cubicBezTo>
                    <a:pt x="2346" y="12"/>
                    <a:pt x="2298" y="0"/>
                    <a:pt x="2251"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8" name="Google Shape;13533;p70"/>
            <p:cNvSpPr/>
            <p:nvPr/>
          </p:nvSpPr>
          <p:spPr>
            <a:xfrm>
              <a:off x="1399296" y="2419377"/>
              <a:ext cx="172054" cy="104924"/>
            </a:xfrm>
            <a:custGeom>
              <a:avLst/>
              <a:gdLst/>
              <a:ahLst/>
              <a:cxnLst/>
              <a:rect l="l" t="t" r="r" b="b"/>
              <a:pathLst>
                <a:path w="5431" h="3312" extrusionOk="0">
                  <a:moveTo>
                    <a:pt x="1561" y="323"/>
                  </a:moveTo>
                  <a:cubicBezTo>
                    <a:pt x="1787" y="323"/>
                    <a:pt x="2013" y="395"/>
                    <a:pt x="2215" y="514"/>
                  </a:cubicBezTo>
                  <a:cubicBezTo>
                    <a:pt x="2751" y="883"/>
                    <a:pt x="2894" y="1609"/>
                    <a:pt x="2537" y="2157"/>
                  </a:cubicBezTo>
                  <a:cubicBezTo>
                    <a:pt x="2313" y="2493"/>
                    <a:pt x="1942" y="2675"/>
                    <a:pt x="1558" y="2675"/>
                  </a:cubicBezTo>
                  <a:cubicBezTo>
                    <a:pt x="1452" y="2675"/>
                    <a:pt x="1345" y="2662"/>
                    <a:pt x="1239" y="2633"/>
                  </a:cubicBezTo>
                  <a:cubicBezTo>
                    <a:pt x="1218" y="2623"/>
                    <a:pt x="1201" y="2617"/>
                    <a:pt x="1185" y="2617"/>
                  </a:cubicBezTo>
                  <a:cubicBezTo>
                    <a:pt x="1165" y="2617"/>
                    <a:pt x="1146" y="2625"/>
                    <a:pt x="1120" y="2645"/>
                  </a:cubicBezTo>
                  <a:lnTo>
                    <a:pt x="656" y="2871"/>
                  </a:lnTo>
                  <a:lnTo>
                    <a:pt x="656" y="2871"/>
                  </a:lnTo>
                  <a:lnTo>
                    <a:pt x="679" y="2347"/>
                  </a:lnTo>
                  <a:cubicBezTo>
                    <a:pt x="679" y="2300"/>
                    <a:pt x="668" y="2276"/>
                    <a:pt x="656" y="2228"/>
                  </a:cubicBezTo>
                  <a:cubicBezTo>
                    <a:pt x="346" y="1824"/>
                    <a:pt x="310" y="1276"/>
                    <a:pt x="596" y="847"/>
                  </a:cubicBezTo>
                  <a:cubicBezTo>
                    <a:pt x="775" y="585"/>
                    <a:pt x="1025" y="407"/>
                    <a:pt x="1346" y="347"/>
                  </a:cubicBezTo>
                  <a:cubicBezTo>
                    <a:pt x="1418" y="335"/>
                    <a:pt x="1489" y="323"/>
                    <a:pt x="1561" y="323"/>
                  </a:cubicBezTo>
                  <a:close/>
                  <a:moveTo>
                    <a:pt x="3883" y="0"/>
                  </a:moveTo>
                  <a:cubicBezTo>
                    <a:pt x="3588" y="0"/>
                    <a:pt x="3291" y="87"/>
                    <a:pt x="3037" y="264"/>
                  </a:cubicBezTo>
                  <a:cubicBezTo>
                    <a:pt x="2942" y="323"/>
                    <a:pt x="2858" y="395"/>
                    <a:pt x="2787" y="478"/>
                  </a:cubicBezTo>
                  <a:lnTo>
                    <a:pt x="2739" y="526"/>
                  </a:lnTo>
                  <a:cubicBezTo>
                    <a:pt x="2644" y="419"/>
                    <a:pt x="2549" y="335"/>
                    <a:pt x="2442" y="264"/>
                  </a:cubicBezTo>
                  <a:cubicBezTo>
                    <a:pt x="2191" y="94"/>
                    <a:pt x="1906" y="11"/>
                    <a:pt x="1608" y="11"/>
                  </a:cubicBezTo>
                  <a:cubicBezTo>
                    <a:pt x="1510" y="11"/>
                    <a:pt x="1411" y="20"/>
                    <a:pt x="1311" y="38"/>
                  </a:cubicBezTo>
                  <a:cubicBezTo>
                    <a:pt x="906" y="109"/>
                    <a:pt x="584" y="347"/>
                    <a:pt x="358" y="681"/>
                  </a:cubicBezTo>
                  <a:cubicBezTo>
                    <a:pt x="1" y="1193"/>
                    <a:pt x="13" y="1883"/>
                    <a:pt x="382" y="2407"/>
                  </a:cubicBezTo>
                  <a:lnTo>
                    <a:pt x="358" y="3133"/>
                  </a:lnTo>
                  <a:cubicBezTo>
                    <a:pt x="358" y="3193"/>
                    <a:pt x="382" y="3252"/>
                    <a:pt x="429" y="3276"/>
                  </a:cubicBezTo>
                  <a:cubicBezTo>
                    <a:pt x="465" y="3300"/>
                    <a:pt x="489" y="3312"/>
                    <a:pt x="525" y="3312"/>
                  </a:cubicBezTo>
                  <a:cubicBezTo>
                    <a:pt x="549" y="3312"/>
                    <a:pt x="560" y="3312"/>
                    <a:pt x="596" y="3300"/>
                  </a:cubicBezTo>
                  <a:lnTo>
                    <a:pt x="1251" y="2979"/>
                  </a:lnTo>
                  <a:cubicBezTo>
                    <a:pt x="1369" y="3009"/>
                    <a:pt x="1489" y="3024"/>
                    <a:pt x="1608" y="3024"/>
                  </a:cubicBezTo>
                  <a:cubicBezTo>
                    <a:pt x="2040" y="3024"/>
                    <a:pt x="2459" y="2829"/>
                    <a:pt x="2739" y="2502"/>
                  </a:cubicBezTo>
                  <a:cubicBezTo>
                    <a:pt x="2751" y="2526"/>
                    <a:pt x="2751" y="2538"/>
                    <a:pt x="2763" y="2538"/>
                  </a:cubicBezTo>
                  <a:cubicBezTo>
                    <a:pt x="3049" y="2848"/>
                    <a:pt x="3466" y="3026"/>
                    <a:pt x="3882" y="3026"/>
                  </a:cubicBezTo>
                  <a:cubicBezTo>
                    <a:pt x="4001" y="3026"/>
                    <a:pt x="4120" y="3014"/>
                    <a:pt x="4228" y="2979"/>
                  </a:cubicBezTo>
                  <a:lnTo>
                    <a:pt x="4882" y="3300"/>
                  </a:lnTo>
                  <a:cubicBezTo>
                    <a:pt x="4906" y="3312"/>
                    <a:pt x="4930" y="3312"/>
                    <a:pt x="4954" y="3312"/>
                  </a:cubicBezTo>
                  <a:cubicBezTo>
                    <a:pt x="4990" y="3312"/>
                    <a:pt x="5013" y="3300"/>
                    <a:pt x="5049" y="3276"/>
                  </a:cubicBezTo>
                  <a:cubicBezTo>
                    <a:pt x="5085" y="3252"/>
                    <a:pt x="5121" y="3193"/>
                    <a:pt x="5121" y="3133"/>
                  </a:cubicBezTo>
                  <a:lnTo>
                    <a:pt x="5085" y="2407"/>
                  </a:lnTo>
                  <a:cubicBezTo>
                    <a:pt x="5359" y="1978"/>
                    <a:pt x="5430" y="1419"/>
                    <a:pt x="5251" y="943"/>
                  </a:cubicBezTo>
                  <a:cubicBezTo>
                    <a:pt x="5234" y="882"/>
                    <a:pt x="5173" y="840"/>
                    <a:pt x="5109" y="840"/>
                  </a:cubicBezTo>
                  <a:cubicBezTo>
                    <a:pt x="5085" y="840"/>
                    <a:pt x="5060" y="846"/>
                    <a:pt x="5037" y="859"/>
                  </a:cubicBezTo>
                  <a:cubicBezTo>
                    <a:pt x="4942" y="883"/>
                    <a:pt x="4894" y="990"/>
                    <a:pt x="4942" y="1074"/>
                  </a:cubicBezTo>
                  <a:cubicBezTo>
                    <a:pt x="5085" y="1466"/>
                    <a:pt x="5013" y="1895"/>
                    <a:pt x="4763" y="2228"/>
                  </a:cubicBezTo>
                  <a:cubicBezTo>
                    <a:pt x="4740" y="2252"/>
                    <a:pt x="4716" y="2300"/>
                    <a:pt x="4740" y="2347"/>
                  </a:cubicBezTo>
                  <a:lnTo>
                    <a:pt x="4763" y="2859"/>
                  </a:lnTo>
                  <a:lnTo>
                    <a:pt x="4299" y="2645"/>
                  </a:lnTo>
                  <a:cubicBezTo>
                    <a:pt x="4275" y="2621"/>
                    <a:pt x="4228" y="2621"/>
                    <a:pt x="4180" y="2621"/>
                  </a:cubicBezTo>
                  <a:cubicBezTo>
                    <a:pt x="4077" y="2651"/>
                    <a:pt x="3971" y="2665"/>
                    <a:pt x="3864" y="2665"/>
                  </a:cubicBezTo>
                  <a:cubicBezTo>
                    <a:pt x="3539" y="2665"/>
                    <a:pt x="3213" y="2533"/>
                    <a:pt x="2989" y="2300"/>
                  </a:cubicBezTo>
                  <a:cubicBezTo>
                    <a:pt x="2977" y="2288"/>
                    <a:pt x="2942" y="2252"/>
                    <a:pt x="2930" y="2228"/>
                  </a:cubicBezTo>
                  <a:cubicBezTo>
                    <a:pt x="2930" y="2205"/>
                    <a:pt x="2918" y="2205"/>
                    <a:pt x="2918" y="2193"/>
                  </a:cubicBezTo>
                  <a:cubicBezTo>
                    <a:pt x="3144" y="1752"/>
                    <a:pt x="3144" y="1240"/>
                    <a:pt x="2918" y="812"/>
                  </a:cubicBezTo>
                  <a:cubicBezTo>
                    <a:pt x="2918" y="800"/>
                    <a:pt x="2930" y="800"/>
                    <a:pt x="2930" y="776"/>
                  </a:cubicBezTo>
                  <a:cubicBezTo>
                    <a:pt x="2965" y="752"/>
                    <a:pt x="2977" y="716"/>
                    <a:pt x="3001" y="693"/>
                  </a:cubicBezTo>
                  <a:cubicBezTo>
                    <a:pt x="3061" y="633"/>
                    <a:pt x="3144" y="573"/>
                    <a:pt x="3216" y="526"/>
                  </a:cubicBezTo>
                  <a:cubicBezTo>
                    <a:pt x="3411" y="396"/>
                    <a:pt x="3639" y="332"/>
                    <a:pt x="3865" y="332"/>
                  </a:cubicBezTo>
                  <a:cubicBezTo>
                    <a:pt x="4134" y="332"/>
                    <a:pt x="4401" y="422"/>
                    <a:pt x="4609" y="597"/>
                  </a:cubicBezTo>
                  <a:cubicBezTo>
                    <a:pt x="4646" y="624"/>
                    <a:pt x="4686" y="636"/>
                    <a:pt x="4724" y="636"/>
                  </a:cubicBezTo>
                  <a:cubicBezTo>
                    <a:pt x="4770" y="636"/>
                    <a:pt x="4814" y="618"/>
                    <a:pt x="4847" y="585"/>
                  </a:cubicBezTo>
                  <a:cubicBezTo>
                    <a:pt x="4906" y="514"/>
                    <a:pt x="4894" y="407"/>
                    <a:pt x="4835" y="347"/>
                  </a:cubicBezTo>
                  <a:cubicBezTo>
                    <a:pt x="4566" y="117"/>
                    <a:pt x="4226" y="0"/>
                    <a:pt x="3883"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9" name="Google Shape;13534;p70"/>
            <p:cNvSpPr/>
            <p:nvPr/>
          </p:nvSpPr>
          <p:spPr>
            <a:xfrm>
              <a:off x="1428346" y="2463191"/>
              <a:ext cx="10581" cy="11341"/>
            </a:xfrm>
            <a:custGeom>
              <a:avLst/>
              <a:gdLst/>
              <a:ahLst/>
              <a:cxnLst/>
              <a:rect l="l" t="t" r="r" b="b"/>
              <a:pathLst>
                <a:path w="334" h="358" extrusionOk="0">
                  <a:moveTo>
                    <a:pt x="167" y="0"/>
                  </a:moveTo>
                  <a:cubicBezTo>
                    <a:pt x="84" y="0"/>
                    <a:pt x="1" y="72"/>
                    <a:pt x="1" y="155"/>
                  </a:cubicBezTo>
                  <a:lnTo>
                    <a:pt x="1" y="191"/>
                  </a:lnTo>
                  <a:cubicBezTo>
                    <a:pt x="1" y="274"/>
                    <a:pt x="84" y="357"/>
                    <a:pt x="167" y="357"/>
                  </a:cubicBezTo>
                  <a:cubicBezTo>
                    <a:pt x="263" y="357"/>
                    <a:pt x="334" y="274"/>
                    <a:pt x="334" y="191"/>
                  </a:cubicBezTo>
                  <a:lnTo>
                    <a:pt x="334" y="155"/>
                  </a:lnTo>
                  <a:cubicBezTo>
                    <a:pt x="334" y="72"/>
                    <a:pt x="263" y="0"/>
                    <a:pt x="167"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0" name="Google Shape;13535;p70"/>
            <p:cNvSpPr/>
            <p:nvPr/>
          </p:nvSpPr>
          <p:spPr>
            <a:xfrm>
              <a:off x="1443426"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1" name="Google Shape;13536;p70"/>
            <p:cNvSpPr/>
            <p:nvPr/>
          </p:nvSpPr>
          <p:spPr>
            <a:xfrm>
              <a:off x="1458537" y="2463191"/>
              <a:ext cx="10581" cy="11341"/>
            </a:xfrm>
            <a:custGeom>
              <a:avLst/>
              <a:gdLst/>
              <a:ahLst/>
              <a:cxnLst/>
              <a:rect l="l" t="t" r="r" b="b"/>
              <a:pathLst>
                <a:path w="334" h="358" extrusionOk="0">
                  <a:moveTo>
                    <a:pt x="167" y="0"/>
                  </a:moveTo>
                  <a:cubicBezTo>
                    <a:pt x="83" y="0"/>
                    <a:pt x="0" y="72"/>
                    <a:pt x="0" y="155"/>
                  </a:cubicBezTo>
                  <a:lnTo>
                    <a:pt x="0" y="191"/>
                  </a:lnTo>
                  <a:cubicBezTo>
                    <a:pt x="0" y="274"/>
                    <a:pt x="83" y="357"/>
                    <a:pt x="167" y="357"/>
                  </a:cubicBezTo>
                  <a:cubicBezTo>
                    <a:pt x="262" y="357"/>
                    <a:pt x="333" y="274"/>
                    <a:pt x="333" y="191"/>
                  </a:cubicBezTo>
                  <a:lnTo>
                    <a:pt x="333" y="155"/>
                  </a:lnTo>
                  <a:cubicBezTo>
                    <a:pt x="333" y="72"/>
                    <a:pt x="262" y="0"/>
                    <a:pt x="167"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2" name="Google Shape;13537;p70"/>
            <p:cNvSpPr/>
            <p:nvPr/>
          </p:nvSpPr>
          <p:spPr>
            <a:xfrm>
              <a:off x="150228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0" y="357"/>
                    <a:pt x="322" y="274"/>
                    <a:pt x="322" y="191"/>
                  </a:cubicBezTo>
                  <a:lnTo>
                    <a:pt x="322" y="155"/>
                  </a:lnTo>
                  <a:cubicBezTo>
                    <a:pt x="322" y="72"/>
                    <a:pt x="250" y="0"/>
                    <a:pt x="155"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3" name="Google Shape;13538;p70"/>
            <p:cNvSpPr/>
            <p:nvPr/>
          </p:nvSpPr>
          <p:spPr>
            <a:xfrm>
              <a:off x="151736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1" y="357"/>
                    <a:pt x="322" y="274"/>
                    <a:pt x="322" y="191"/>
                  </a:cubicBezTo>
                  <a:lnTo>
                    <a:pt x="322" y="155"/>
                  </a:lnTo>
                  <a:cubicBezTo>
                    <a:pt x="322" y="72"/>
                    <a:pt x="251" y="0"/>
                    <a:pt x="155"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4" name="Google Shape;13539;p70"/>
            <p:cNvSpPr/>
            <p:nvPr/>
          </p:nvSpPr>
          <p:spPr>
            <a:xfrm>
              <a:off x="1532067"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grpSp>
        <p:nvGrpSpPr>
          <p:cNvPr id="25" name="Google Shape;11822;p67"/>
          <p:cNvGrpSpPr/>
          <p:nvPr/>
        </p:nvGrpSpPr>
        <p:grpSpPr>
          <a:xfrm>
            <a:off x="537947" y="4199568"/>
            <a:ext cx="232955" cy="340318"/>
            <a:chOff x="3662144" y="4135505"/>
            <a:chExt cx="232955" cy="340318"/>
          </a:xfrm>
          <a:solidFill>
            <a:schemeClr val="bg1"/>
          </a:solidFill>
        </p:grpSpPr>
        <p:sp>
          <p:nvSpPr>
            <p:cNvPr id="26" name="Google Shape;11823;p67"/>
            <p:cNvSpPr/>
            <p:nvPr/>
          </p:nvSpPr>
          <p:spPr>
            <a:xfrm>
              <a:off x="3662144" y="4135505"/>
              <a:ext cx="163761" cy="340318"/>
            </a:xfrm>
            <a:custGeom>
              <a:avLst/>
              <a:gdLst/>
              <a:ahLst/>
              <a:cxnLst/>
              <a:rect l="l" t="t" r="r" b="b"/>
              <a:pathLst>
                <a:path w="5157" h="10717" extrusionOk="0">
                  <a:moveTo>
                    <a:pt x="2573" y="1"/>
                  </a:moveTo>
                  <a:cubicBezTo>
                    <a:pt x="1715" y="1"/>
                    <a:pt x="1013" y="703"/>
                    <a:pt x="1013" y="1572"/>
                  </a:cubicBezTo>
                  <a:lnTo>
                    <a:pt x="1013" y="6097"/>
                  </a:lnTo>
                  <a:cubicBezTo>
                    <a:pt x="370" y="6585"/>
                    <a:pt x="1" y="7347"/>
                    <a:pt x="1" y="8144"/>
                  </a:cubicBezTo>
                  <a:cubicBezTo>
                    <a:pt x="1" y="9561"/>
                    <a:pt x="1156" y="10716"/>
                    <a:pt x="2573" y="10716"/>
                  </a:cubicBezTo>
                  <a:cubicBezTo>
                    <a:pt x="3990" y="10716"/>
                    <a:pt x="5144" y="9561"/>
                    <a:pt x="5144" y="8144"/>
                  </a:cubicBezTo>
                  <a:cubicBezTo>
                    <a:pt x="5156" y="7323"/>
                    <a:pt x="4775" y="6573"/>
                    <a:pt x="4144" y="6073"/>
                  </a:cubicBezTo>
                  <a:lnTo>
                    <a:pt x="4144" y="3322"/>
                  </a:lnTo>
                  <a:cubicBezTo>
                    <a:pt x="4144" y="3239"/>
                    <a:pt x="4061" y="3156"/>
                    <a:pt x="3978" y="3156"/>
                  </a:cubicBezTo>
                  <a:cubicBezTo>
                    <a:pt x="3882" y="3156"/>
                    <a:pt x="3811" y="3239"/>
                    <a:pt x="3811" y="3322"/>
                  </a:cubicBezTo>
                  <a:lnTo>
                    <a:pt x="3811" y="6168"/>
                  </a:lnTo>
                  <a:cubicBezTo>
                    <a:pt x="3811" y="6216"/>
                    <a:pt x="3847" y="6275"/>
                    <a:pt x="3871" y="6299"/>
                  </a:cubicBezTo>
                  <a:cubicBezTo>
                    <a:pt x="4466" y="6716"/>
                    <a:pt x="4823" y="7418"/>
                    <a:pt x="4823" y="8133"/>
                  </a:cubicBezTo>
                  <a:cubicBezTo>
                    <a:pt x="4823" y="9359"/>
                    <a:pt x="3811" y="10383"/>
                    <a:pt x="2573" y="10383"/>
                  </a:cubicBezTo>
                  <a:cubicBezTo>
                    <a:pt x="1346" y="10383"/>
                    <a:pt x="322" y="9371"/>
                    <a:pt x="322" y="8133"/>
                  </a:cubicBezTo>
                  <a:cubicBezTo>
                    <a:pt x="322" y="7406"/>
                    <a:pt x="680" y="6716"/>
                    <a:pt x="1275" y="6299"/>
                  </a:cubicBezTo>
                  <a:cubicBezTo>
                    <a:pt x="1323" y="6275"/>
                    <a:pt x="1334" y="6228"/>
                    <a:pt x="1334" y="6168"/>
                  </a:cubicBezTo>
                  <a:lnTo>
                    <a:pt x="1334" y="1572"/>
                  </a:lnTo>
                  <a:cubicBezTo>
                    <a:pt x="1334" y="882"/>
                    <a:pt x="1894" y="334"/>
                    <a:pt x="2573" y="334"/>
                  </a:cubicBezTo>
                  <a:cubicBezTo>
                    <a:pt x="3263" y="334"/>
                    <a:pt x="3811" y="882"/>
                    <a:pt x="3811" y="1572"/>
                  </a:cubicBezTo>
                  <a:lnTo>
                    <a:pt x="3811" y="2703"/>
                  </a:lnTo>
                  <a:cubicBezTo>
                    <a:pt x="3811" y="2787"/>
                    <a:pt x="3882" y="2858"/>
                    <a:pt x="3978" y="2858"/>
                  </a:cubicBezTo>
                  <a:cubicBezTo>
                    <a:pt x="4061" y="2858"/>
                    <a:pt x="4132" y="2787"/>
                    <a:pt x="4132" y="2703"/>
                  </a:cubicBezTo>
                  <a:lnTo>
                    <a:pt x="4132" y="1572"/>
                  </a:lnTo>
                  <a:cubicBezTo>
                    <a:pt x="4132" y="703"/>
                    <a:pt x="3442" y="1"/>
                    <a:pt x="2573"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7" name="Google Shape;11824;p67"/>
            <p:cNvSpPr/>
            <p:nvPr/>
          </p:nvSpPr>
          <p:spPr>
            <a:xfrm>
              <a:off x="3689771" y="4162719"/>
              <a:ext cx="109650" cy="285859"/>
            </a:xfrm>
            <a:custGeom>
              <a:avLst/>
              <a:gdLst/>
              <a:ahLst/>
              <a:cxnLst/>
              <a:rect l="l" t="t" r="r" b="b"/>
              <a:pathLst>
                <a:path w="3453" h="9002" extrusionOk="0">
                  <a:moveTo>
                    <a:pt x="1727" y="310"/>
                  </a:moveTo>
                  <a:cubicBezTo>
                    <a:pt x="1941" y="310"/>
                    <a:pt x="2108" y="489"/>
                    <a:pt x="2108" y="691"/>
                  </a:cubicBezTo>
                  <a:lnTo>
                    <a:pt x="2108" y="1156"/>
                  </a:lnTo>
                  <a:lnTo>
                    <a:pt x="1322" y="1156"/>
                  </a:lnTo>
                  <a:lnTo>
                    <a:pt x="1322" y="691"/>
                  </a:lnTo>
                  <a:cubicBezTo>
                    <a:pt x="1322" y="489"/>
                    <a:pt x="1500" y="310"/>
                    <a:pt x="1727" y="310"/>
                  </a:cubicBezTo>
                  <a:close/>
                  <a:moveTo>
                    <a:pt x="2108" y="1489"/>
                  </a:moveTo>
                  <a:lnTo>
                    <a:pt x="2108" y="2382"/>
                  </a:lnTo>
                  <a:lnTo>
                    <a:pt x="1322" y="2382"/>
                  </a:lnTo>
                  <a:lnTo>
                    <a:pt x="1322" y="1489"/>
                  </a:lnTo>
                  <a:close/>
                  <a:moveTo>
                    <a:pt x="2108" y="2704"/>
                  </a:moveTo>
                  <a:lnTo>
                    <a:pt x="2108" y="3596"/>
                  </a:lnTo>
                  <a:lnTo>
                    <a:pt x="1322" y="3596"/>
                  </a:lnTo>
                  <a:lnTo>
                    <a:pt x="1322" y="2704"/>
                  </a:lnTo>
                  <a:close/>
                  <a:moveTo>
                    <a:pt x="2108" y="3906"/>
                  </a:moveTo>
                  <a:lnTo>
                    <a:pt x="2108" y="4799"/>
                  </a:lnTo>
                  <a:lnTo>
                    <a:pt x="1322" y="4799"/>
                  </a:lnTo>
                  <a:lnTo>
                    <a:pt x="1322" y="3906"/>
                  </a:lnTo>
                  <a:close/>
                  <a:moveTo>
                    <a:pt x="1727" y="1"/>
                  </a:moveTo>
                  <a:cubicBezTo>
                    <a:pt x="1334" y="1"/>
                    <a:pt x="1012" y="310"/>
                    <a:pt x="1012" y="715"/>
                  </a:cubicBezTo>
                  <a:lnTo>
                    <a:pt x="1012" y="5668"/>
                  </a:lnTo>
                  <a:lnTo>
                    <a:pt x="726" y="5871"/>
                  </a:lnTo>
                  <a:cubicBezTo>
                    <a:pt x="262" y="6204"/>
                    <a:pt x="0" y="6728"/>
                    <a:pt x="0" y="7276"/>
                  </a:cubicBezTo>
                  <a:cubicBezTo>
                    <a:pt x="0" y="7609"/>
                    <a:pt x="95" y="7954"/>
                    <a:pt x="298" y="8240"/>
                  </a:cubicBezTo>
                  <a:cubicBezTo>
                    <a:pt x="321" y="8286"/>
                    <a:pt x="374" y="8312"/>
                    <a:pt x="427" y="8312"/>
                  </a:cubicBezTo>
                  <a:cubicBezTo>
                    <a:pt x="457" y="8312"/>
                    <a:pt x="487" y="8304"/>
                    <a:pt x="512" y="8288"/>
                  </a:cubicBezTo>
                  <a:cubicBezTo>
                    <a:pt x="595" y="8240"/>
                    <a:pt x="607" y="8133"/>
                    <a:pt x="560" y="8061"/>
                  </a:cubicBezTo>
                  <a:cubicBezTo>
                    <a:pt x="393" y="7823"/>
                    <a:pt x="322" y="7549"/>
                    <a:pt x="322" y="7276"/>
                  </a:cubicBezTo>
                  <a:cubicBezTo>
                    <a:pt x="322" y="6811"/>
                    <a:pt x="548" y="6394"/>
                    <a:pt x="917" y="6121"/>
                  </a:cubicBezTo>
                  <a:lnTo>
                    <a:pt x="1274" y="5871"/>
                  </a:lnTo>
                  <a:cubicBezTo>
                    <a:pt x="1322" y="5847"/>
                    <a:pt x="1334" y="5799"/>
                    <a:pt x="1334" y="5740"/>
                  </a:cubicBezTo>
                  <a:lnTo>
                    <a:pt x="1334" y="5132"/>
                  </a:lnTo>
                  <a:lnTo>
                    <a:pt x="2119" y="5132"/>
                  </a:lnTo>
                  <a:lnTo>
                    <a:pt x="2119" y="5740"/>
                  </a:lnTo>
                  <a:cubicBezTo>
                    <a:pt x="2119" y="5787"/>
                    <a:pt x="2155" y="5847"/>
                    <a:pt x="2179" y="5871"/>
                  </a:cubicBezTo>
                  <a:lnTo>
                    <a:pt x="2536" y="6121"/>
                  </a:lnTo>
                  <a:cubicBezTo>
                    <a:pt x="2917" y="6394"/>
                    <a:pt x="3131" y="6823"/>
                    <a:pt x="3131" y="7276"/>
                  </a:cubicBezTo>
                  <a:cubicBezTo>
                    <a:pt x="3120" y="8049"/>
                    <a:pt x="2500" y="8669"/>
                    <a:pt x="1727" y="8669"/>
                  </a:cubicBezTo>
                  <a:cubicBezTo>
                    <a:pt x="1441" y="8669"/>
                    <a:pt x="1155" y="8585"/>
                    <a:pt x="917" y="8419"/>
                  </a:cubicBezTo>
                  <a:cubicBezTo>
                    <a:pt x="892" y="8402"/>
                    <a:pt x="863" y="8394"/>
                    <a:pt x="835" y="8394"/>
                  </a:cubicBezTo>
                  <a:cubicBezTo>
                    <a:pt x="782" y="8394"/>
                    <a:pt x="729" y="8420"/>
                    <a:pt x="691" y="8466"/>
                  </a:cubicBezTo>
                  <a:cubicBezTo>
                    <a:pt x="655" y="8538"/>
                    <a:pt x="667" y="8633"/>
                    <a:pt x="738" y="8692"/>
                  </a:cubicBezTo>
                  <a:cubicBezTo>
                    <a:pt x="1036" y="8895"/>
                    <a:pt x="1369" y="9002"/>
                    <a:pt x="1727" y="9002"/>
                  </a:cubicBezTo>
                  <a:cubicBezTo>
                    <a:pt x="2679" y="9002"/>
                    <a:pt x="3453" y="8228"/>
                    <a:pt x="3453" y="7276"/>
                  </a:cubicBezTo>
                  <a:cubicBezTo>
                    <a:pt x="3453" y="6716"/>
                    <a:pt x="3179" y="6192"/>
                    <a:pt x="2715" y="5871"/>
                  </a:cubicBezTo>
                  <a:lnTo>
                    <a:pt x="2441" y="5668"/>
                  </a:lnTo>
                  <a:lnTo>
                    <a:pt x="2441" y="715"/>
                  </a:lnTo>
                  <a:cubicBezTo>
                    <a:pt x="2441" y="322"/>
                    <a:pt x="2119" y="1"/>
                    <a:pt x="1727"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8" name="Google Shape;11825;p67"/>
            <p:cNvSpPr/>
            <p:nvPr/>
          </p:nvSpPr>
          <p:spPr>
            <a:xfrm>
              <a:off x="3838352" y="4182375"/>
              <a:ext cx="56746" cy="94947"/>
            </a:xfrm>
            <a:custGeom>
              <a:avLst/>
              <a:gdLst/>
              <a:ahLst/>
              <a:cxnLst/>
              <a:rect l="l" t="t" r="r" b="b"/>
              <a:pathLst>
                <a:path w="1787" h="2990" extrusionOk="0">
                  <a:moveTo>
                    <a:pt x="881" y="1"/>
                  </a:moveTo>
                  <a:cubicBezTo>
                    <a:pt x="334" y="1"/>
                    <a:pt x="0" y="334"/>
                    <a:pt x="0" y="894"/>
                  </a:cubicBezTo>
                  <a:lnTo>
                    <a:pt x="0" y="2096"/>
                  </a:lnTo>
                  <a:cubicBezTo>
                    <a:pt x="0" y="2394"/>
                    <a:pt x="96" y="2632"/>
                    <a:pt x="262" y="2787"/>
                  </a:cubicBezTo>
                  <a:cubicBezTo>
                    <a:pt x="405" y="2918"/>
                    <a:pt x="619" y="2989"/>
                    <a:pt x="869" y="2989"/>
                  </a:cubicBezTo>
                  <a:cubicBezTo>
                    <a:pt x="1393" y="2989"/>
                    <a:pt x="1751" y="2692"/>
                    <a:pt x="1751" y="2263"/>
                  </a:cubicBezTo>
                  <a:cubicBezTo>
                    <a:pt x="1786" y="2120"/>
                    <a:pt x="1715" y="2073"/>
                    <a:pt x="1596" y="2073"/>
                  </a:cubicBezTo>
                  <a:cubicBezTo>
                    <a:pt x="1489" y="2073"/>
                    <a:pt x="1417" y="2120"/>
                    <a:pt x="1417" y="2192"/>
                  </a:cubicBezTo>
                  <a:cubicBezTo>
                    <a:pt x="1393" y="2382"/>
                    <a:pt x="1358" y="2668"/>
                    <a:pt x="917" y="2668"/>
                  </a:cubicBezTo>
                  <a:cubicBezTo>
                    <a:pt x="560" y="2668"/>
                    <a:pt x="381" y="2489"/>
                    <a:pt x="381" y="2096"/>
                  </a:cubicBezTo>
                  <a:lnTo>
                    <a:pt x="381" y="894"/>
                  </a:lnTo>
                  <a:cubicBezTo>
                    <a:pt x="381" y="525"/>
                    <a:pt x="560" y="334"/>
                    <a:pt x="893" y="334"/>
                  </a:cubicBezTo>
                  <a:cubicBezTo>
                    <a:pt x="1298" y="334"/>
                    <a:pt x="1405" y="584"/>
                    <a:pt x="1405" y="775"/>
                  </a:cubicBezTo>
                  <a:cubicBezTo>
                    <a:pt x="1405" y="846"/>
                    <a:pt x="1477" y="906"/>
                    <a:pt x="1584" y="906"/>
                  </a:cubicBezTo>
                  <a:cubicBezTo>
                    <a:pt x="1703" y="906"/>
                    <a:pt x="1762" y="882"/>
                    <a:pt x="1762" y="715"/>
                  </a:cubicBezTo>
                  <a:cubicBezTo>
                    <a:pt x="1762" y="299"/>
                    <a:pt x="1405" y="1"/>
                    <a:pt x="881"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9" name="Google Shape;11826;p67"/>
            <p:cNvSpPr/>
            <p:nvPr/>
          </p:nvSpPr>
          <p:spPr>
            <a:xfrm>
              <a:off x="3813012" y="4151763"/>
              <a:ext cx="32930" cy="32930"/>
            </a:xfrm>
            <a:custGeom>
              <a:avLst/>
              <a:gdLst/>
              <a:ahLst/>
              <a:cxnLst/>
              <a:rect l="l" t="t" r="r" b="b"/>
              <a:pathLst>
                <a:path w="1037" h="1037" extrusionOk="0">
                  <a:moveTo>
                    <a:pt x="536" y="310"/>
                  </a:moveTo>
                  <a:cubicBezTo>
                    <a:pt x="644" y="310"/>
                    <a:pt x="739" y="405"/>
                    <a:pt x="739" y="524"/>
                  </a:cubicBezTo>
                  <a:cubicBezTo>
                    <a:pt x="727" y="620"/>
                    <a:pt x="644" y="727"/>
                    <a:pt x="536" y="727"/>
                  </a:cubicBezTo>
                  <a:cubicBezTo>
                    <a:pt x="429" y="727"/>
                    <a:pt x="322" y="643"/>
                    <a:pt x="322" y="524"/>
                  </a:cubicBezTo>
                  <a:cubicBezTo>
                    <a:pt x="322" y="417"/>
                    <a:pt x="417" y="310"/>
                    <a:pt x="536" y="310"/>
                  </a:cubicBezTo>
                  <a:close/>
                  <a:moveTo>
                    <a:pt x="524" y="1"/>
                  </a:moveTo>
                  <a:cubicBezTo>
                    <a:pt x="239" y="1"/>
                    <a:pt x="1" y="239"/>
                    <a:pt x="1" y="524"/>
                  </a:cubicBezTo>
                  <a:cubicBezTo>
                    <a:pt x="1" y="798"/>
                    <a:pt x="239" y="1036"/>
                    <a:pt x="524" y="1036"/>
                  </a:cubicBezTo>
                  <a:cubicBezTo>
                    <a:pt x="822" y="1036"/>
                    <a:pt x="1036" y="798"/>
                    <a:pt x="1036" y="524"/>
                  </a:cubicBezTo>
                  <a:cubicBezTo>
                    <a:pt x="1036" y="239"/>
                    <a:pt x="798" y="1"/>
                    <a:pt x="524"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grpSp>
        <p:nvGrpSpPr>
          <p:cNvPr id="30" name="Google Shape;11868;p67"/>
          <p:cNvGrpSpPr/>
          <p:nvPr/>
        </p:nvGrpSpPr>
        <p:grpSpPr>
          <a:xfrm>
            <a:off x="420107" y="2738890"/>
            <a:ext cx="380012" cy="351274"/>
            <a:chOff x="7384751" y="4147984"/>
            <a:chExt cx="380012" cy="351274"/>
          </a:xfrm>
          <a:solidFill>
            <a:schemeClr val="bg1"/>
          </a:solidFill>
        </p:grpSpPr>
        <p:sp>
          <p:nvSpPr>
            <p:cNvPr id="31" name="Google Shape;11869;p67"/>
            <p:cNvSpPr/>
            <p:nvPr/>
          </p:nvSpPr>
          <p:spPr>
            <a:xfrm>
              <a:off x="7385513" y="4225879"/>
              <a:ext cx="379250" cy="273379"/>
            </a:xfrm>
            <a:custGeom>
              <a:avLst/>
              <a:gdLst/>
              <a:ahLst/>
              <a:cxnLst/>
              <a:rect l="l" t="t" r="r" b="b"/>
              <a:pathLst>
                <a:path w="11943" h="8609" extrusionOk="0">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32" name="Google Shape;11870;p67"/>
            <p:cNvSpPr/>
            <p:nvPr/>
          </p:nvSpPr>
          <p:spPr>
            <a:xfrm>
              <a:off x="7384751" y="4147984"/>
              <a:ext cx="380012" cy="228382"/>
            </a:xfrm>
            <a:custGeom>
              <a:avLst/>
              <a:gdLst/>
              <a:ahLst/>
              <a:cxnLst/>
              <a:rect l="l" t="t" r="r" b="b"/>
              <a:pathLst>
                <a:path w="11967" h="7192" extrusionOk="0">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33" name="Google Shape;11871;p67"/>
            <p:cNvSpPr/>
            <p:nvPr/>
          </p:nvSpPr>
          <p:spPr>
            <a:xfrm>
              <a:off x="7507642" y="4228134"/>
              <a:ext cx="37852" cy="37852"/>
            </a:xfrm>
            <a:custGeom>
              <a:avLst/>
              <a:gdLst/>
              <a:ahLst/>
              <a:cxnLst/>
              <a:rect l="l" t="t" r="r" b="b"/>
              <a:pathLst>
                <a:path w="1192" h="1192" extrusionOk="0">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34" name="Google Shape;11872;p67"/>
            <p:cNvSpPr/>
            <p:nvPr/>
          </p:nvSpPr>
          <p:spPr>
            <a:xfrm>
              <a:off x="7573820" y="4228134"/>
              <a:ext cx="37820" cy="37852"/>
            </a:xfrm>
            <a:custGeom>
              <a:avLst/>
              <a:gdLst/>
              <a:ahLst/>
              <a:cxnLst/>
              <a:rect l="l" t="t" r="r" b="b"/>
              <a:pathLst>
                <a:path w="1191" h="1192" extrusionOk="0">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35" name="Google Shape;11873;p67"/>
            <p:cNvSpPr/>
            <p:nvPr/>
          </p:nvSpPr>
          <p:spPr>
            <a:xfrm>
              <a:off x="7640728" y="4228134"/>
              <a:ext cx="37852" cy="37852"/>
            </a:xfrm>
            <a:custGeom>
              <a:avLst/>
              <a:gdLst/>
              <a:ahLst/>
              <a:cxnLst/>
              <a:rect l="l" t="t" r="r" b="b"/>
              <a:pathLst>
                <a:path w="1192" h="1192" extrusionOk="0">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sp>
        <p:nvSpPr>
          <p:cNvPr id="36" name="Rectangle 35"/>
          <p:cNvSpPr/>
          <p:nvPr/>
        </p:nvSpPr>
        <p:spPr>
          <a:xfrm>
            <a:off x="8583182" y="1379947"/>
            <a:ext cx="2480536" cy="4049489"/>
          </a:xfrm>
          <a:prstGeom prst="rect">
            <a:avLst/>
          </a:prstGeom>
          <a:ln>
            <a:solidFill>
              <a:srgbClr val="92D05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70AD47">
                    <a:lumMod val="60000"/>
                    <a:lumOff val="40000"/>
                  </a:srgbClr>
                </a:solidFill>
                <a:effectLst/>
                <a:uLnTx/>
                <a:uFillTx/>
                <a:latin typeface="Verdana" panose="020B0604030504040204" pitchFamily="34" charset="0"/>
                <a:ea typeface="+mn-ea"/>
                <a:cs typeface="+mn-cs"/>
              </a:rPr>
              <a:t>“There is nothing inevitable about criminality and poor outcomes in life”</a:t>
            </a:r>
          </a:p>
        </p:txBody>
      </p:sp>
    </p:spTree>
    <p:extLst>
      <p:ext uri="{BB962C8B-B14F-4D97-AF65-F5344CB8AC3E}">
        <p14:creationId xmlns:p14="http://schemas.microsoft.com/office/powerpoint/2010/main" val="3250329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839788" y="144463"/>
            <a:ext cx="112165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bg1"/>
                </a:solidFill>
                <a:latin typeface="Verdana" panose="020B0604030504040204" pitchFamily="34" charset="0"/>
              </a:defRPr>
            </a:lvl1pPr>
            <a:lvl2pPr marL="742950" indent="-285750">
              <a:defRPr sz="1400">
                <a:solidFill>
                  <a:schemeClr val="bg1"/>
                </a:solidFill>
                <a:latin typeface="Verdana" panose="020B0604030504040204" pitchFamily="34" charset="0"/>
              </a:defRPr>
            </a:lvl2pPr>
            <a:lvl3pPr marL="1143000" indent="-228600">
              <a:defRPr sz="1400">
                <a:solidFill>
                  <a:schemeClr val="bg1"/>
                </a:solidFill>
                <a:latin typeface="Verdana" panose="020B0604030504040204" pitchFamily="34" charset="0"/>
              </a:defRPr>
            </a:lvl3pPr>
            <a:lvl4pPr marL="1600200" indent="-228600">
              <a:defRPr sz="1400">
                <a:solidFill>
                  <a:schemeClr val="bg1"/>
                </a:solidFill>
                <a:latin typeface="Verdana" panose="020B0604030504040204" pitchFamily="34" charset="0"/>
              </a:defRPr>
            </a:lvl4pPr>
            <a:lvl5pPr marL="2057400" indent="-228600">
              <a:defRPr sz="1400">
                <a:solidFill>
                  <a:schemeClr val="bg1"/>
                </a:solidFill>
                <a:latin typeface="Verdana" panose="020B0604030504040204" pitchFamily="34" charset="0"/>
              </a:defRPr>
            </a:lvl5pPr>
            <a:lvl6pPr marL="2514600" indent="-228600" eaLnBrk="0" fontAlgn="base" hangingPunct="0">
              <a:spcBef>
                <a:spcPct val="0"/>
              </a:spcBef>
              <a:spcAft>
                <a:spcPct val="0"/>
              </a:spcAft>
              <a:defRPr sz="1400">
                <a:solidFill>
                  <a:schemeClr val="bg1"/>
                </a:solidFill>
                <a:latin typeface="Verdana" panose="020B0604030504040204" pitchFamily="34" charset="0"/>
              </a:defRPr>
            </a:lvl6pPr>
            <a:lvl7pPr marL="2971800" indent="-228600" eaLnBrk="0" fontAlgn="base" hangingPunct="0">
              <a:spcBef>
                <a:spcPct val="0"/>
              </a:spcBef>
              <a:spcAft>
                <a:spcPct val="0"/>
              </a:spcAft>
              <a:defRPr sz="1400">
                <a:solidFill>
                  <a:schemeClr val="bg1"/>
                </a:solidFill>
                <a:latin typeface="Verdana" panose="020B0604030504040204" pitchFamily="34" charset="0"/>
              </a:defRPr>
            </a:lvl7pPr>
            <a:lvl8pPr marL="3429000" indent="-228600" eaLnBrk="0" fontAlgn="base" hangingPunct="0">
              <a:spcBef>
                <a:spcPct val="0"/>
              </a:spcBef>
              <a:spcAft>
                <a:spcPct val="0"/>
              </a:spcAft>
              <a:defRPr sz="1400">
                <a:solidFill>
                  <a:schemeClr val="bg1"/>
                </a:solidFill>
                <a:latin typeface="Verdana" panose="020B0604030504040204" pitchFamily="34" charset="0"/>
              </a:defRPr>
            </a:lvl8pPr>
            <a:lvl9pPr marL="3886200" indent="-228600" eaLnBrk="0" fontAlgn="base" hangingPunct="0">
              <a:spcBef>
                <a:spcPct val="0"/>
              </a:spcBef>
              <a:spcAft>
                <a:spcPct val="0"/>
              </a:spcAft>
              <a:defRPr sz="1400">
                <a:solidFill>
                  <a:schemeClr val="bg1"/>
                </a:solidFill>
                <a:latin typeface="Verdan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40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How does adolescent neglect link to ACEs?</a:t>
            </a:r>
          </a:p>
        </p:txBody>
      </p:sp>
      <p:sp>
        <p:nvSpPr>
          <p:cNvPr id="3" name="Rectangle 2"/>
          <p:cNvSpPr/>
          <p:nvPr/>
        </p:nvSpPr>
        <p:spPr>
          <a:xfrm>
            <a:off x="1744874" y="1106040"/>
            <a:ext cx="9144000" cy="483209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Adoption of health‐risk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behaviours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drug/alcohol abuse, self‐harm</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 high‐risk sexual behaviour)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Increased risk of violence or re‐</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victimisation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(including DA)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Mental health conditions (including suicidal &amp; depressive disorders)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Higher levels of involvement in the criminal justice system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Early death</a:t>
            </a:r>
          </a:p>
        </p:txBody>
      </p:sp>
      <p:grpSp>
        <p:nvGrpSpPr>
          <p:cNvPr id="4" name="Google Shape;12122;p68"/>
          <p:cNvGrpSpPr/>
          <p:nvPr/>
        </p:nvGrpSpPr>
        <p:grpSpPr>
          <a:xfrm>
            <a:off x="1195388" y="5470061"/>
            <a:ext cx="367161" cy="287523"/>
            <a:chOff x="4878379" y="2473892"/>
            <a:chExt cx="367161" cy="287523"/>
          </a:xfrm>
          <a:solidFill>
            <a:schemeClr val="bg1"/>
          </a:solidFill>
        </p:grpSpPr>
        <p:sp>
          <p:nvSpPr>
            <p:cNvPr id="5" name="Google Shape;12123;p68"/>
            <p:cNvSpPr/>
            <p:nvPr/>
          </p:nvSpPr>
          <p:spPr>
            <a:xfrm>
              <a:off x="5110889" y="2554676"/>
              <a:ext cx="75496" cy="71355"/>
            </a:xfrm>
            <a:custGeom>
              <a:avLst/>
              <a:gdLst/>
              <a:ahLst/>
              <a:cxnLst/>
              <a:rect l="l" t="t" r="r" b="b"/>
              <a:pathLst>
                <a:path w="2370" h="2240" extrusionOk="0">
                  <a:moveTo>
                    <a:pt x="1250" y="322"/>
                  </a:moveTo>
                  <a:lnTo>
                    <a:pt x="2048" y="1263"/>
                  </a:lnTo>
                  <a:lnTo>
                    <a:pt x="2048" y="1918"/>
                  </a:lnTo>
                  <a:lnTo>
                    <a:pt x="322" y="1918"/>
                  </a:lnTo>
                  <a:lnTo>
                    <a:pt x="322" y="322"/>
                  </a:lnTo>
                  <a:close/>
                  <a:moveTo>
                    <a:pt x="155" y="1"/>
                  </a:moveTo>
                  <a:cubicBezTo>
                    <a:pt x="72" y="1"/>
                    <a:pt x="0" y="72"/>
                    <a:pt x="0" y="155"/>
                  </a:cubicBezTo>
                  <a:lnTo>
                    <a:pt x="0" y="2084"/>
                  </a:lnTo>
                  <a:cubicBezTo>
                    <a:pt x="0" y="2168"/>
                    <a:pt x="72" y="2239"/>
                    <a:pt x="155" y="2239"/>
                  </a:cubicBezTo>
                  <a:lnTo>
                    <a:pt x="2215" y="2239"/>
                  </a:lnTo>
                  <a:cubicBezTo>
                    <a:pt x="2298" y="2239"/>
                    <a:pt x="2370" y="2168"/>
                    <a:pt x="2370" y="2084"/>
                  </a:cubicBezTo>
                  <a:lnTo>
                    <a:pt x="2370" y="1191"/>
                  </a:lnTo>
                  <a:cubicBezTo>
                    <a:pt x="2370" y="1084"/>
                    <a:pt x="2358" y="1132"/>
                    <a:pt x="1441" y="36"/>
                  </a:cubicBezTo>
                  <a:cubicBezTo>
                    <a:pt x="1429" y="13"/>
                    <a:pt x="1381" y="1"/>
                    <a:pt x="1334"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6" name="Google Shape;12124;p68"/>
            <p:cNvSpPr/>
            <p:nvPr/>
          </p:nvSpPr>
          <p:spPr>
            <a:xfrm>
              <a:off x="4958049" y="2691972"/>
              <a:ext cx="45521" cy="45553"/>
            </a:xfrm>
            <a:custGeom>
              <a:avLst/>
              <a:gdLst/>
              <a:ahLst/>
              <a:cxnLst/>
              <a:rect l="l" t="t" r="r" b="b"/>
              <a:pathLst>
                <a:path w="1429" h="1430" extrusionOk="0">
                  <a:moveTo>
                    <a:pt x="714" y="358"/>
                  </a:moveTo>
                  <a:cubicBezTo>
                    <a:pt x="929" y="358"/>
                    <a:pt x="1084" y="525"/>
                    <a:pt x="1084" y="727"/>
                  </a:cubicBezTo>
                  <a:cubicBezTo>
                    <a:pt x="1084" y="941"/>
                    <a:pt x="929" y="1108"/>
                    <a:pt x="714" y="1108"/>
                  </a:cubicBezTo>
                  <a:cubicBezTo>
                    <a:pt x="512" y="1108"/>
                    <a:pt x="345" y="941"/>
                    <a:pt x="345" y="727"/>
                  </a:cubicBezTo>
                  <a:cubicBezTo>
                    <a:pt x="345" y="525"/>
                    <a:pt x="512" y="358"/>
                    <a:pt x="714" y="358"/>
                  </a:cubicBezTo>
                  <a:close/>
                  <a:moveTo>
                    <a:pt x="714" y="1"/>
                  </a:moveTo>
                  <a:cubicBezTo>
                    <a:pt x="310" y="1"/>
                    <a:pt x="0" y="334"/>
                    <a:pt x="0" y="715"/>
                  </a:cubicBezTo>
                  <a:cubicBezTo>
                    <a:pt x="0" y="1108"/>
                    <a:pt x="333" y="1429"/>
                    <a:pt x="714" y="1429"/>
                  </a:cubicBezTo>
                  <a:cubicBezTo>
                    <a:pt x="1107" y="1429"/>
                    <a:pt x="1429" y="1108"/>
                    <a:pt x="1429" y="715"/>
                  </a:cubicBezTo>
                  <a:cubicBezTo>
                    <a:pt x="1429" y="334"/>
                    <a:pt x="1119" y="1"/>
                    <a:pt x="714"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7" name="Google Shape;12125;p68"/>
            <p:cNvSpPr/>
            <p:nvPr/>
          </p:nvSpPr>
          <p:spPr>
            <a:xfrm>
              <a:off x="5130225" y="2691972"/>
              <a:ext cx="45553" cy="45553"/>
            </a:xfrm>
            <a:custGeom>
              <a:avLst/>
              <a:gdLst/>
              <a:ahLst/>
              <a:cxnLst/>
              <a:rect l="l" t="t" r="r" b="b"/>
              <a:pathLst>
                <a:path w="1430" h="1430" extrusionOk="0">
                  <a:moveTo>
                    <a:pt x="715" y="358"/>
                  </a:moveTo>
                  <a:cubicBezTo>
                    <a:pt x="917" y="358"/>
                    <a:pt x="1084" y="525"/>
                    <a:pt x="1084" y="727"/>
                  </a:cubicBezTo>
                  <a:cubicBezTo>
                    <a:pt x="1084" y="929"/>
                    <a:pt x="917" y="1108"/>
                    <a:pt x="715" y="1108"/>
                  </a:cubicBezTo>
                  <a:cubicBezTo>
                    <a:pt x="501" y="1108"/>
                    <a:pt x="346" y="941"/>
                    <a:pt x="346" y="727"/>
                  </a:cubicBezTo>
                  <a:cubicBezTo>
                    <a:pt x="346" y="525"/>
                    <a:pt x="501" y="358"/>
                    <a:pt x="715" y="358"/>
                  </a:cubicBezTo>
                  <a:close/>
                  <a:moveTo>
                    <a:pt x="715" y="1"/>
                  </a:moveTo>
                  <a:cubicBezTo>
                    <a:pt x="310" y="1"/>
                    <a:pt x="1" y="334"/>
                    <a:pt x="1" y="715"/>
                  </a:cubicBezTo>
                  <a:cubicBezTo>
                    <a:pt x="1" y="1108"/>
                    <a:pt x="322" y="1429"/>
                    <a:pt x="715" y="1429"/>
                  </a:cubicBezTo>
                  <a:cubicBezTo>
                    <a:pt x="1096" y="1429"/>
                    <a:pt x="1429" y="1108"/>
                    <a:pt x="1429" y="715"/>
                  </a:cubicBezTo>
                  <a:cubicBezTo>
                    <a:pt x="1429" y="334"/>
                    <a:pt x="1120" y="1"/>
                    <a:pt x="715"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8" name="Google Shape;12126;p68"/>
            <p:cNvSpPr/>
            <p:nvPr/>
          </p:nvSpPr>
          <p:spPr>
            <a:xfrm>
              <a:off x="4930717" y="2523586"/>
              <a:ext cx="100917" cy="100534"/>
            </a:xfrm>
            <a:custGeom>
              <a:avLst/>
              <a:gdLst/>
              <a:ahLst/>
              <a:cxnLst/>
              <a:rect l="l" t="t" r="r" b="b"/>
              <a:pathLst>
                <a:path w="3168" h="3156" extrusionOk="0">
                  <a:moveTo>
                    <a:pt x="1763" y="346"/>
                  </a:moveTo>
                  <a:cubicBezTo>
                    <a:pt x="1811" y="346"/>
                    <a:pt x="1858" y="393"/>
                    <a:pt x="1858" y="441"/>
                  </a:cubicBezTo>
                  <a:lnTo>
                    <a:pt x="1858" y="1120"/>
                  </a:lnTo>
                  <a:cubicBezTo>
                    <a:pt x="1858" y="1215"/>
                    <a:pt x="1930" y="1286"/>
                    <a:pt x="2013" y="1286"/>
                  </a:cubicBezTo>
                  <a:lnTo>
                    <a:pt x="2704" y="1286"/>
                  </a:lnTo>
                  <a:cubicBezTo>
                    <a:pt x="2751" y="1286"/>
                    <a:pt x="2787" y="1334"/>
                    <a:pt x="2787" y="1370"/>
                  </a:cubicBezTo>
                  <a:lnTo>
                    <a:pt x="2787" y="1774"/>
                  </a:lnTo>
                  <a:cubicBezTo>
                    <a:pt x="2787" y="1822"/>
                    <a:pt x="2751" y="1870"/>
                    <a:pt x="2704" y="1870"/>
                  </a:cubicBezTo>
                  <a:lnTo>
                    <a:pt x="2013" y="1870"/>
                  </a:lnTo>
                  <a:cubicBezTo>
                    <a:pt x="1930" y="1870"/>
                    <a:pt x="1858" y="1941"/>
                    <a:pt x="1858" y="2024"/>
                  </a:cubicBezTo>
                  <a:lnTo>
                    <a:pt x="1858" y="2715"/>
                  </a:lnTo>
                  <a:cubicBezTo>
                    <a:pt x="1858" y="2763"/>
                    <a:pt x="1811" y="2798"/>
                    <a:pt x="1763" y="2798"/>
                  </a:cubicBezTo>
                  <a:lnTo>
                    <a:pt x="1358" y="2798"/>
                  </a:lnTo>
                  <a:cubicBezTo>
                    <a:pt x="1322" y="2798"/>
                    <a:pt x="1275" y="2763"/>
                    <a:pt x="1275" y="2715"/>
                  </a:cubicBezTo>
                  <a:lnTo>
                    <a:pt x="1275" y="2024"/>
                  </a:lnTo>
                  <a:cubicBezTo>
                    <a:pt x="1275" y="1941"/>
                    <a:pt x="1203" y="1870"/>
                    <a:pt x="1108" y="1870"/>
                  </a:cubicBezTo>
                  <a:lnTo>
                    <a:pt x="429" y="1870"/>
                  </a:lnTo>
                  <a:cubicBezTo>
                    <a:pt x="382" y="1870"/>
                    <a:pt x="334" y="1822"/>
                    <a:pt x="334" y="1774"/>
                  </a:cubicBezTo>
                  <a:lnTo>
                    <a:pt x="334" y="1370"/>
                  </a:lnTo>
                  <a:cubicBezTo>
                    <a:pt x="334" y="1334"/>
                    <a:pt x="382" y="1286"/>
                    <a:pt x="429" y="1286"/>
                  </a:cubicBezTo>
                  <a:lnTo>
                    <a:pt x="1108" y="1286"/>
                  </a:lnTo>
                  <a:cubicBezTo>
                    <a:pt x="1203" y="1286"/>
                    <a:pt x="1275" y="1215"/>
                    <a:pt x="1275" y="1120"/>
                  </a:cubicBezTo>
                  <a:lnTo>
                    <a:pt x="1275" y="441"/>
                  </a:lnTo>
                  <a:cubicBezTo>
                    <a:pt x="1275" y="393"/>
                    <a:pt x="1322" y="346"/>
                    <a:pt x="1358" y="346"/>
                  </a:cubicBezTo>
                  <a:close/>
                  <a:moveTo>
                    <a:pt x="1394" y="0"/>
                  </a:moveTo>
                  <a:cubicBezTo>
                    <a:pt x="1156" y="0"/>
                    <a:pt x="965" y="203"/>
                    <a:pt x="965" y="441"/>
                  </a:cubicBezTo>
                  <a:lnTo>
                    <a:pt x="965" y="953"/>
                  </a:lnTo>
                  <a:lnTo>
                    <a:pt x="441" y="953"/>
                  </a:lnTo>
                  <a:cubicBezTo>
                    <a:pt x="203" y="953"/>
                    <a:pt x="13" y="1155"/>
                    <a:pt x="13" y="1393"/>
                  </a:cubicBezTo>
                  <a:lnTo>
                    <a:pt x="13" y="1786"/>
                  </a:lnTo>
                  <a:cubicBezTo>
                    <a:pt x="1" y="2013"/>
                    <a:pt x="191" y="2203"/>
                    <a:pt x="429" y="2203"/>
                  </a:cubicBezTo>
                  <a:lnTo>
                    <a:pt x="953" y="2203"/>
                  </a:lnTo>
                  <a:lnTo>
                    <a:pt x="953" y="2727"/>
                  </a:lnTo>
                  <a:cubicBezTo>
                    <a:pt x="953" y="2965"/>
                    <a:pt x="1144" y="3156"/>
                    <a:pt x="1382" y="3156"/>
                  </a:cubicBezTo>
                  <a:lnTo>
                    <a:pt x="1787" y="3156"/>
                  </a:lnTo>
                  <a:cubicBezTo>
                    <a:pt x="2025" y="3156"/>
                    <a:pt x="2215" y="2965"/>
                    <a:pt x="2215" y="2727"/>
                  </a:cubicBezTo>
                  <a:lnTo>
                    <a:pt x="2215" y="2203"/>
                  </a:lnTo>
                  <a:lnTo>
                    <a:pt x="2739" y="2203"/>
                  </a:lnTo>
                  <a:cubicBezTo>
                    <a:pt x="2977" y="2203"/>
                    <a:pt x="3168" y="2013"/>
                    <a:pt x="3168" y="1774"/>
                  </a:cubicBezTo>
                  <a:lnTo>
                    <a:pt x="3168" y="1370"/>
                  </a:lnTo>
                  <a:cubicBezTo>
                    <a:pt x="3168" y="1131"/>
                    <a:pt x="2977" y="941"/>
                    <a:pt x="2739" y="941"/>
                  </a:cubicBezTo>
                  <a:lnTo>
                    <a:pt x="2227" y="941"/>
                  </a:lnTo>
                  <a:lnTo>
                    <a:pt x="2227" y="441"/>
                  </a:lnTo>
                  <a:cubicBezTo>
                    <a:pt x="2227" y="203"/>
                    <a:pt x="2037" y="0"/>
                    <a:pt x="1799"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9" name="Google Shape;12127;p68"/>
            <p:cNvSpPr/>
            <p:nvPr/>
          </p:nvSpPr>
          <p:spPr>
            <a:xfrm>
              <a:off x="4878379" y="2473892"/>
              <a:ext cx="367161" cy="287523"/>
            </a:xfrm>
            <a:custGeom>
              <a:avLst/>
              <a:gdLst/>
              <a:ahLst/>
              <a:cxnLst/>
              <a:rect l="l" t="t" r="r" b="b"/>
              <a:pathLst>
                <a:path w="11526" h="9026" extrusionOk="0">
                  <a:moveTo>
                    <a:pt x="7966" y="346"/>
                  </a:moveTo>
                  <a:cubicBezTo>
                    <a:pt x="8228" y="346"/>
                    <a:pt x="8454" y="572"/>
                    <a:pt x="8454" y="834"/>
                  </a:cubicBezTo>
                  <a:lnTo>
                    <a:pt x="8454" y="1203"/>
                  </a:lnTo>
                  <a:lnTo>
                    <a:pt x="7478" y="1203"/>
                  </a:lnTo>
                  <a:lnTo>
                    <a:pt x="7478" y="834"/>
                  </a:lnTo>
                  <a:cubicBezTo>
                    <a:pt x="7478" y="572"/>
                    <a:pt x="7692" y="346"/>
                    <a:pt x="7966" y="346"/>
                  </a:cubicBezTo>
                  <a:close/>
                  <a:moveTo>
                    <a:pt x="8645" y="1548"/>
                  </a:moveTo>
                  <a:lnTo>
                    <a:pt x="8645" y="1703"/>
                  </a:lnTo>
                  <a:lnTo>
                    <a:pt x="7275" y="1703"/>
                  </a:lnTo>
                  <a:lnTo>
                    <a:pt x="7275" y="1548"/>
                  </a:lnTo>
                  <a:close/>
                  <a:moveTo>
                    <a:pt x="6132" y="5894"/>
                  </a:moveTo>
                  <a:lnTo>
                    <a:pt x="6132" y="7192"/>
                  </a:lnTo>
                  <a:lnTo>
                    <a:pt x="4644" y="7192"/>
                  </a:lnTo>
                  <a:cubicBezTo>
                    <a:pt x="4644" y="7180"/>
                    <a:pt x="4632" y="7156"/>
                    <a:pt x="4632" y="7144"/>
                  </a:cubicBezTo>
                  <a:cubicBezTo>
                    <a:pt x="4420" y="6454"/>
                    <a:pt x="3830" y="6114"/>
                    <a:pt x="3240" y="6114"/>
                  </a:cubicBezTo>
                  <a:cubicBezTo>
                    <a:pt x="2639" y="6114"/>
                    <a:pt x="2038" y="6466"/>
                    <a:pt x="1834" y="7156"/>
                  </a:cubicBezTo>
                  <a:cubicBezTo>
                    <a:pt x="1834" y="7180"/>
                    <a:pt x="1822" y="7192"/>
                    <a:pt x="1822" y="7204"/>
                  </a:cubicBezTo>
                  <a:lnTo>
                    <a:pt x="691" y="7204"/>
                  </a:lnTo>
                  <a:cubicBezTo>
                    <a:pt x="489" y="7204"/>
                    <a:pt x="334" y="7061"/>
                    <a:pt x="334" y="6847"/>
                  </a:cubicBezTo>
                  <a:lnTo>
                    <a:pt x="334" y="5894"/>
                  </a:lnTo>
                  <a:close/>
                  <a:moveTo>
                    <a:pt x="11181" y="5906"/>
                  </a:moveTo>
                  <a:lnTo>
                    <a:pt x="11181" y="6847"/>
                  </a:lnTo>
                  <a:cubicBezTo>
                    <a:pt x="11181" y="7037"/>
                    <a:pt x="11026" y="7204"/>
                    <a:pt x="10824" y="7204"/>
                  </a:cubicBezTo>
                  <a:lnTo>
                    <a:pt x="10038" y="7204"/>
                  </a:lnTo>
                  <a:cubicBezTo>
                    <a:pt x="10038" y="7192"/>
                    <a:pt x="10014" y="7180"/>
                    <a:pt x="10014" y="7156"/>
                  </a:cubicBezTo>
                  <a:cubicBezTo>
                    <a:pt x="9823" y="6525"/>
                    <a:pt x="9228" y="6109"/>
                    <a:pt x="8621" y="6109"/>
                  </a:cubicBezTo>
                  <a:cubicBezTo>
                    <a:pt x="8026" y="6109"/>
                    <a:pt x="7430" y="6490"/>
                    <a:pt x="7216" y="7156"/>
                  </a:cubicBezTo>
                  <a:cubicBezTo>
                    <a:pt x="7216" y="7180"/>
                    <a:pt x="7204" y="7192"/>
                    <a:pt x="7204" y="7204"/>
                  </a:cubicBezTo>
                  <a:lnTo>
                    <a:pt x="6466" y="7204"/>
                  </a:lnTo>
                  <a:lnTo>
                    <a:pt x="6466" y="5906"/>
                  </a:lnTo>
                  <a:close/>
                  <a:moveTo>
                    <a:pt x="3215" y="6466"/>
                  </a:moveTo>
                  <a:cubicBezTo>
                    <a:pt x="3823" y="6466"/>
                    <a:pt x="4335" y="6978"/>
                    <a:pt x="4335" y="7573"/>
                  </a:cubicBezTo>
                  <a:cubicBezTo>
                    <a:pt x="4335" y="8192"/>
                    <a:pt x="3835" y="8692"/>
                    <a:pt x="3215" y="8692"/>
                  </a:cubicBezTo>
                  <a:cubicBezTo>
                    <a:pt x="2596" y="8692"/>
                    <a:pt x="2096" y="8192"/>
                    <a:pt x="2096" y="7573"/>
                  </a:cubicBezTo>
                  <a:cubicBezTo>
                    <a:pt x="2096" y="6978"/>
                    <a:pt x="2608" y="6466"/>
                    <a:pt x="3215" y="6466"/>
                  </a:cubicBezTo>
                  <a:close/>
                  <a:moveTo>
                    <a:pt x="8621" y="6466"/>
                  </a:moveTo>
                  <a:cubicBezTo>
                    <a:pt x="9240" y="6466"/>
                    <a:pt x="9740" y="6978"/>
                    <a:pt x="9740" y="7573"/>
                  </a:cubicBezTo>
                  <a:cubicBezTo>
                    <a:pt x="9740" y="8192"/>
                    <a:pt x="9240" y="8692"/>
                    <a:pt x="8621" y="8692"/>
                  </a:cubicBezTo>
                  <a:cubicBezTo>
                    <a:pt x="7990" y="8692"/>
                    <a:pt x="7502" y="8192"/>
                    <a:pt x="7502" y="7573"/>
                  </a:cubicBezTo>
                  <a:cubicBezTo>
                    <a:pt x="7502" y="6966"/>
                    <a:pt x="8014" y="6466"/>
                    <a:pt x="8621" y="6466"/>
                  </a:cubicBezTo>
                  <a:close/>
                  <a:moveTo>
                    <a:pt x="7966" y="1"/>
                  </a:moveTo>
                  <a:cubicBezTo>
                    <a:pt x="7502" y="1"/>
                    <a:pt x="7133" y="370"/>
                    <a:pt x="7133" y="834"/>
                  </a:cubicBezTo>
                  <a:lnTo>
                    <a:pt x="7133" y="1203"/>
                  </a:lnTo>
                  <a:lnTo>
                    <a:pt x="7097" y="1203"/>
                  </a:lnTo>
                  <a:cubicBezTo>
                    <a:pt x="7014" y="1203"/>
                    <a:pt x="6942" y="1275"/>
                    <a:pt x="6942" y="1370"/>
                  </a:cubicBezTo>
                  <a:lnTo>
                    <a:pt x="6942" y="1679"/>
                  </a:lnTo>
                  <a:lnTo>
                    <a:pt x="6466" y="1679"/>
                  </a:lnTo>
                  <a:lnTo>
                    <a:pt x="6466" y="1072"/>
                  </a:lnTo>
                  <a:cubicBezTo>
                    <a:pt x="6466" y="703"/>
                    <a:pt x="6144" y="382"/>
                    <a:pt x="5775" y="382"/>
                  </a:cubicBezTo>
                  <a:lnTo>
                    <a:pt x="2311" y="382"/>
                  </a:lnTo>
                  <a:cubicBezTo>
                    <a:pt x="2215" y="382"/>
                    <a:pt x="2144" y="465"/>
                    <a:pt x="2144" y="548"/>
                  </a:cubicBezTo>
                  <a:cubicBezTo>
                    <a:pt x="2144" y="644"/>
                    <a:pt x="2215" y="715"/>
                    <a:pt x="2311" y="715"/>
                  </a:cubicBezTo>
                  <a:lnTo>
                    <a:pt x="5775" y="715"/>
                  </a:lnTo>
                  <a:cubicBezTo>
                    <a:pt x="5966" y="715"/>
                    <a:pt x="6132" y="870"/>
                    <a:pt x="6132" y="1072"/>
                  </a:cubicBezTo>
                  <a:lnTo>
                    <a:pt x="6132" y="5573"/>
                  </a:lnTo>
                  <a:lnTo>
                    <a:pt x="334" y="5573"/>
                  </a:lnTo>
                  <a:lnTo>
                    <a:pt x="334" y="1072"/>
                  </a:lnTo>
                  <a:cubicBezTo>
                    <a:pt x="334" y="882"/>
                    <a:pt x="477" y="715"/>
                    <a:pt x="691" y="715"/>
                  </a:cubicBezTo>
                  <a:lnTo>
                    <a:pt x="1477" y="715"/>
                  </a:lnTo>
                  <a:cubicBezTo>
                    <a:pt x="1560" y="715"/>
                    <a:pt x="1644" y="644"/>
                    <a:pt x="1644" y="548"/>
                  </a:cubicBezTo>
                  <a:cubicBezTo>
                    <a:pt x="1644" y="465"/>
                    <a:pt x="1560" y="394"/>
                    <a:pt x="1477" y="394"/>
                  </a:cubicBezTo>
                  <a:lnTo>
                    <a:pt x="691" y="394"/>
                  </a:lnTo>
                  <a:cubicBezTo>
                    <a:pt x="310" y="394"/>
                    <a:pt x="1" y="703"/>
                    <a:pt x="1" y="1072"/>
                  </a:cubicBezTo>
                  <a:lnTo>
                    <a:pt x="1" y="6847"/>
                  </a:lnTo>
                  <a:cubicBezTo>
                    <a:pt x="1" y="7216"/>
                    <a:pt x="310" y="7537"/>
                    <a:pt x="691" y="7537"/>
                  </a:cubicBezTo>
                  <a:lnTo>
                    <a:pt x="1775" y="7537"/>
                  </a:lnTo>
                  <a:cubicBezTo>
                    <a:pt x="1763" y="8371"/>
                    <a:pt x="2442" y="9026"/>
                    <a:pt x="3227" y="9026"/>
                  </a:cubicBezTo>
                  <a:cubicBezTo>
                    <a:pt x="4025" y="9026"/>
                    <a:pt x="4704" y="8383"/>
                    <a:pt x="4692" y="7537"/>
                  </a:cubicBezTo>
                  <a:lnTo>
                    <a:pt x="7180" y="7537"/>
                  </a:lnTo>
                  <a:cubicBezTo>
                    <a:pt x="7156" y="8371"/>
                    <a:pt x="7847" y="9026"/>
                    <a:pt x="8633" y="9026"/>
                  </a:cubicBezTo>
                  <a:cubicBezTo>
                    <a:pt x="9419" y="9026"/>
                    <a:pt x="10109" y="8383"/>
                    <a:pt x="10097" y="7537"/>
                  </a:cubicBezTo>
                  <a:lnTo>
                    <a:pt x="10835" y="7537"/>
                  </a:lnTo>
                  <a:cubicBezTo>
                    <a:pt x="11205" y="7537"/>
                    <a:pt x="11526" y="7216"/>
                    <a:pt x="11526" y="6847"/>
                  </a:cubicBezTo>
                  <a:lnTo>
                    <a:pt x="11502" y="4299"/>
                  </a:lnTo>
                  <a:cubicBezTo>
                    <a:pt x="11502" y="4084"/>
                    <a:pt x="11431" y="3870"/>
                    <a:pt x="11276" y="3692"/>
                  </a:cubicBezTo>
                  <a:lnTo>
                    <a:pt x="10657" y="2989"/>
                  </a:lnTo>
                  <a:cubicBezTo>
                    <a:pt x="10626" y="2952"/>
                    <a:pt x="10582" y="2934"/>
                    <a:pt x="10536" y="2934"/>
                  </a:cubicBezTo>
                  <a:cubicBezTo>
                    <a:pt x="10495" y="2934"/>
                    <a:pt x="10453" y="2949"/>
                    <a:pt x="10419" y="2977"/>
                  </a:cubicBezTo>
                  <a:cubicBezTo>
                    <a:pt x="10347" y="3037"/>
                    <a:pt x="10347" y="3144"/>
                    <a:pt x="10407" y="3215"/>
                  </a:cubicBezTo>
                  <a:lnTo>
                    <a:pt x="11026" y="3918"/>
                  </a:lnTo>
                  <a:cubicBezTo>
                    <a:pt x="11121" y="4025"/>
                    <a:pt x="11181" y="4156"/>
                    <a:pt x="11181" y="4287"/>
                  </a:cubicBezTo>
                  <a:lnTo>
                    <a:pt x="11181" y="5549"/>
                  </a:lnTo>
                  <a:lnTo>
                    <a:pt x="6466" y="5549"/>
                  </a:lnTo>
                  <a:lnTo>
                    <a:pt x="6466" y="2013"/>
                  </a:lnTo>
                  <a:lnTo>
                    <a:pt x="9097" y="2013"/>
                  </a:lnTo>
                  <a:cubicBezTo>
                    <a:pt x="9264" y="2013"/>
                    <a:pt x="9407" y="2084"/>
                    <a:pt x="9514" y="2203"/>
                  </a:cubicBezTo>
                  <a:lnTo>
                    <a:pt x="9812" y="2549"/>
                  </a:lnTo>
                  <a:cubicBezTo>
                    <a:pt x="9843" y="2586"/>
                    <a:pt x="9887" y="2604"/>
                    <a:pt x="9932" y="2604"/>
                  </a:cubicBezTo>
                  <a:cubicBezTo>
                    <a:pt x="9973" y="2604"/>
                    <a:pt x="10016" y="2589"/>
                    <a:pt x="10050" y="2560"/>
                  </a:cubicBezTo>
                  <a:cubicBezTo>
                    <a:pt x="10121" y="2501"/>
                    <a:pt x="10121" y="2394"/>
                    <a:pt x="10062" y="2322"/>
                  </a:cubicBezTo>
                  <a:lnTo>
                    <a:pt x="9764" y="1977"/>
                  </a:lnTo>
                  <a:cubicBezTo>
                    <a:pt x="9532" y="1709"/>
                    <a:pt x="9226" y="1676"/>
                    <a:pt x="9077" y="1676"/>
                  </a:cubicBezTo>
                  <a:cubicBezTo>
                    <a:pt x="9028" y="1676"/>
                    <a:pt x="8996" y="1679"/>
                    <a:pt x="8990" y="1679"/>
                  </a:cubicBezTo>
                  <a:lnTo>
                    <a:pt x="8990" y="1370"/>
                  </a:lnTo>
                  <a:cubicBezTo>
                    <a:pt x="8990" y="1275"/>
                    <a:pt x="8919" y="1203"/>
                    <a:pt x="8823" y="1203"/>
                  </a:cubicBezTo>
                  <a:lnTo>
                    <a:pt x="8799" y="1203"/>
                  </a:lnTo>
                  <a:lnTo>
                    <a:pt x="8799" y="834"/>
                  </a:lnTo>
                  <a:cubicBezTo>
                    <a:pt x="8799" y="370"/>
                    <a:pt x="8418" y="1"/>
                    <a:pt x="7966"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sp>
        <p:nvSpPr>
          <p:cNvPr id="24581" name="Google Shape;12297;p68"/>
          <p:cNvSpPr>
            <a:spLocks/>
          </p:cNvSpPr>
          <p:nvPr/>
        </p:nvSpPr>
        <p:spPr bwMode="auto">
          <a:xfrm>
            <a:off x="1188157" y="1246983"/>
            <a:ext cx="368300" cy="368300"/>
          </a:xfrm>
          <a:custGeom>
            <a:avLst/>
            <a:gdLst>
              <a:gd name="T0" fmla="*/ 355017 w 11562"/>
              <a:gd name="T1" fmla="*/ 74907 h 11520"/>
              <a:gd name="T2" fmla="*/ 290894 w 11562"/>
              <a:gd name="T3" fmla="*/ 15154 h 11520"/>
              <a:gd name="T4" fmla="*/ 224541 w 11562"/>
              <a:gd name="T5" fmla="*/ 54733 h 11520"/>
              <a:gd name="T6" fmla="*/ 307968 w 11562"/>
              <a:gd name="T7" fmla="*/ 147991 h 11520"/>
              <a:gd name="T8" fmla="*/ 224541 w 11562"/>
              <a:gd name="T9" fmla="*/ 54733 h 11520"/>
              <a:gd name="T10" fmla="*/ 160068 w 11562"/>
              <a:gd name="T11" fmla="*/ 157519 h 11520"/>
              <a:gd name="T12" fmla="*/ 210111 w 11562"/>
              <a:gd name="T13" fmla="*/ 214970 h 11520"/>
              <a:gd name="T14" fmla="*/ 122193 w 11562"/>
              <a:gd name="T15" fmla="*/ 272357 h 11520"/>
              <a:gd name="T16" fmla="*/ 96359 w 11562"/>
              <a:gd name="T17" fmla="*/ 252663 h 11520"/>
              <a:gd name="T18" fmla="*/ 142230 w 11562"/>
              <a:gd name="T19" fmla="*/ 227534 h 11520"/>
              <a:gd name="T20" fmla="*/ 119868 w 11562"/>
              <a:gd name="T21" fmla="*/ 192143 h 11520"/>
              <a:gd name="T22" fmla="*/ 146785 w 11562"/>
              <a:gd name="T23" fmla="*/ 194796 h 11520"/>
              <a:gd name="T24" fmla="*/ 138821 w 11562"/>
              <a:gd name="T25" fmla="*/ 173887 h 11520"/>
              <a:gd name="T26" fmla="*/ 165738 w 11562"/>
              <a:gd name="T27" fmla="*/ 176157 h 11520"/>
              <a:gd name="T28" fmla="*/ 160068 w 11562"/>
              <a:gd name="T29" fmla="*/ 157519 h 11520"/>
              <a:gd name="T30" fmla="*/ 104705 w 11562"/>
              <a:gd name="T31" fmla="*/ 280829 h 11520"/>
              <a:gd name="T32" fmla="*/ 78903 w 11562"/>
              <a:gd name="T33" fmla="*/ 280829 h 11520"/>
              <a:gd name="T34" fmla="*/ 87631 w 11562"/>
              <a:gd name="T35" fmla="*/ 263693 h 11520"/>
              <a:gd name="T36" fmla="*/ 289779 w 11562"/>
              <a:gd name="T37" fmla="*/ 1439 h 11520"/>
              <a:gd name="T38" fmla="*/ 279522 w 11562"/>
              <a:gd name="T39" fmla="*/ 18958 h 11520"/>
              <a:gd name="T40" fmla="*/ 279522 w 11562"/>
              <a:gd name="T41" fmla="*/ 35327 h 11520"/>
              <a:gd name="T42" fmla="*/ 283313 w 11562"/>
              <a:gd name="T43" fmla="*/ 44343 h 11520"/>
              <a:gd name="T44" fmla="*/ 295449 w 11562"/>
              <a:gd name="T45" fmla="*/ 34944 h 11520"/>
              <a:gd name="T46" fmla="*/ 295449 w 11562"/>
              <a:gd name="T47" fmla="*/ 111065 h 11520"/>
              <a:gd name="T48" fmla="*/ 267768 w 11562"/>
              <a:gd name="T49" fmla="*/ 62342 h 11520"/>
              <a:gd name="T50" fmla="*/ 263977 w 11562"/>
              <a:gd name="T51" fmla="*/ 53295 h 11520"/>
              <a:gd name="T52" fmla="*/ 249961 w 11562"/>
              <a:gd name="T53" fmla="*/ 65380 h 11520"/>
              <a:gd name="T54" fmla="*/ 208614 w 11562"/>
              <a:gd name="T55" fmla="*/ 56268 h 11520"/>
              <a:gd name="T56" fmla="*/ 220368 w 11562"/>
              <a:gd name="T57" fmla="*/ 75674 h 11520"/>
              <a:gd name="T58" fmla="*/ 84223 w 11562"/>
              <a:gd name="T59" fmla="*/ 251895 h 11520"/>
              <a:gd name="T60" fmla="*/ 66002 w 11562"/>
              <a:gd name="T61" fmla="*/ 277408 h 11520"/>
              <a:gd name="T62" fmla="*/ 1911 w 11562"/>
              <a:gd name="T63" fmla="*/ 359252 h 11520"/>
              <a:gd name="T64" fmla="*/ 5702 w 11562"/>
              <a:gd name="T65" fmla="*/ 368300 h 11520"/>
              <a:gd name="T66" fmla="*/ 78521 w 11562"/>
              <a:gd name="T67" fmla="*/ 297198 h 11520"/>
              <a:gd name="T68" fmla="*/ 90849 w 11562"/>
              <a:gd name="T69" fmla="*/ 302824 h 11520"/>
              <a:gd name="T70" fmla="*/ 116460 w 11562"/>
              <a:gd name="T71" fmla="*/ 284250 h 11520"/>
              <a:gd name="T72" fmla="*/ 180933 w 11562"/>
              <a:gd name="T73" fmla="*/ 258769 h 11520"/>
              <a:gd name="T74" fmla="*/ 249579 w 11562"/>
              <a:gd name="T75" fmla="*/ 182232 h 11520"/>
              <a:gd name="T76" fmla="*/ 242348 w 11562"/>
              <a:gd name="T77" fmla="*/ 182232 h 11520"/>
              <a:gd name="T78" fmla="*/ 190011 w 11562"/>
              <a:gd name="T79" fmla="*/ 180346 h 11520"/>
              <a:gd name="T80" fmla="*/ 167267 w 11562"/>
              <a:gd name="T81" fmla="*/ 143803 h 11520"/>
              <a:gd name="T82" fmla="*/ 197242 w 11562"/>
              <a:gd name="T83" fmla="*/ 171490 h 11520"/>
              <a:gd name="T84" fmla="*/ 201033 w 11562"/>
              <a:gd name="T85" fmla="*/ 162442 h 11520"/>
              <a:gd name="T86" fmla="*/ 186221 w 11562"/>
              <a:gd name="T87" fmla="*/ 124781 h 11520"/>
              <a:gd name="T88" fmla="*/ 201797 w 11562"/>
              <a:gd name="T89" fmla="*/ 137985 h 11520"/>
              <a:gd name="T90" fmla="*/ 205588 w 11562"/>
              <a:gd name="T91" fmla="*/ 128969 h 11520"/>
              <a:gd name="T92" fmla="*/ 205206 w 11562"/>
              <a:gd name="T93" fmla="*/ 105726 h 11520"/>
              <a:gd name="T94" fmla="*/ 220751 w 11562"/>
              <a:gd name="T95" fmla="*/ 118962 h 11520"/>
              <a:gd name="T96" fmla="*/ 224541 w 11562"/>
              <a:gd name="T97" fmla="*/ 109915 h 11520"/>
              <a:gd name="T98" fmla="*/ 227567 w 11562"/>
              <a:gd name="T99" fmla="*/ 83283 h 11520"/>
              <a:gd name="T100" fmla="*/ 263977 w 11562"/>
              <a:gd name="T101" fmla="*/ 159788 h 11520"/>
              <a:gd name="T102" fmla="*/ 267768 w 11562"/>
              <a:gd name="T103" fmla="*/ 168836 h 11520"/>
              <a:gd name="T104" fmla="*/ 291276 w 11562"/>
              <a:gd name="T105" fmla="*/ 147608 h 11520"/>
              <a:gd name="T106" fmla="*/ 311026 w 11562"/>
              <a:gd name="T107" fmla="*/ 159405 h 11520"/>
              <a:gd name="T108" fmla="*/ 301916 w 11562"/>
              <a:gd name="T109" fmla="*/ 117907 h 11520"/>
              <a:gd name="T110" fmla="*/ 351576 w 11562"/>
              <a:gd name="T111" fmla="*/ 90125 h 11520"/>
              <a:gd name="T112" fmla="*/ 366389 w 11562"/>
              <a:gd name="T113" fmla="*/ 78711 h 11520"/>
              <a:gd name="T114" fmla="*/ 297360 w 11562"/>
              <a:gd name="T115" fmla="*/ 1439 h 115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562" h="11520" extrusionOk="0">
                <a:moveTo>
                  <a:pt x="9204" y="402"/>
                </a:moveTo>
                <a:lnTo>
                  <a:pt x="11145" y="2343"/>
                </a:lnTo>
                <a:lnTo>
                  <a:pt x="11073" y="2414"/>
                </a:lnTo>
                <a:lnTo>
                  <a:pt x="9132" y="474"/>
                </a:lnTo>
                <a:lnTo>
                  <a:pt x="9204" y="402"/>
                </a:lnTo>
                <a:close/>
                <a:moveTo>
                  <a:pt x="7049" y="1712"/>
                </a:moveTo>
                <a:lnTo>
                  <a:pt x="9823" y="4486"/>
                </a:lnTo>
                <a:lnTo>
                  <a:pt x="9668" y="4629"/>
                </a:lnTo>
                <a:lnTo>
                  <a:pt x="6906" y="1855"/>
                </a:lnTo>
                <a:lnTo>
                  <a:pt x="7049" y="1712"/>
                </a:lnTo>
                <a:close/>
                <a:moveTo>
                  <a:pt x="5025" y="4927"/>
                </a:moveTo>
                <a:lnTo>
                  <a:pt x="5025" y="4927"/>
                </a:lnTo>
                <a:cubicBezTo>
                  <a:pt x="5192" y="5022"/>
                  <a:pt x="5465" y="5224"/>
                  <a:pt x="5703" y="5760"/>
                </a:cubicBezTo>
                <a:cubicBezTo>
                  <a:pt x="5965" y="6367"/>
                  <a:pt x="6323" y="6629"/>
                  <a:pt x="6596" y="6724"/>
                </a:cubicBezTo>
                <a:lnTo>
                  <a:pt x="5489" y="7832"/>
                </a:lnTo>
                <a:cubicBezTo>
                  <a:pt x="5048" y="8272"/>
                  <a:pt x="4462" y="8519"/>
                  <a:pt x="3836" y="8519"/>
                </a:cubicBezTo>
                <a:cubicBezTo>
                  <a:pt x="3768" y="8519"/>
                  <a:pt x="3700" y="8516"/>
                  <a:pt x="3632" y="8510"/>
                </a:cubicBezTo>
                <a:cubicBezTo>
                  <a:pt x="3298" y="8487"/>
                  <a:pt x="3048" y="8237"/>
                  <a:pt x="3025" y="7903"/>
                </a:cubicBezTo>
                <a:cubicBezTo>
                  <a:pt x="2977" y="7308"/>
                  <a:pt x="3156" y="6713"/>
                  <a:pt x="3525" y="6248"/>
                </a:cubicBezTo>
                <a:cubicBezTo>
                  <a:pt x="4358" y="7058"/>
                  <a:pt x="4334" y="7117"/>
                  <a:pt x="4465" y="7117"/>
                </a:cubicBezTo>
                <a:cubicBezTo>
                  <a:pt x="4608" y="7117"/>
                  <a:pt x="4691" y="6939"/>
                  <a:pt x="4584" y="6832"/>
                </a:cubicBezTo>
                <a:lnTo>
                  <a:pt x="3763" y="6010"/>
                </a:lnTo>
                <a:lnTo>
                  <a:pt x="4120" y="5653"/>
                </a:lnTo>
                <a:cubicBezTo>
                  <a:pt x="4477" y="5998"/>
                  <a:pt x="4489" y="6093"/>
                  <a:pt x="4608" y="6093"/>
                </a:cubicBezTo>
                <a:cubicBezTo>
                  <a:pt x="4763" y="6093"/>
                  <a:pt x="4834" y="5915"/>
                  <a:pt x="4727" y="5808"/>
                </a:cubicBezTo>
                <a:lnTo>
                  <a:pt x="4358" y="5439"/>
                </a:lnTo>
                <a:lnTo>
                  <a:pt x="4715" y="5081"/>
                </a:lnTo>
                <a:cubicBezTo>
                  <a:pt x="5072" y="5415"/>
                  <a:pt x="5084" y="5510"/>
                  <a:pt x="5203" y="5510"/>
                </a:cubicBezTo>
                <a:cubicBezTo>
                  <a:pt x="5358" y="5510"/>
                  <a:pt x="5430" y="5331"/>
                  <a:pt x="5322" y="5224"/>
                </a:cubicBezTo>
                <a:lnTo>
                  <a:pt x="5025" y="4927"/>
                </a:lnTo>
                <a:close/>
                <a:moveTo>
                  <a:pt x="2751" y="8248"/>
                </a:moveTo>
                <a:cubicBezTo>
                  <a:pt x="2858" y="8487"/>
                  <a:pt x="3048" y="8677"/>
                  <a:pt x="3287" y="8784"/>
                </a:cubicBezTo>
                <a:cubicBezTo>
                  <a:pt x="3036" y="9022"/>
                  <a:pt x="3001" y="9106"/>
                  <a:pt x="2882" y="9106"/>
                </a:cubicBezTo>
                <a:cubicBezTo>
                  <a:pt x="2763" y="9106"/>
                  <a:pt x="2727" y="9010"/>
                  <a:pt x="2477" y="8784"/>
                </a:cubicBezTo>
                <a:cubicBezTo>
                  <a:pt x="2405" y="8713"/>
                  <a:pt x="2405" y="8594"/>
                  <a:pt x="2477" y="8510"/>
                </a:cubicBezTo>
                <a:lnTo>
                  <a:pt x="2751" y="8248"/>
                </a:lnTo>
                <a:close/>
                <a:moveTo>
                  <a:pt x="9216" y="0"/>
                </a:moveTo>
                <a:cubicBezTo>
                  <a:pt x="9171" y="0"/>
                  <a:pt x="9127" y="15"/>
                  <a:pt x="9097" y="45"/>
                </a:cubicBezTo>
                <a:lnTo>
                  <a:pt x="8775" y="355"/>
                </a:lnTo>
                <a:cubicBezTo>
                  <a:pt x="8716" y="414"/>
                  <a:pt x="8716" y="533"/>
                  <a:pt x="8775" y="593"/>
                </a:cubicBezTo>
                <a:lnTo>
                  <a:pt x="9037" y="855"/>
                </a:lnTo>
                <a:lnTo>
                  <a:pt x="8775" y="1105"/>
                </a:lnTo>
                <a:cubicBezTo>
                  <a:pt x="8716" y="1164"/>
                  <a:pt x="8716" y="1283"/>
                  <a:pt x="8775" y="1343"/>
                </a:cubicBezTo>
                <a:cubicBezTo>
                  <a:pt x="8805" y="1373"/>
                  <a:pt x="8850" y="1387"/>
                  <a:pt x="8894" y="1387"/>
                </a:cubicBezTo>
                <a:cubicBezTo>
                  <a:pt x="8939" y="1387"/>
                  <a:pt x="8984" y="1373"/>
                  <a:pt x="9013" y="1343"/>
                </a:cubicBezTo>
                <a:lnTo>
                  <a:pt x="9275" y="1093"/>
                </a:lnTo>
                <a:lnTo>
                  <a:pt x="10466" y="2283"/>
                </a:lnTo>
                <a:lnTo>
                  <a:pt x="9275" y="3474"/>
                </a:lnTo>
                <a:lnTo>
                  <a:pt x="8085" y="2283"/>
                </a:lnTo>
                <a:lnTo>
                  <a:pt x="8406" y="1950"/>
                </a:lnTo>
                <a:cubicBezTo>
                  <a:pt x="8466" y="1890"/>
                  <a:pt x="8466" y="1771"/>
                  <a:pt x="8406" y="1712"/>
                </a:cubicBezTo>
                <a:cubicBezTo>
                  <a:pt x="8376" y="1682"/>
                  <a:pt x="8332" y="1667"/>
                  <a:pt x="8287" y="1667"/>
                </a:cubicBezTo>
                <a:cubicBezTo>
                  <a:pt x="8242" y="1667"/>
                  <a:pt x="8198" y="1682"/>
                  <a:pt x="8168" y="1712"/>
                </a:cubicBezTo>
                <a:lnTo>
                  <a:pt x="7847" y="2045"/>
                </a:lnTo>
                <a:cubicBezTo>
                  <a:pt x="7168" y="1390"/>
                  <a:pt x="7168" y="1331"/>
                  <a:pt x="7049" y="1331"/>
                </a:cubicBezTo>
                <a:cubicBezTo>
                  <a:pt x="6930" y="1331"/>
                  <a:pt x="6906" y="1414"/>
                  <a:pt x="6549" y="1760"/>
                </a:cubicBezTo>
                <a:cubicBezTo>
                  <a:pt x="6489" y="1819"/>
                  <a:pt x="6489" y="1938"/>
                  <a:pt x="6549" y="1998"/>
                </a:cubicBezTo>
                <a:lnTo>
                  <a:pt x="6918" y="2367"/>
                </a:lnTo>
                <a:lnTo>
                  <a:pt x="3346" y="5939"/>
                </a:lnTo>
                <a:cubicBezTo>
                  <a:pt x="2870" y="6462"/>
                  <a:pt x="2620" y="7165"/>
                  <a:pt x="2644" y="7879"/>
                </a:cubicBezTo>
                <a:lnTo>
                  <a:pt x="2215" y="8308"/>
                </a:lnTo>
                <a:cubicBezTo>
                  <a:pt x="2108" y="8403"/>
                  <a:pt x="2072" y="8534"/>
                  <a:pt x="2072" y="8677"/>
                </a:cubicBezTo>
                <a:cubicBezTo>
                  <a:pt x="2072" y="8915"/>
                  <a:pt x="2227" y="9070"/>
                  <a:pt x="2227" y="9070"/>
                </a:cubicBezTo>
                <a:lnTo>
                  <a:pt x="60" y="11237"/>
                </a:lnTo>
                <a:cubicBezTo>
                  <a:pt x="0" y="11296"/>
                  <a:pt x="0" y="11415"/>
                  <a:pt x="60" y="11475"/>
                </a:cubicBezTo>
                <a:cubicBezTo>
                  <a:pt x="90" y="11505"/>
                  <a:pt x="134" y="11520"/>
                  <a:pt x="179" y="11520"/>
                </a:cubicBezTo>
                <a:cubicBezTo>
                  <a:pt x="224" y="11520"/>
                  <a:pt x="268" y="11505"/>
                  <a:pt x="298" y="11475"/>
                </a:cubicBezTo>
                <a:lnTo>
                  <a:pt x="2465" y="9296"/>
                </a:lnTo>
                <a:lnTo>
                  <a:pt x="2477" y="9320"/>
                </a:lnTo>
                <a:cubicBezTo>
                  <a:pt x="2584" y="9421"/>
                  <a:pt x="2718" y="9472"/>
                  <a:pt x="2852" y="9472"/>
                </a:cubicBezTo>
                <a:cubicBezTo>
                  <a:pt x="2986" y="9472"/>
                  <a:pt x="3120" y="9421"/>
                  <a:pt x="3227" y="9320"/>
                </a:cubicBezTo>
                <a:lnTo>
                  <a:pt x="3656" y="8891"/>
                </a:lnTo>
                <a:cubicBezTo>
                  <a:pt x="3685" y="8892"/>
                  <a:pt x="3715" y="8893"/>
                  <a:pt x="3745" y="8893"/>
                </a:cubicBezTo>
                <a:cubicBezTo>
                  <a:pt x="4485" y="8893"/>
                  <a:pt x="5176" y="8609"/>
                  <a:pt x="5680" y="8094"/>
                </a:cubicBezTo>
                <a:lnTo>
                  <a:pt x="7835" y="5939"/>
                </a:lnTo>
                <a:cubicBezTo>
                  <a:pt x="7906" y="5879"/>
                  <a:pt x="7906" y="5760"/>
                  <a:pt x="7835" y="5700"/>
                </a:cubicBezTo>
                <a:cubicBezTo>
                  <a:pt x="7805" y="5671"/>
                  <a:pt x="7760" y="5656"/>
                  <a:pt x="7717" y="5656"/>
                </a:cubicBezTo>
                <a:cubicBezTo>
                  <a:pt x="7674" y="5656"/>
                  <a:pt x="7632" y="5671"/>
                  <a:pt x="7608" y="5700"/>
                </a:cubicBezTo>
                <a:lnTo>
                  <a:pt x="6811" y="6486"/>
                </a:lnTo>
                <a:cubicBezTo>
                  <a:pt x="6668" y="6462"/>
                  <a:pt x="6275" y="6343"/>
                  <a:pt x="5965" y="5641"/>
                </a:cubicBezTo>
                <a:cubicBezTo>
                  <a:pt x="5680" y="5022"/>
                  <a:pt x="5358" y="4748"/>
                  <a:pt x="5120" y="4629"/>
                </a:cubicBezTo>
                <a:lnTo>
                  <a:pt x="5251" y="4498"/>
                </a:lnTo>
                <a:lnTo>
                  <a:pt x="6073" y="5319"/>
                </a:lnTo>
                <a:cubicBezTo>
                  <a:pt x="6102" y="5349"/>
                  <a:pt x="6147" y="5364"/>
                  <a:pt x="6192" y="5364"/>
                </a:cubicBezTo>
                <a:cubicBezTo>
                  <a:pt x="6236" y="5364"/>
                  <a:pt x="6281" y="5349"/>
                  <a:pt x="6311" y="5319"/>
                </a:cubicBezTo>
                <a:cubicBezTo>
                  <a:pt x="6370" y="5260"/>
                  <a:pt x="6370" y="5141"/>
                  <a:pt x="6311" y="5081"/>
                </a:cubicBezTo>
                <a:lnTo>
                  <a:pt x="5489" y="4260"/>
                </a:lnTo>
                <a:lnTo>
                  <a:pt x="5846" y="3903"/>
                </a:lnTo>
                <a:lnTo>
                  <a:pt x="6215" y="4272"/>
                </a:lnTo>
                <a:cubicBezTo>
                  <a:pt x="6245" y="4301"/>
                  <a:pt x="6290" y="4316"/>
                  <a:pt x="6335" y="4316"/>
                </a:cubicBezTo>
                <a:cubicBezTo>
                  <a:pt x="6379" y="4316"/>
                  <a:pt x="6424" y="4301"/>
                  <a:pt x="6454" y="4272"/>
                </a:cubicBezTo>
                <a:cubicBezTo>
                  <a:pt x="6513" y="4212"/>
                  <a:pt x="6513" y="4093"/>
                  <a:pt x="6454" y="4034"/>
                </a:cubicBezTo>
                <a:lnTo>
                  <a:pt x="6084" y="3665"/>
                </a:lnTo>
                <a:lnTo>
                  <a:pt x="6442" y="3307"/>
                </a:lnTo>
                <a:lnTo>
                  <a:pt x="6811" y="3676"/>
                </a:lnTo>
                <a:cubicBezTo>
                  <a:pt x="6841" y="3706"/>
                  <a:pt x="6885" y="3721"/>
                  <a:pt x="6930" y="3721"/>
                </a:cubicBezTo>
                <a:cubicBezTo>
                  <a:pt x="6974" y="3721"/>
                  <a:pt x="7019" y="3706"/>
                  <a:pt x="7049" y="3676"/>
                </a:cubicBezTo>
                <a:cubicBezTo>
                  <a:pt x="7108" y="3617"/>
                  <a:pt x="7108" y="3498"/>
                  <a:pt x="7049" y="3438"/>
                </a:cubicBezTo>
                <a:lnTo>
                  <a:pt x="6680" y="3069"/>
                </a:lnTo>
                <a:lnTo>
                  <a:pt x="7144" y="2605"/>
                </a:lnTo>
                <a:lnTo>
                  <a:pt x="8906" y="4379"/>
                </a:lnTo>
                <a:lnTo>
                  <a:pt x="8287" y="4998"/>
                </a:lnTo>
                <a:cubicBezTo>
                  <a:pt x="8228" y="5058"/>
                  <a:pt x="8228" y="5177"/>
                  <a:pt x="8287" y="5236"/>
                </a:cubicBezTo>
                <a:cubicBezTo>
                  <a:pt x="8317" y="5266"/>
                  <a:pt x="8362" y="5281"/>
                  <a:pt x="8406" y="5281"/>
                </a:cubicBezTo>
                <a:cubicBezTo>
                  <a:pt x="8451" y="5281"/>
                  <a:pt x="8495" y="5266"/>
                  <a:pt x="8525" y="5236"/>
                </a:cubicBezTo>
                <a:lnTo>
                  <a:pt x="9144" y="4617"/>
                </a:lnTo>
                <a:cubicBezTo>
                  <a:pt x="9502" y="4962"/>
                  <a:pt x="9525" y="5034"/>
                  <a:pt x="9644" y="5034"/>
                </a:cubicBezTo>
                <a:cubicBezTo>
                  <a:pt x="9680" y="5034"/>
                  <a:pt x="9728" y="5010"/>
                  <a:pt x="9764" y="4986"/>
                </a:cubicBezTo>
                <a:cubicBezTo>
                  <a:pt x="10121" y="4617"/>
                  <a:pt x="10192" y="4593"/>
                  <a:pt x="10192" y="4486"/>
                </a:cubicBezTo>
                <a:cubicBezTo>
                  <a:pt x="10192" y="4367"/>
                  <a:pt x="10133" y="4379"/>
                  <a:pt x="9478" y="3688"/>
                </a:cubicBezTo>
                <a:lnTo>
                  <a:pt x="10668" y="2498"/>
                </a:lnTo>
                <a:cubicBezTo>
                  <a:pt x="10907" y="2724"/>
                  <a:pt x="10930" y="2819"/>
                  <a:pt x="11037" y="2819"/>
                </a:cubicBezTo>
                <a:cubicBezTo>
                  <a:pt x="11085" y="2819"/>
                  <a:pt x="11133" y="2795"/>
                  <a:pt x="11157" y="2772"/>
                </a:cubicBezTo>
                <a:lnTo>
                  <a:pt x="11502" y="2462"/>
                </a:lnTo>
                <a:cubicBezTo>
                  <a:pt x="11561" y="2402"/>
                  <a:pt x="11561" y="2283"/>
                  <a:pt x="11502" y="2224"/>
                </a:cubicBezTo>
                <a:lnTo>
                  <a:pt x="9335" y="45"/>
                </a:lnTo>
                <a:cubicBezTo>
                  <a:pt x="9305" y="15"/>
                  <a:pt x="9260" y="0"/>
                  <a:pt x="92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nvGrpSpPr>
          <p:cNvPr id="11" name="Google Shape;12102;p68"/>
          <p:cNvGrpSpPr/>
          <p:nvPr/>
        </p:nvGrpSpPr>
        <p:grpSpPr>
          <a:xfrm>
            <a:off x="1151376" y="3324774"/>
            <a:ext cx="351615" cy="350373"/>
            <a:chOff x="6203579" y="3348981"/>
            <a:chExt cx="351615" cy="350373"/>
          </a:xfrm>
          <a:solidFill>
            <a:schemeClr val="bg1"/>
          </a:solidFill>
        </p:grpSpPr>
        <p:sp>
          <p:nvSpPr>
            <p:cNvPr id="12" name="Google Shape;12103;p68"/>
            <p:cNvSpPr/>
            <p:nvPr/>
          </p:nvSpPr>
          <p:spPr>
            <a:xfrm>
              <a:off x="6377667" y="3404249"/>
              <a:ext cx="93686" cy="58072"/>
            </a:xfrm>
            <a:custGeom>
              <a:avLst/>
              <a:gdLst/>
              <a:ahLst/>
              <a:cxnLst/>
              <a:rect l="l" t="t" r="r" b="b"/>
              <a:pathLst>
                <a:path w="2941" h="1823" extrusionOk="0">
                  <a:moveTo>
                    <a:pt x="644" y="0"/>
                  </a:moveTo>
                  <a:cubicBezTo>
                    <a:pt x="467" y="0"/>
                    <a:pt x="288" y="39"/>
                    <a:pt x="119" y="120"/>
                  </a:cubicBezTo>
                  <a:cubicBezTo>
                    <a:pt x="36" y="155"/>
                    <a:pt x="0" y="251"/>
                    <a:pt x="36" y="322"/>
                  </a:cubicBezTo>
                  <a:cubicBezTo>
                    <a:pt x="70" y="374"/>
                    <a:pt x="129" y="413"/>
                    <a:pt x="186" y="413"/>
                  </a:cubicBezTo>
                  <a:cubicBezTo>
                    <a:pt x="208" y="413"/>
                    <a:pt x="230" y="407"/>
                    <a:pt x="250" y="394"/>
                  </a:cubicBezTo>
                  <a:cubicBezTo>
                    <a:pt x="370" y="337"/>
                    <a:pt x="498" y="310"/>
                    <a:pt x="625" y="310"/>
                  </a:cubicBezTo>
                  <a:cubicBezTo>
                    <a:pt x="950" y="310"/>
                    <a:pt x="1269" y="487"/>
                    <a:pt x="1441" y="786"/>
                  </a:cubicBezTo>
                  <a:cubicBezTo>
                    <a:pt x="1215" y="1036"/>
                    <a:pt x="1143" y="1406"/>
                    <a:pt x="1286" y="1739"/>
                  </a:cubicBezTo>
                  <a:cubicBezTo>
                    <a:pt x="1322" y="1798"/>
                    <a:pt x="1381" y="1822"/>
                    <a:pt x="1441" y="1822"/>
                  </a:cubicBezTo>
                  <a:cubicBezTo>
                    <a:pt x="1560" y="1822"/>
                    <a:pt x="1631" y="1703"/>
                    <a:pt x="1584" y="1608"/>
                  </a:cubicBezTo>
                  <a:cubicBezTo>
                    <a:pt x="1453" y="1322"/>
                    <a:pt x="1572" y="989"/>
                    <a:pt x="1858" y="858"/>
                  </a:cubicBezTo>
                  <a:cubicBezTo>
                    <a:pt x="1936" y="822"/>
                    <a:pt x="2017" y="805"/>
                    <a:pt x="2096" y="805"/>
                  </a:cubicBezTo>
                  <a:cubicBezTo>
                    <a:pt x="2305" y="805"/>
                    <a:pt x="2501" y="924"/>
                    <a:pt x="2596" y="1132"/>
                  </a:cubicBezTo>
                  <a:cubicBezTo>
                    <a:pt x="2631" y="1193"/>
                    <a:pt x="2699" y="1229"/>
                    <a:pt x="2760" y="1229"/>
                  </a:cubicBezTo>
                  <a:cubicBezTo>
                    <a:pt x="2782" y="1229"/>
                    <a:pt x="2803" y="1224"/>
                    <a:pt x="2822" y="1215"/>
                  </a:cubicBezTo>
                  <a:cubicBezTo>
                    <a:pt x="2893" y="1167"/>
                    <a:pt x="2941" y="1084"/>
                    <a:pt x="2893" y="1013"/>
                  </a:cubicBezTo>
                  <a:cubicBezTo>
                    <a:pt x="2757" y="696"/>
                    <a:pt x="2448" y="503"/>
                    <a:pt x="2108" y="503"/>
                  </a:cubicBezTo>
                  <a:cubicBezTo>
                    <a:pt x="1975" y="503"/>
                    <a:pt x="1837" y="532"/>
                    <a:pt x="1703" y="596"/>
                  </a:cubicBezTo>
                  <a:cubicBezTo>
                    <a:pt x="1476" y="218"/>
                    <a:pt x="1066" y="0"/>
                    <a:pt x="644"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3" name="Google Shape;12104;p68"/>
            <p:cNvSpPr/>
            <p:nvPr/>
          </p:nvSpPr>
          <p:spPr>
            <a:xfrm>
              <a:off x="6260090" y="3449611"/>
              <a:ext cx="76643" cy="44947"/>
            </a:xfrm>
            <a:custGeom>
              <a:avLst/>
              <a:gdLst/>
              <a:ahLst/>
              <a:cxnLst/>
              <a:rect l="l" t="t" r="r" b="b"/>
              <a:pathLst>
                <a:path w="2406" h="1411" extrusionOk="0">
                  <a:moveTo>
                    <a:pt x="1868" y="0"/>
                  </a:moveTo>
                  <a:cubicBezTo>
                    <a:pt x="1523" y="0"/>
                    <a:pt x="1190" y="178"/>
                    <a:pt x="1012" y="541"/>
                  </a:cubicBezTo>
                  <a:cubicBezTo>
                    <a:pt x="891" y="501"/>
                    <a:pt x="765" y="480"/>
                    <a:pt x="638" y="480"/>
                  </a:cubicBezTo>
                  <a:cubicBezTo>
                    <a:pt x="466" y="480"/>
                    <a:pt x="291" y="518"/>
                    <a:pt x="119" y="601"/>
                  </a:cubicBezTo>
                  <a:cubicBezTo>
                    <a:pt x="36" y="636"/>
                    <a:pt x="0" y="732"/>
                    <a:pt x="36" y="803"/>
                  </a:cubicBezTo>
                  <a:cubicBezTo>
                    <a:pt x="70" y="855"/>
                    <a:pt x="129" y="894"/>
                    <a:pt x="186" y="894"/>
                  </a:cubicBezTo>
                  <a:cubicBezTo>
                    <a:pt x="209" y="894"/>
                    <a:pt x="230" y="888"/>
                    <a:pt x="250" y="875"/>
                  </a:cubicBezTo>
                  <a:cubicBezTo>
                    <a:pt x="375" y="820"/>
                    <a:pt x="506" y="794"/>
                    <a:pt x="636" y="794"/>
                  </a:cubicBezTo>
                  <a:cubicBezTo>
                    <a:pt x="990" y="794"/>
                    <a:pt x="1332" y="987"/>
                    <a:pt x="1489" y="1327"/>
                  </a:cubicBezTo>
                  <a:cubicBezTo>
                    <a:pt x="1512" y="1386"/>
                    <a:pt x="1572" y="1410"/>
                    <a:pt x="1631" y="1410"/>
                  </a:cubicBezTo>
                  <a:cubicBezTo>
                    <a:pt x="1750" y="1410"/>
                    <a:pt x="1822" y="1291"/>
                    <a:pt x="1786" y="1196"/>
                  </a:cubicBezTo>
                  <a:cubicBezTo>
                    <a:pt x="1679" y="970"/>
                    <a:pt x="1500" y="779"/>
                    <a:pt x="1310" y="660"/>
                  </a:cubicBezTo>
                  <a:cubicBezTo>
                    <a:pt x="1435" y="426"/>
                    <a:pt x="1654" y="315"/>
                    <a:pt x="1877" y="315"/>
                  </a:cubicBezTo>
                  <a:cubicBezTo>
                    <a:pt x="1971" y="315"/>
                    <a:pt x="2067" y="335"/>
                    <a:pt x="2155" y="374"/>
                  </a:cubicBezTo>
                  <a:cubicBezTo>
                    <a:pt x="2175" y="388"/>
                    <a:pt x="2198" y="394"/>
                    <a:pt x="2221" y="394"/>
                  </a:cubicBezTo>
                  <a:cubicBezTo>
                    <a:pt x="2280" y="394"/>
                    <a:pt x="2341" y="355"/>
                    <a:pt x="2358" y="303"/>
                  </a:cubicBezTo>
                  <a:cubicBezTo>
                    <a:pt x="2405" y="220"/>
                    <a:pt x="2358" y="124"/>
                    <a:pt x="2286" y="89"/>
                  </a:cubicBezTo>
                  <a:cubicBezTo>
                    <a:pt x="2151" y="30"/>
                    <a:pt x="2009" y="0"/>
                    <a:pt x="1868"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4" name="Google Shape;12105;p68"/>
            <p:cNvSpPr/>
            <p:nvPr/>
          </p:nvSpPr>
          <p:spPr>
            <a:xfrm>
              <a:off x="6415574" y="3498349"/>
              <a:ext cx="49343" cy="21598"/>
            </a:xfrm>
            <a:custGeom>
              <a:avLst/>
              <a:gdLst/>
              <a:ahLst/>
              <a:cxnLst/>
              <a:rect l="l" t="t" r="r" b="b"/>
              <a:pathLst>
                <a:path w="1549" h="678" extrusionOk="0">
                  <a:moveTo>
                    <a:pt x="642" y="1"/>
                  </a:moveTo>
                  <a:cubicBezTo>
                    <a:pt x="446" y="1"/>
                    <a:pt x="250" y="58"/>
                    <a:pt x="84" y="178"/>
                  </a:cubicBezTo>
                  <a:cubicBezTo>
                    <a:pt x="13" y="237"/>
                    <a:pt x="1" y="333"/>
                    <a:pt x="37" y="404"/>
                  </a:cubicBezTo>
                  <a:cubicBezTo>
                    <a:pt x="75" y="450"/>
                    <a:pt x="128" y="477"/>
                    <a:pt x="180" y="477"/>
                  </a:cubicBezTo>
                  <a:cubicBezTo>
                    <a:pt x="209" y="477"/>
                    <a:pt x="237" y="469"/>
                    <a:pt x="263" y="452"/>
                  </a:cubicBezTo>
                  <a:cubicBezTo>
                    <a:pt x="382" y="366"/>
                    <a:pt x="521" y="324"/>
                    <a:pt x="659" y="324"/>
                  </a:cubicBezTo>
                  <a:cubicBezTo>
                    <a:pt x="865" y="324"/>
                    <a:pt x="1068" y="417"/>
                    <a:pt x="1203" y="595"/>
                  </a:cubicBezTo>
                  <a:cubicBezTo>
                    <a:pt x="1227" y="642"/>
                    <a:pt x="1275" y="678"/>
                    <a:pt x="1334" y="678"/>
                  </a:cubicBezTo>
                  <a:cubicBezTo>
                    <a:pt x="1465" y="678"/>
                    <a:pt x="1549" y="523"/>
                    <a:pt x="1465" y="416"/>
                  </a:cubicBezTo>
                  <a:cubicBezTo>
                    <a:pt x="1268" y="146"/>
                    <a:pt x="954" y="1"/>
                    <a:pt x="642"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5" name="Google Shape;12106;p68"/>
            <p:cNvSpPr/>
            <p:nvPr/>
          </p:nvSpPr>
          <p:spPr>
            <a:xfrm>
              <a:off x="6344283" y="3473247"/>
              <a:ext cx="41380" cy="32301"/>
            </a:xfrm>
            <a:custGeom>
              <a:avLst/>
              <a:gdLst/>
              <a:ahLst/>
              <a:cxnLst/>
              <a:rect l="l" t="t" r="r" b="b"/>
              <a:pathLst>
                <a:path w="1299" h="1014" extrusionOk="0">
                  <a:moveTo>
                    <a:pt x="1122" y="0"/>
                  </a:moveTo>
                  <a:cubicBezTo>
                    <a:pt x="1048" y="0"/>
                    <a:pt x="986" y="56"/>
                    <a:pt x="953" y="133"/>
                  </a:cubicBezTo>
                  <a:cubicBezTo>
                    <a:pt x="899" y="455"/>
                    <a:pt x="612" y="701"/>
                    <a:pt x="293" y="701"/>
                  </a:cubicBezTo>
                  <a:cubicBezTo>
                    <a:pt x="259" y="701"/>
                    <a:pt x="225" y="698"/>
                    <a:pt x="191" y="692"/>
                  </a:cubicBezTo>
                  <a:cubicBezTo>
                    <a:pt x="178" y="689"/>
                    <a:pt x="166" y="687"/>
                    <a:pt x="155" y="687"/>
                  </a:cubicBezTo>
                  <a:cubicBezTo>
                    <a:pt x="87" y="687"/>
                    <a:pt x="33" y="742"/>
                    <a:pt x="12" y="823"/>
                  </a:cubicBezTo>
                  <a:cubicBezTo>
                    <a:pt x="0" y="906"/>
                    <a:pt x="60" y="990"/>
                    <a:pt x="155" y="1002"/>
                  </a:cubicBezTo>
                  <a:cubicBezTo>
                    <a:pt x="215" y="1014"/>
                    <a:pt x="250" y="1014"/>
                    <a:pt x="310" y="1014"/>
                  </a:cubicBezTo>
                  <a:cubicBezTo>
                    <a:pt x="774" y="1014"/>
                    <a:pt x="1203" y="668"/>
                    <a:pt x="1286" y="180"/>
                  </a:cubicBezTo>
                  <a:cubicBezTo>
                    <a:pt x="1298" y="97"/>
                    <a:pt x="1239" y="13"/>
                    <a:pt x="1143" y="2"/>
                  </a:cubicBezTo>
                  <a:cubicBezTo>
                    <a:pt x="1136" y="1"/>
                    <a:pt x="1129" y="0"/>
                    <a:pt x="1122"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6" name="Google Shape;12107;p68"/>
            <p:cNvSpPr/>
            <p:nvPr/>
          </p:nvSpPr>
          <p:spPr>
            <a:xfrm>
              <a:off x="6203579" y="3348981"/>
              <a:ext cx="351615" cy="350373"/>
            </a:xfrm>
            <a:custGeom>
              <a:avLst/>
              <a:gdLst/>
              <a:ahLst/>
              <a:cxnLst/>
              <a:rect l="l" t="t" r="r" b="b"/>
              <a:pathLst>
                <a:path w="11038" h="10999" extrusionOk="0">
                  <a:moveTo>
                    <a:pt x="4995" y="1"/>
                  </a:moveTo>
                  <a:cubicBezTo>
                    <a:pt x="4687" y="1"/>
                    <a:pt x="4370" y="111"/>
                    <a:pt x="4132" y="331"/>
                  </a:cubicBezTo>
                  <a:cubicBezTo>
                    <a:pt x="3987" y="258"/>
                    <a:pt x="3828" y="224"/>
                    <a:pt x="3666" y="224"/>
                  </a:cubicBezTo>
                  <a:cubicBezTo>
                    <a:pt x="3298" y="224"/>
                    <a:pt x="2919" y="402"/>
                    <a:pt x="2679" y="700"/>
                  </a:cubicBezTo>
                  <a:cubicBezTo>
                    <a:pt x="2642" y="695"/>
                    <a:pt x="2604" y="692"/>
                    <a:pt x="2566" y="692"/>
                  </a:cubicBezTo>
                  <a:cubicBezTo>
                    <a:pt x="2064" y="692"/>
                    <a:pt x="1551" y="1122"/>
                    <a:pt x="1429" y="1676"/>
                  </a:cubicBezTo>
                  <a:cubicBezTo>
                    <a:pt x="881" y="1795"/>
                    <a:pt x="488" y="2462"/>
                    <a:pt x="643" y="3081"/>
                  </a:cubicBezTo>
                  <a:cubicBezTo>
                    <a:pt x="84" y="3379"/>
                    <a:pt x="0" y="4248"/>
                    <a:pt x="441" y="4784"/>
                  </a:cubicBezTo>
                  <a:cubicBezTo>
                    <a:pt x="336" y="5477"/>
                    <a:pt x="852" y="6142"/>
                    <a:pt x="1432" y="6142"/>
                  </a:cubicBezTo>
                  <a:cubicBezTo>
                    <a:pt x="1510" y="6142"/>
                    <a:pt x="1589" y="6130"/>
                    <a:pt x="1667" y="6105"/>
                  </a:cubicBezTo>
                  <a:cubicBezTo>
                    <a:pt x="1827" y="6308"/>
                    <a:pt x="2150" y="6444"/>
                    <a:pt x="2456" y="6444"/>
                  </a:cubicBezTo>
                  <a:cubicBezTo>
                    <a:pt x="2491" y="6444"/>
                    <a:pt x="2526" y="6442"/>
                    <a:pt x="2560" y="6439"/>
                  </a:cubicBezTo>
                  <a:cubicBezTo>
                    <a:pt x="3002" y="7378"/>
                    <a:pt x="3681" y="7769"/>
                    <a:pt x="4568" y="7769"/>
                  </a:cubicBezTo>
                  <a:cubicBezTo>
                    <a:pt x="4805" y="7769"/>
                    <a:pt x="5056" y="7741"/>
                    <a:pt x="5322" y="7689"/>
                  </a:cubicBezTo>
                  <a:cubicBezTo>
                    <a:pt x="5429" y="8070"/>
                    <a:pt x="5715" y="8534"/>
                    <a:pt x="6382" y="8915"/>
                  </a:cubicBezTo>
                  <a:cubicBezTo>
                    <a:pt x="7454" y="9534"/>
                    <a:pt x="7965" y="10022"/>
                    <a:pt x="8037" y="10487"/>
                  </a:cubicBezTo>
                  <a:cubicBezTo>
                    <a:pt x="8085" y="10796"/>
                    <a:pt x="8346" y="10999"/>
                    <a:pt x="8644" y="10999"/>
                  </a:cubicBezTo>
                  <a:cubicBezTo>
                    <a:pt x="9049" y="10999"/>
                    <a:pt x="9323" y="10630"/>
                    <a:pt x="9251" y="10260"/>
                  </a:cubicBezTo>
                  <a:lnTo>
                    <a:pt x="8835" y="8355"/>
                  </a:lnTo>
                  <a:cubicBezTo>
                    <a:pt x="9275" y="8260"/>
                    <a:pt x="9573" y="7927"/>
                    <a:pt x="9620" y="7593"/>
                  </a:cubicBezTo>
                  <a:cubicBezTo>
                    <a:pt x="9656" y="7308"/>
                    <a:pt x="9763" y="7177"/>
                    <a:pt x="9644" y="6867"/>
                  </a:cubicBezTo>
                  <a:cubicBezTo>
                    <a:pt x="10299" y="6808"/>
                    <a:pt x="10752" y="6081"/>
                    <a:pt x="10609" y="5427"/>
                  </a:cubicBezTo>
                  <a:cubicBezTo>
                    <a:pt x="11025" y="5034"/>
                    <a:pt x="11037" y="4212"/>
                    <a:pt x="10585" y="3831"/>
                  </a:cubicBezTo>
                  <a:cubicBezTo>
                    <a:pt x="10656" y="3307"/>
                    <a:pt x="10323" y="2760"/>
                    <a:pt x="9823" y="2545"/>
                  </a:cubicBezTo>
                  <a:cubicBezTo>
                    <a:pt x="9835" y="2355"/>
                    <a:pt x="9787" y="2164"/>
                    <a:pt x="9704" y="1974"/>
                  </a:cubicBezTo>
                  <a:cubicBezTo>
                    <a:pt x="9673" y="1919"/>
                    <a:pt x="9616" y="1890"/>
                    <a:pt x="9560" y="1890"/>
                  </a:cubicBezTo>
                  <a:cubicBezTo>
                    <a:pt x="9531" y="1890"/>
                    <a:pt x="9502" y="1898"/>
                    <a:pt x="9478" y="1914"/>
                  </a:cubicBezTo>
                  <a:cubicBezTo>
                    <a:pt x="9406" y="1950"/>
                    <a:pt x="9370" y="2057"/>
                    <a:pt x="9418" y="2129"/>
                  </a:cubicBezTo>
                  <a:cubicBezTo>
                    <a:pt x="9513" y="2295"/>
                    <a:pt x="9537" y="2474"/>
                    <a:pt x="9489" y="2605"/>
                  </a:cubicBezTo>
                  <a:cubicBezTo>
                    <a:pt x="9466" y="2700"/>
                    <a:pt x="9525" y="2783"/>
                    <a:pt x="9609" y="2819"/>
                  </a:cubicBezTo>
                  <a:cubicBezTo>
                    <a:pt x="10061" y="2926"/>
                    <a:pt x="10371" y="3438"/>
                    <a:pt x="10251" y="3855"/>
                  </a:cubicBezTo>
                  <a:cubicBezTo>
                    <a:pt x="10240" y="3938"/>
                    <a:pt x="10263" y="4010"/>
                    <a:pt x="10323" y="4034"/>
                  </a:cubicBezTo>
                  <a:cubicBezTo>
                    <a:pt x="10609" y="4212"/>
                    <a:pt x="10716" y="4724"/>
                    <a:pt x="10490" y="5105"/>
                  </a:cubicBezTo>
                  <a:cubicBezTo>
                    <a:pt x="10418" y="4950"/>
                    <a:pt x="10299" y="4748"/>
                    <a:pt x="10085" y="4557"/>
                  </a:cubicBezTo>
                  <a:cubicBezTo>
                    <a:pt x="10051" y="4529"/>
                    <a:pt x="10014" y="4514"/>
                    <a:pt x="9978" y="4514"/>
                  </a:cubicBezTo>
                  <a:cubicBezTo>
                    <a:pt x="9939" y="4514"/>
                    <a:pt x="9902" y="4532"/>
                    <a:pt x="9870" y="4569"/>
                  </a:cubicBezTo>
                  <a:cubicBezTo>
                    <a:pt x="9799" y="4653"/>
                    <a:pt x="9799" y="4736"/>
                    <a:pt x="9882" y="4796"/>
                  </a:cubicBezTo>
                  <a:cubicBezTo>
                    <a:pt x="10085" y="4974"/>
                    <a:pt x="10216" y="5200"/>
                    <a:pt x="10287" y="5462"/>
                  </a:cubicBezTo>
                  <a:lnTo>
                    <a:pt x="10287" y="5498"/>
                  </a:lnTo>
                  <a:cubicBezTo>
                    <a:pt x="10463" y="6016"/>
                    <a:pt x="10035" y="6624"/>
                    <a:pt x="9592" y="6624"/>
                  </a:cubicBezTo>
                  <a:cubicBezTo>
                    <a:pt x="9526" y="6624"/>
                    <a:pt x="9459" y="6611"/>
                    <a:pt x="9394" y="6581"/>
                  </a:cubicBezTo>
                  <a:lnTo>
                    <a:pt x="9359" y="6581"/>
                  </a:lnTo>
                  <a:cubicBezTo>
                    <a:pt x="9251" y="6510"/>
                    <a:pt x="9120" y="6462"/>
                    <a:pt x="8989" y="6462"/>
                  </a:cubicBezTo>
                  <a:lnTo>
                    <a:pt x="8180" y="6462"/>
                  </a:lnTo>
                  <a:cubicBezTo>
                    <a:pt x="8096" y="6462"/>
                    <a:pt x="8013" y="6534"/>
                    <a:pt x="8013" y="6629"/>
                  </a:cubicBezTo>
                  <a:cubicBezTo>
                    <a:pt x="8013" y="6712"/>
                    <a:pt x="8096" y="6796"/>
                    <a:pt x="8180" y="6796"/>
                  </a:cubicBezTo>
                  <a:lnTo>
                    <a:pt x="8989" y="6796"/>
                  </a:lnTo>
                  <a:cubicBezTo>
                    <a:pt x="9251" y="6796"/>
                    <a:pt x="9442" y="7046"/>
                    <a:pt x="9370" y="7296"/>
                  </a:cubicBezTo>
                  <a:cubicBezTo>
                    <a:pt x="9370" y="7308"/>
                    <a:pt x="9359" y="7367"/>
                    <a:pt x="9311" y="7605"/>
                  </a:cubicBezTo>
                  <a:cubicBezTo>
                    <a:pt x="9228" y="7927"/>
                    <a:pt x="8942" y="8141"/>
                    <a:pt x="8632" y="8141"/>
                  </a:cubicBezTo>
                  <a:lnTo>
                    <a:pt x="7596" y="8141"/>
                  </a:lnTo>
                  <a:cubicBezTo>
                    <a:pt x="7275" y="8141"/>
                    <a:pt x="6989" y="7927"/>
                    <a:pt x="6918" y="7605"/>
                  </a:cubicBezTo>
                  <a:cubicBezTo>
                    <a:pt x="6870" y="7355"/>
                    <a:pt x="6858" y="7296"/>
                    <a:pt x="6858" y="7296"/>
                  </a:cubicBezTo>
                  <a:cubicBezTo>
                    <a:pt x="6799" y="7046"/>
                    <a:pt x="6977" y="6796"/>
                    <a:pt x="7239" y="6796"/>
                  </a:cubicBezTo>
                  <a:lnTo>
                    <a:pt x="7501" y="6796"/>
                  </a:lnTo>
                  <a:cubicBezTo>
                    <a:pt x="7584" y="6796"/>
                    <a:pt x="7656" y="6712"/>
                    <a:pt x="7656" y="6629"/>
                  </a:cubicBezTo>
                  <a:cubicBezTo>
                    <a:pt x="7656" y="6534"/>
                    <a:pt x="7584" y="6462"/>
                    <a:pt x="7501" y="6462"/>
                  </a:cubicBezTo>
                  <a:lnTo>
                    <a:pt x="7239" y="6462"/>
                  </a:lnTo>
                  <a:cubicBezTo>
                    <a:pt x="6763" y="6462"/>
                    <a:pt x="6430" y="6915"/>
                    <a:pt x="6549" y="7355"/>
                  </a:cubicBezTo>
                  <a:cubicBezTo>
                    <a:pt x="6584" y="7593"/>
                    <a:pt x="6608" y="7665"/>
                    <a:pt x="6608" y="7665"/>
                  </a:cubicBezTo>
                  <a:cubicBezTo>
                    <a:pt x="6727" y="8129"/>
                    <a:pt x="7144" y="8439"/>
                    <a:pt x="7596" y="8439"/>
                  </a:cubicBezTo>
                  <a:lnTo>
                    <a:pt x="8525" y="8439"/>
                  </a:lnTo>
                  <a:lnTo>
                    <a:pt x="8942" y="10380"/>
                  </a:lnTo>
                  <a:cubicBezTo>
                    <a:pt x="8954" y="10463"/>
                    <a:pt x="8942" y="10558"/>
                    <a:pt x="8882" y="10630"/>
                  </a:cubicBezTo>
                  <a:cubicBezTo>
                    <a:pt x="8818" y="10703"/>
                    <a:pt x="8733" y="10737"/>
                    <a:pt x="8650" y="10737"/>
                  </a:cubicBezTo>
                  <a:cubicBezTo>
                    <a:pt x="8517" y="10737"/>
                    <a:pt x="8388" y="10648"/>
                    <a:pt x="8358" y="10487"/>
                  </a:cubicBezTo>
                  <a:cubicBezTo>
                    <a:pt x="8275" y="9903"/>
                    <a:pt x="7739" y="9368"/>
                    <a:pt x="6561" y="8677"/>
                  </a:cubicBezTo>
                  <a:cubicBezTo>
                    <a:pt x="5751" y="8225"/>
                    <a:pt x="5513" y="7570"/>
                    <a:pt x="5620" y="6998"/>
                  </a:cubicBezTo>
                  <a:lnTo>
                    <a:pt x="5620" y="6998"/>
                  </a:lnTo>
                  <a:cubicBezTo>
                    <a:pt x="5918" y="7129"/>
                    <a:pt x="5870" y="7272"/>
                    <a:pt x="6025" y="7272"/>
                  </a:cubicBezTo>
                  <a:cubicBezTo>
                    <a:pt x="6156" y="7272"/>
                    <a:pt x="6227" y="7117"/>
                    <a:pt x="6156" y="7010"/>
                  </a:cubicBezTo>
                  <a:cubicBezTo>
                    <a:pt x="6025" y="6820"/>
                    <a:pt x="5834" y="6712"/>
                    <a:pt x="5620" y="6653"/>
                  </a:cubicBezTo>
                  <a:lnTo>
                    <a:pt x="5584" y="6617"/>
                  </a:lnTo>
                  <a:cubicBezTo>
                    <a:pt x="5560" y="6605"/>
                    <a:pt x="5537" y="6599"/>
                    <a:pt x="5516" y="6599"/>
                  </a:cubicBezTo>
                  <a:cubicBezTo>
                    <a:pt x="5495" y="6599"/>
                    <a:pt x="5477" y="6605"/>
                    <a:pt x="5465" y="6617"/>
                  </a:cubicBezTo>
                  <a:cubicBezTo>
                    <a:pt x="5422" y="6610"/>
                    <a:pt x="5377" y="6607"/>
                    <a:pt x="5333" y="6607"/>
                  </a:cubicBezTo>
                  <a:cubicBezTo>
                    <a:pt x="5145" y="6607"/>
                    <a:pt x="4950" y="6666"/>
                    <a:pt x="4787" y="6772"/>
                  </a:cubicBezTo>
                  <a:cubicBezTo>
                    <a:pt x="4715" y="6831"/>
                    <a:pt x="4703" y="6927"/>
                    <a:pt x="4751" y="6998"/>
                  </a:cubicBezTo>
                  <a:cubicBezTo>
                    <a:pt x="4789" y="7044"/>
                    <a:pt x="4838" y="7071"/>
                    <a:pt x="4886" y="7071"/>
                  </a:cubicBezTo>
                  <a:cubicBezTo>
                    <a:pt x="4913" y="7071"/>
                    <a:pt x="4940" y="7063"/>
                    <a:pt x="4965" y="7046"/>
                  </a:cubicBezTo>
                  <a:cubicBezTo>
                    <a:pt x="5072" y="6974"/>
                    <a:pt x="5191" y="6939"/>
                    <a:pt x="5310" y="6939"/>
                  </a:cubicBezTo>
                  <a:cubicBezTo>
                    <a:pt x="5298" y="7058"/>
                    <a:pt x="5287" y="7224"/>
                    <a:pt x="5298" y="7403"/>
                  </a:cubicBezTo>
                  <a:cubicBezTo>
                    <a:pt x="5049" y="7450"/>
                    <a:pt x="4820" y="7475"/>
                    <a:pt x="4609" y="7475"/>
                  </a:cubicBezTo>
                  <a:cubicBezTo>
                    <a:pt x="3761" y="7475"/>
                    <a:pt x="3208" y="7082"/>
                    <a:pt x="2846" y="6224"/>
                  </a:cubicBezTo>
                  <a:cubicBezTo>
                    <a:pt x="2798" y="6058"/>
                    <a:pt x="2762" y="5796"/>
                    <a:pt x="2798" y="5688"/>
                  </a:cubicBezTo>
                  <a:cubicBezTo>
                    <a:pt x="2822" y="5605"/>
                    <a:pt x="2786" y="5510"/>
                    <a:pt x="2691" y="5486"/>
                  </a:cubicBezTo>
                  <a:cubicBezTo>
                    <a:pt x="2672" y="5478"/>
                    <a:pt x="2652" y="5474"/>
                    <a:pt x="2633" y="5474"/>
                  </a:cubicBezTo>
                  <a:cubicBezTo>
                    <a:pt x="2568" y="5474"/>
                    <a:pt x="2507" y="5517"/>
                    <a:pt x="2489" y="5581"/>
                  </a:cubicBezTo>
                  <a:cubicBezTo>
                    <a:pt x="2429" y="5748"/>
                    <a:pt x="2453" y="5974"/>
                    <a:pt x="2489" y="6141"/>
                  </a:cubicBezTo>
                  <a:cubicBezTo>
                    <a:pt x="2469" y="6142"/>
                    <a:pt x="2450" y="6143"/>
                    <a:pt x="2431" y="6143"/>
                  </a:cubicBezTo>
                  <a:cubicBezTo>
                    <a:pt x="2141" y="6143"/>
                    <a:pt x="1950" y="5980"/>
                    <a:pt x="1905" y="5879"/>
                  </a:cubicBezTo>
                  <a:cubicBezTo>
                    <a:pt x="1893" y="5843"/>
                    <a:pt x="1858" y="5808"/>
                    <a:pt x="1810" y="5796"/>
                  </a:cubicBezTo>
                  <a:cubicBezTo>
                    <a:pt x="1789" y="5787"/>
                    <a:pt x="1771" y="5783"/>
                    <a:pt x="1753" y="5783"/>
                  </a:cubicBezTo>
                  <a:cubicBezTo>
                    <a:pt x="1701" y="5783"/>
                    <a:pt x="1658" y="5816"/>
                    <a:pt x="1596" y="5843"/>
                  </a:cubicBezTo>
                  <a:cubicBezTo>
                    <a:pt x="1552" y="5855"/>
                    <a:pt x="1509" y="5861"/>
                    <a:pt x="1466" y="5861"/>
                  </a:cubicBezTo>
                  <a:cubicBezTo>
                    <a:pt x="1050" y="5861"/>
                    <a:pt x="679" y="5315"/>
                    <a:pt x="798" y="4807"/>
                  </a:cubicBezTo>
                  <a:cubicBezTo>
                    <a:pt x="846" y="4653"/>
                    <a:pt x="643" y="4653"/>
                    <a:pt x="536" y="4260"/>
                  </a:cubicBezTo>
                  <a:cubicBezTo>
                    <a:pt x="417" y="3855"/>
                    <a:pt x="584" y="3462"/>
                    <a:pt x="893" y="3367"/>
                  </a:cubicBezTo>
                  <a:cubicBezTo>
                    <a:pt x="977" y="3343"/>
                    <a:pt x="1036" y="3248"/>
                    <a:pt x="1000" y="3164"/>
                  </a:cubicBezTo>
                  <a:cubicBezTo>
                    <a:pt x="798" y="2664"/>
                    <a:pt x="1131" y="2045"/>
                    <a:pt x="1596" y="2009"/>
                  </a:cubicBezTo>
                  <a:cubicBezTo>
                    <a:pt x="1667" y="2009"/>
                    <a:pt x="1739" y="1950"/>
                    <a:pt x="1739" y="1867"/>
                  </a:cubicBezTo>
                  <a:cubicBezTo>
                    <a:pt x="1781" y="1436"/>
                    <a:pt x="2175" y="1060"/>
                    <a:pt x="2570" y="1060"/>
                  </a:cubicBezTo>
                  <a:cubicBezTo>
                    <a:pt x="2623" y="1060"/>
                    <a:pt x="2675" y="1067"/>
                    <a:pt x="2727" y="1081"/>
                  </a:cubicBezTo>
                  <a:cubicBezTo>
                    <a:pt x="2736" y="1082"/>
                    <a:pt x="2745" y="1083"/>
                    <a:pt x="2754" y="1083"/>
                  </a:cubicBezTo>
                  <a:cubicBezTo>
                    <a:pt x="2816" y="1083"/>
                    <a:pt x="2874" y="1049"/>
                    <a:pt x="2905" y="997"/>
                  </a:cubicBezTo>
                  <a:cubicBezTo>
                    <a:pt x="3065" y="744"/>
                    <a:pt x="3387" y="579"/>
                    <a:pt x="3692" y="579"/>
                  </a:cubicBezTo>
                  <a:cubicBezTo>
                    <a:pt x="3773" y="579"/>
                    <a:pt x="3854" y="591"/>
                    <a:pt x="3929" y="616"/>
                  </a:cubicBezTo>
                  <a:cubicBezTo>
                    <a:pt x="3870" y="700"/>
                    <a:pt x="3810" y="819"/>
                    <a:pt x="3810" y="962"/>
                  </a:cubicBezTo>
                  <a:cubicBezTo>
                    <a:pt x="3774" y="962"/>
                    <a:pt x="3739" y="974"/>
                    <a:pt x="3703" y="974"/>
                  </a:cubicBezTo>
                  <a:cubicBezTo>
                    <a:pt x="3465" y="1045"/>
                    <a:pt x="3298" y="1212"/>
                    <a:pt x="3298" y="1212"/>
                  </a:cubicBezTo>
                  <a:cubicBezTo>
                    <a:pt x="3239" y="1271"/>
                    <a:pt x="3239" y="1378"/>
                    <a:pt x="3298" y="1438"/>
                  </a:cubicBezTo>
                  <a:cubicBezTo>
                    <a:pt x="3328" y="1468"/>
                    <a:pt x="3370" y="1483"/>
                    <a:pt x="3411" y="1483"/>
                  </a:cubicBezTo>
                  <a:cubicBezTo>
                    <a:pt x="3453" y="1483"/>
                    <a:pt x="3495" y="1468"/>
                    <a:pt x="3524" y="1438"/>
                  </a:cubicBezTo>
                  <a:cubicBezTo>
                    <a:pt x="3532" y="1422"/>
                    <a:pt x="3715" y="1247"/>
                    <a:pt x="3964" y="1247"/>
                  </a:cubicBezTo>
                  <a:cubicBezTo>
                    <a:pt x="4094" y="1247"/>
                    <a:pt x="4243" y="1295"/>
                    <a:pt x="4394" y="1438"/>
                  </a:cubicBezTo>
                  <a:cubicBezTo>
                    <a:pt x="4417" y="1462"/>
                    <a:pt x="4465" y="1474"/>
                    <a:pt x="4513" y="1474"/>
                  </a:cubicBezTo>
                  <a:cubicBezTo>
                    <a:pt x="4656" y="1474"/>
                    <a:pt x="4715" y="1295"/>
                    <a:pt x="4632" y="1200"/>
                  </a:cubicBezTo>
                  <a:cubicBezTo>
                    <a:pt x="4465" y="1033"/>
                    <a:pt x="4286" y="962"/>
                    <a:pt x="4132" y="926"/>
                  </a:cubicBezTo>
                  <a:cubicBezTo>
                    <a:pt x="4155" y="819"/>
                    <a:pt x="4251" y="688"/>
                    <a:pt x="4298" y="664"/>
                  </a:cubicBezTo>
                  <a:lnTo>
                    <a:pt x="4298" y="640"/>
                  </a:lnTo>
                  <a:cubicBezTo>
                    <a:pt x="4502" y="424"/>
                    <a:pt x="4770" y="329"/>
                    <a:pt x="5016" y="329"/>
                  </a:cubicBezTo>
                  <a:cubicBezTo>
                    <a:pt x="5257" y="329"/>
                    <a:pt x="5478" y="421"/>
                    <a:pt x="5596" y="581"/>
                  </a:cubicBezTo>
                  <a:cubicBezTo>
                    <a:pt x="5620" y="628"/>
                    <a:pt x="5668" y="640"/>
                    <a:pt x="5715" y="664"/>
                  </a:cubicBezTo>
                  <a:cubicBezTo>
                    <a:pt x="5763" y="664"/>
                    <a:pt x="5799" y="640"/>
                    <a:pt x="5834" y="616"/>
                  </a:cubicBezTo>
                  <a:cubicBezTo>
                    <a:pt x="5984" y="476"/>
                    <a:pt x="6190" y="411"/>
                    <a:pt x="6397" y="411"/>
                  </a:cubicBezTo>
                  <a:cubicBezTo>
                    <a:pt x="6700" y="411"/>
                    <a:pt x="7005" y="552"/>
                    <a:pt x="7132" y="807"/>
                  </a:cubicBezTo>
                  <a:cubicBezTo>
                    <a:pt x="7153" y="869"/>
                    <a:pt x="7210" y="904"/>
                    <a:pt x="7287" y="904"/>
                  </a:cubicBezTo>
                  <a:cubicBezTo>
                    <a:pt x="7299" y="904"/>
                    <a:pt x="7310" y="904"/>
                    <a:pt x="7323" y="902"/>
                  </a:cubicBezTo>
                  <a:cubicBezTo>
                    <a:pt x="7391" y="883"/>
                    <a:pt x="7462" y="874"/>
                    <a:pt x="7533" y="874"/>
                  </a:cubicBezTo>
                  <a:cubicBezTo>
                    <a:pt x="7908" y="874"/>
                    <a:pt x="8292" y="1123"/>
                    <a:pt x="8382" y="1474"/>
                  </a:cubicBezTo>
                  <a:cubicBezTo>
                    <a:pt x="8392" y="1544"/>
                    <a:pt x="8445" y="1598"/>
                    <a:pt x="8519" y="1598"/>
                  </a:cubicBezTo>
                  <a:cubicBezTo>
                    <a:pt x="8533" y="1598"/>
                    <a:pt x="8546" y="1596"/>
                    <a:pt x="8561" y="1593"/>
                  </a:cubicBezTo>
                  <a:cubicBezTo>
                    <a:pt x="8578" y="1591"/>
                    <a:pt x="8595" y="1590"/>
                    <a:pt x="8612" y="1590"/>
                  </a:cubicBezTo>
                  <a:cubicBezTo>
                    <a:pt x="8726" y="1590"/>
                    <a:pt x="8843" y="1624"/>
                    <a:pt x="8978" y="1676"/>
                  </a:cubicBezTo>
                  <a:cubicBezTo>
                    <a:pt x="8994" y="1682"/>
                    <a:pt x="9013" y="1685"/>
                    <a:pt x="9033" y="1685"/>
                  </a:cubicBezTo>
                  <a:cubicBezTo>
                    <a:pt x="9095" y="1685"/>
                    <a:pt x="9162" y="1654"/>
                    <a:pt x="9180" y="1581"/>
                  </a:cubicBezTo>
                  <a:cubicBezTo>
                    <a:pt x="9216" y="1497"/>
                    <a:pt x="9180" y="1402"/>
                    <a:pt x="9097" y="1378"/>
                  </a:cubicBezTo>
                  <a:cubicBezTo>
                    <a:pt x="8942" y="1319"/>
                    <a:pt x="8799" y="1271"/>
                    <a:pt x="8644" y="1271"/>
                  </a:cubicBezTo>
                  <a:cubicBezTo>
                    <a:pt x="8472" y="841"/>
                    <a:pt x="7989" y="547"/>
                    <a:pt x="7502" y="547"/>
                  </a:cubicBezTo>
                  <a:cubicBezTo>
                    <a:pt x="7450" y="547"/>
                    <a:pt x="7398" y="550"/>
                    <a:pt x="7346" y="557"/>
                  </a:cubicBezTo>
                  <a:cubicBezTo>
                    <a:pt x="7145" y="251"/>
                    <a:pt x="6767" y="81"/>
                    <a:pt x="6386" y="81"/>
                  </a:cubicBezTo>
                  <a:cubicBezTo>
                    <a:pt x="6159" y="81"/>
                    <a:pt x="5931" y="142"/>
                    <a:pt x="5739" y="271"/>
                  </a:cubicBezTo>
                  <a:cubicBezTo>
                    <a:pt x="5542" y="91"/>
                    <a:pt x="5272" y="1"/>
                    <a:pt x="4995"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grpSp>
        <p:nvGrpSpPr>
          <p:cNvPr id="21" name="Google Shape;12208;p68"/>
          <p:cNvGrpSpPr/>
          <p:nvPr/>
        </p:nvGrpSpPr>
        <p:grpSpPr>
          <a:xfrm>
            <a:off x="1168227" y="2432920"/>
            <a:ext cx="390287" cy="367065"/>
            <a:chOff x="6649231" y="1500021"/>
            <a:chExt cx="390287" cy="367065"/>
          </a:xfrm>
          <a:solidFill>
            <a:schemeClr val="bg1"/>
          </a:solidFill>
        </p:grpSpPr>
        <p:sp>
          <p:nvSpPr>
            <p:cNvPr id="22" name="Google Shape;12209;p68"/>
            <p:cNvSpPr/>
            <p:nvPr/>
          </p:nvSpPr>
          <p:spPr>
            <a:xfrm>
              <a:off x="6649231" y="1500021"/>
              <a:ext cx="390287" cy="367065"/>
            </a:xfrm>
            <a:custGeom>
              <a:avLst/>
              <a:gdLst/>
              <a:ahLst/>
              <a:cxnLst/>
              <a:rect l="l" t="t" r="r" b="b"/>
              <a:pathLst>
                <a:path w="12252" h="11523" extrusionOk="0">
                  <a:moveTo>
                    <a:pt x="2393" y="6022"/>
                  </a:moveTo>
                  <a:lnTo>
                    <a:pt x="5775" y="9391"/>
                  </a:lnTo>
                  <a:lnTo>
                    <a:pt x="4691" y="10487"/>
                  </a:lnTo>
                  <a:cubicBezTo>
                    <a:pt x="4221" y="10951"/>
                    <a:pt x="3611" y="11183"/>
                    <a:pt x="3000" y="11183"/>
                  </a:cubicBezTo>
                  <a:cubicBezTo>
                    <a:pt x="2390" y="11183"/>
                    <a:pt x="1780" y="10951"/>
                    <a:pt x="1310" y="10487"/>
                  </a:cubicBezTo>
                  <a:cubicBezTo>
                    <a:pt x="369" y="9546"/>
                    <a:pt x="369" y="8046"/>
                    <a:pt x="1310" y="7105"/>
                  </a:cubicBezTo>
                  <a:lnTo>
                    <a:pt x="2393" y="6022"/>
                  </a:lnTo>
                  <a:close/>
                  <a:moveTo>
                    <a:pt x="3000" y="331"/>
                  </a:moveTo>
                  <a:cubicBezTo>
                    <a:pt x="3608" y="331"/>
                    <a:pt x="4203" y="557"/>
                    <a:pt x="4667" y="1021"/>
                  </a:cubicBezTo>
                  <a:lnTo>
                    <a:pt x="10763" y="7105"/>
                  </a:lnTo>
                  <a:cubicBezTo>
                    <a:pt x="11680" y="8046"/>
                    <a:pt x="11680" y="9546"/>
                    <a:pt x="10763" y="10463"/>
                  </a:cubicBezTo>
                  <a:lnTo>
                    <a:pt x="10728" y="10499"/>
                  </a:lnTo>
                  <a:cubicBezTo>
                    <a:pt x="10263" y="10957"/>
                    <a:pt x="9656" y="11186"/>
                    <a:pt x="9050" y="11186"/>
                  </a:cubicBezTo>
                  <a:cubicBezTo>
                    <a:pt x="8445" y="11186"/>
                    <a:pt x="7840" y="10957"/>
                    <a:pt x="7382" y="10499"/>
                  </a:cubicBezTo>
                  <a:lnTo>
                    <a:pt x="1286" y="4415"/>
                  </a:lnTo>
                  <a:cubicBezTo>
                    <a:pt x="369" y="3486"/>
                    <a:pt x="369" y="1986"/>
                    <a:pt x="1286" y="1057"/>
                  </a:cubicBezTo>
                  <a:cubicBezTo>
                    <a:pt x="1310" y="1045"/>
                    <a:pt x="1929" y="331"/>
                    <a:pt x="3000" y="331"/>
                  </a:cubicBezTo>
                  <a:close/>
                  <a:moveTo>
                    <a:pt x="2999" y="0"/>
                  </a:moveTo>
                  <a:cubicBezTo>
                    <a:pt x="2307" y="0"/>
                    <a:pt x="1613" y="265"/>
                    <a:pt x="1084" y="795"/>
                  </a:cubicBezTo>
                  <a:lnTo>
                    <a:pt x="1060" y="819"/>
                  </a:lnTo>
                  <a:cubicBezTo>
                    <a:pt x="0" y="1879"/>
                    <a:pt x="0" y="3593"/>
                    <a:pt x="1060" y="4641"/>
                  </a:cubicBezTo>
                  <a:lnTo>
                    <a:pt x="2167" y="5760"/>
                  </a:lnTo>
                  <a:lnTo>
                    <a:pt x="1084" y="6855"/>
                  </a:lnTo>
                  <a:cubicBezTo>
                    <a:pt x="24" y="7903"/>
                    <a:pt x="24" y="9653"/>
                    <a:pt x="1084" y="10701"/>
                  </a:cubicBezTo>
                  <a:cubicBezTo>
                    <a:pt x="1613" y="11231"/>
                    <a:pt x="2313" y="11496"/>
                    <a:pt x="3012" y="11496"/>
                  </a:cubicBezTo>
                  <a:cubicBezTo>
                    <a:pt x="3712" y="11496"/>
                    <a:pt x="4411" y="11231"/>
                    <a:pt x="4941" y="10701"/>
                  </a:cubicBezTo>
                  <a:lnTo>
                    <a:pt x="6025" y="9618"/>
                  </a:lnTo>
                  <a:lnTo>
                    <a:pt x="7144" y="10737"/>
                  </a:lnTo>
                  <a:cubicBezTo>
                    <a:pt x="7674" y="11261"/>
                    <a:pt x="8364" y="11523"/>
                    <a:pt x="9055" y="11523"/>
                  </a:cubicBezTo>
                  <a:cubicBezTo>
                    <a:pt x="9745" y="11523"/>
                    <a:pt x="10436" y="11261"/>
                    <a:pt x="10966" y="10737"/>
                  </a:cubicBezTo>
                  <a:lnTo>
                    <a:pt x="11001" y="10701"/>
                  </a:lnTo>
                  <a:cubicBezTo>
                    <a:pt x="12037" y="9653"/>
                    <a:pt x="12037" y="7939"/>
                    <a:pt x="11001" y="6879"/>
                  </a:cubicBezTo>
                  <a:lnTo>
                    <a:pt x="6263" y="2141"/>
                  </a:lnTo>
                  <a:lnTo>
                    <a:pt x="7370" y="1045"/>
                  </a:lnTo>
                  <a:cubicBezTo>
                    <a:pt x="7811" y="593"/>
                    <a:pt x="8418" y="343"/>
                    <a:pt x="9049" y="343"/>
                  </a:cubicBezTo>
                  <a:cubicBezTo>
                    <a:pt x="11156" y="343"/>
                    <a:pt x="12252" y="2914"/>
                    <a:pt x="10728" y="4427"/>
                  </a:cubicBezTo>
                  <a:lnTo>
                    <a:pt x="9989" y="5165"/>
                  </a:lnTo>
                  <a:cubicBezTo>
                    <a:pt x="9882" y="5272"/>
                    <a:pt x="9954" y="5451"/>
                    <a:pt x="10108" y="5451"/>
                  </a:cubicBezTo>
                  <a:cubicBezTo>
                    <a:pt x="10228" y="5451"/>
                    <a:pt x="10204" y="5391"/>
                    <a:pt x="10966" y="4641"/>
                  </a:cubicBezTo>
                  <a:cubicBezTo>
                    <a:pt x="11490" y="4129"/>
                    <a:pt x="11775" y="3450"/>
                    <a:pt x="11775" y="2724"/>
                  </a:cubicBezTo>
                  <a:cubicBezTo>
                    <a:pt x="11775" y="1224"/>
                    <a:pt x="10549" y="9"/>
                    <a:pt x="9049" y="9"/>
                  </a:cubicBezTo>
                  <a:cubicBezTo>
                    <a:pt x="8323" y="9"/>
                    <a:pt x="7632" y="283"/>
                    <a:pt x="7132" y="807"/>
                  </a:cubicBezTo>
                  <a:lnTo>
                    <a:pt x="6025" y="1914"/>
                  </a:lnTo>
                  <a:lnTo>
                    <a:pt x="4905" y="795"/>
                  </a:lnTo>
                  <a:cubicBezTo>
                    <a:pt x="4382" y="265"/>
                    <a:pt x="3691" y="0"/>
                    <a:pt x="2999"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3" name="Google Shape;12210;p68"/>
            <p:cNvSpPr/>
            <p:nvPr/>
          </p:nvSpPr>
          <p:spPr>
            <a:xfrm>
              <a:off x="6759194" y="1602435"/>
              <a:ext cx="161983" cy="161409"/>
            </a:xfrm>
            <a:custGeom>
              <a:avLst/>
              <a:gdLst/>
              <a:ahLst/>
              <a:cxnLst/>
              <a:rect l="l" t="t" r="r" b="b"/>
              <a:pathLst>
                <a:path w="5085" h="5067" extrusionOk="0">
                  <a:moveTo>
                    <a:pt x="2192" y="0"/>
                  </a:moveTo>
                  <a:cubicBezTo>
                    <a:pt x="2147" y="0"/>
                    <a:pt x="2102" y="15"/>
                    <a:pt x="2073" y="45"/>
                  </a:cubicBezTo>
                  <a:lnTo>
                    <a:pt x="60" y="2057"/>
                  </a:lnTo>
                  <a:cubicBezTo>
                    <a:pt x="1" y="2116"/>
                    <a:pt x="1" y="2236"/>
                    <a:pt x="60" y="2295"/>
                  </a:cubicBezTo>
                  <a:lnTo>
                    <a:pt x="501" y="2747"/>
                  </a:lnTo>
                  <a:cubicBezTo>
                    <a:pt x="531" y="2771"/>
                    <a:pt x="575" y="2783"/>
                    <a:pt x="620" y="2783"/>
                  </a:cubicBezTo>
                  <a:cubicBezTo>
                    <a:pt x="665" y="2783"/>
                    <a:pt x="709" y="2771"/>
                    <a:pt x="739" y="2747"/>
                  </a:cubicBezTo>
                  <a:cubicBezTo>
                    <a:pt x="799" y="2688"/>
                    <a:pt x="799" y="2569"/>
                    <a:pt x="739" y="2497"/>
                  </a:cubicBezTo>
                  <a:lnTo>
                    <a:pt x="418" y="2176"/>
                  </a:lnTo>
                  <a:lnTo>
                    <a:pt x="2192" y="402"/>
                  </a:lnTo>
                  <a:lnTo>
                    <a:pt x="4668" y="2890"/>
                  </a:lnTo>
                  <a:lnTo>
                    <a:pt x="2906" y="4664"/>
                  </a:lnTo>
                  <a:lnTo>
                    <a:pt x="1322" y="3081"/>
                  </a:lnTo>
                  <a:cubicBezTo>
                    <a:pt x="1293" y="3051"/>
                    <a:pt x="1248" y="3036"/>
                    <a:pt x="1203" y="3036"/>
                  </a:cubicBezTo>
                  <a:cubicBezTo>
                    <a:pt x="1159" y="3036"/>
                    <a:pt x="1114" y="3051"/>
                    <a:pt x="1084" y="3081"/>
                  </a:cubicBezTo>
                  <a:cubicBezTo>
                    <a:pt x="1025" y="3140"/>
                    <a:pt x="1025" y="3259"/>
                    <a:pt x="1084" y="3319"/>
                  </a:cubicBezTo>
                  <a:lnTo>
                    <a:pt x="2787" y="5022"/>
                  </a:lnTo>
                  <a:cubicBezTo>
                    <a:pt x="2817" y="5051"/>
                    <a:pt x="2861" y="5066"/>
                    <a:pt x="2906" y="5066"/>
                  </a:cubicBezTo>
                  <a:cubicBezTo>
                    <a:pt x="2951" y="5066"/>
                    <a:pt x="2995" y="5051"/>
                    <a:pt x="3025" y="5022"/>
                  </a:cubicBezTo>
                  <a:lnTo>
                    <a:pt x="5025" y="3009"/>
                  </a:lnTo>
                  <a:cubicBezTo>
                    <a:pt x="5085" y="2938"/>
                    <a:pt x="5085" y="2831"/>
                    <a:pt x="5025" y="2771"/>
                  </a:cubicBezTo>
                  <a:lnTo>
                    <a:pt x="2311" y="45"/>
                  </a:lnTo>
                  <a:cubicBezTo>
                    <a:pt x="2281" y="15"/>
                    <a:pt x="2236" y="0"/>
                    <a:pt x="2192"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4" name="Google Shape;12211;p68"/>
            <p:cNvSpPr/>
            <p:nvPr/>
          </p:nvSpPr>
          <p:spPr>
            <a:xfrm>
              <a:off x="6718229" y="1625179"/>
              <a:ext cx="15227" cy="14239"/>
            </a:xfrm>
            <a:custGeom>
              <a:avLst/>
              <a:gdLst/>
              <a:ahLst/>
              <a:cxnLst/>
              <a:rect l="l" t="t" r="r" b="b"/>
              <a:pathLst>
                <a:path w="478" h="447" extrusionOk="0">
                  <a:moveTo>
                    <a:pt x="180" y="0"/>
                  </a:moveTo>
                  <a:cubicBezTo>
                    <a:pt x="135" y="0"/>
                    <a:pt x="90" y="15"/>
                    <a:pt x="61" y="45"/>
                  </a:cubicBezTo>
                  <a:cubicBezTo>
                    <a:pt x="1" y="105"/>
                    <a:pt x="1" y="224"/>
                    <a:pt x="61" y="283"/>
                  </a:cubicBezTo>
                  <a:lnTo>
                    <a:pt x="180" y="402"/>
                  </a:lnTo>
                  <a:cubicBezTo>
                    <a:pt x="209" y="432"/>
                    <a:pt x="254" y="447"/>
                    <a:pt x="299" y="447"/>
                  </a:cubicBezTo>
                  <a:cubicBezTo>
                    <a:pt x="343" y="447"/>
                    <a:pt x="388" y="432"/>
                    <a:pt x="418" y="402"/>
                  </a:cubicBezTo>
                  <a:cubicBezTo>
                    <a:pt x="477" y="343"/>
                    <a:pt x="477" y="224"/>
                    <a:pt x="418" y="164"/>
                  </a:cubicBezTo>
                  <a:lnTo>
                    <a:pt x="299" y="45"/>
                  </a:lnTo>
                  <a:cubicBezTo>
                    <a:pt x="269" y="15"/>
                    <a:pt x="224" y="0"/>
                    <a:pt x="180"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5" name="Google Shape;12212;p68"/>
            <p:cNvSpPr/>
            <p:nvPr/>
          </p:nvSpPr>
          <p:spPr>
            <a:xfrm>
              <a:off x="6712176" y="1588005"/>
              <a:ext cx="16533" cy="14048"/>
            </a:xfrm>
            <a:custGeom>
              <a:avLst/>
              <a:gdLst/>
              <a:ahLst/>
              <a:cxnLst/>
              <a:rect l="l" t="t" r="r" b="b"/>
              <a:pathLst>
                <a:path w="519" h="441" extrusionOk="0">
                  <a:moveTo>
                    <a:pt x="179" y="1"/>
                  </a:moveTo>
                  <a:cubicBezTo>
                    <a:pt x="134" y="1"/>
                    <a:pt x="90" y="16"/>
                    <a:pt x="60" y="45"/>
                  </a:cubicBezTo>
                  <a:cubicBezTo>
                    <a:pt x="0" y="93"/>
                    <a:pt x="0" y="224"/>
                    <a:pt x="60" y="283"/>
                  </a:cubicBezTo>
                  <a:cubicBezTo>
                    <a:pt x="155" y="355"/>
                    <a:pt x="191" y="438"/>
                    <a:pt x="298" y="438"/>
                  </a:cubicBezTo>
                  <a:cubicBezTo>
                    <a:pt x="307" y="440"/>
                    <a:pt x="315" y="440"/>
                    <a:pt x="323" y="440"/>
                  </a:cubicBezTo>
                  <a:cubicBezTo>
                    <a:pt x="460" y="440"/>
                    <a:pt x="518" y="254"/>
                    <a:pt x="417" y="164"/>
                  </a:cubicBezTo>
                  <a:lnTo>
                    <a:pt x="298" y="45"/>
                  </a:lnTo>
                  <a:cubicBezTo>
                    <a:pt x="268" y="16"/>
                    <a:pt x="224" y="1"/>
                    <a:pt x="179"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6" name="Google Shape;12213;p68"/>
            <p:cNvSpPr/>
            <p:nvPr/>
          </p:nvSpPr>
          <p:spPr>
            <a:xfrm>
              <a:off x="6744796" y="1555003"/>
              <a:ext cx="16628" cy="14367"/>
            </a:xfrm>
            <a:custGeom>
              <a:avLst/>
              <a:gdLst/>
              <a:ahLst/>
              <a:cxnLst/>
              <a:rect l="l" t="t" r="r" b="b"/>
              <a:pathLst>
                <a:path w="522" h="451" extrusionOk="0">
                  <a:moveTo>
                    <a:pt x="179" y="1"/>
                  </a:moveTo>
                  <a:cubicBezTo>
                    <a:pt x="134" y="1"/>
                    <a:pt x="90" y="16"/>
                    <a:pt x="60" y="45"/>
                  </a:cubicBezTo>
                  <a:cubicBezTo>
                    <a:pt x="0" y="105"/>
                    <a:pt x="0" y="224"/>
                    <a:pt x="60" y="284"/>
                  </a:cubicBezTo>
                  <a:cubicBezTo>
                    <a:pt x="155" y="367"/>
                    <a:pt x="203" y="450"/>
                    <a:pt x="298" y="450"/>
                  </a:cubicBezTo>
                  <a:cubicBezTo>
                    <a:pt x="303" y="451"/>
                    <a:pt x="307" y="451"/>
                    <a:pt x="312" y="451"/>
                  </a:cubicBezTo>
                  <a:cubicBezTo>
                    <a:pt x="457" y="451"/>
                    <a:pt x="521" y="268"/>
                    <a:pt x="417" y="165"/>
                  </a:cubicBezTo>
                  <a:lnTo>
                    <a:pt x="298" y="45"/>
                  </a:lnTo>
                  <a:cubicBezTo>
                    <a:pt x="268" y="16"/>
                    <a:pt x="224" y="1"/>
                    <a:pt x="179"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7" name="Google Shape;12214;p68"/>
            <p:cNvSpPr/>
            <p:nvPr/>
          </p:nvSpPr>
          <p:spPr>
            <a:xfrm>
              <a:off x="6750115" y="1593707"/>
              <a:ext cx="15577" cy="13952"/>
            </a:xfrm>
            <a:custGeom>
              <a:avLst/>
              <a:gdLst/>
              <a:ahLst/>
              <a:cxnLst/>
              <a:rect l="l" t="t" r="r" b="b"/>
              <a:pathLst>
                <a:path w="489" h="438" extrusionOk="0">
                  <a:moveTo>
                    <a:pt x="179" y="0"/>
                  </a:moveTo>
                  <a:cubicBezTo>
                    <a:pt x="134" y="0"/>
                    <a:pt x="89" y="15"/>
                    <a:pt x="60" y="45"/>
                  </a:cubicBezTo>
                  <a:cubicBezTo>
                    <a:pt x="0" y="93"/>
                    <a:pt x="0" y="212"/>
                    <a:pt x="60" y="283"/>
                  </a:cubicBezTo>
                  <a:cubicBezTo>
                    <a:pt x="155" y="354"/>
                    <a:pt x="191" y="438"/>
                    <a:pt x="298" y="438"/>
                  </a:cubicBezTo>
                  <a:cubicBezTo>
                    <a:pt x="345" y="438"/>
                    <a:pt x="393" y="426"/>
                    <a:pt x="417" y="402"/>
                  </a:cubicBezTo>
                  <a:cubicBezTo>
                    <a:pt x="488" y="319"/>
                    <a:pt x="488" y="212"/>
                    <a:pt x="417" y="164"/>
                  </a:cubicBezTo>
                  <a:lnTo>
                    <a:pt x="298" y="45"/>
                  </a:lnTo>
                  <a:cubicBezTo>
                    <a:pt x="268" y="15"/>
                    <a:pt x="223" y="0"/>
                    <a:pt x="179"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8" name="Google Shape;12215;p68"/>
            <p:cNvSpPr/>
            <p:nvPr/>
          </p:nvSpPr>
          <p:spPr>
            <a:xfrm>
              <a:off x="6782353" y="1561852"/>
              <a:ext cx="16692" cy="14335"/>
            </a:xfrm>
            <a:custGeom>
              <a:avLst/>
              <a:gdLst/>
              <a:ahLst/>
              <a:cxnLst/>
              <a:rect l="l" t="t" r="r" b="b"/>
              <a:pathLst>
                <a:path w="524" h="450" extrusionOk="0">
                  <a:moveTo>
                    <a:pt x="179" y="0"/>
                  </a:moveTo>
                  <a:cubicBezTo>
                    <a:pt x="134" y="0"/>
                    <a:pt x="89" y="15"/>
                    <a:pt x="60" y="45"/>
                  </a:cubicBezTo>
                  <a:cubicBezTo>
                    <a:pt x="0" y="104"/>
                    <a:pt x="0" y="223"/>
                    <a:pt x="60" y="283"/>
                  </a:cubicBezTo>
                  <a:cubicBezTo>
                    <a:pt x="155" y="354"/>
                    <a:pt x="179" y="450"/>
                    <a:pt x="298" y="450"/>
                  </a:cubicBezTo>
                  <a:cubicBezTo>
                    <a:pt x="453" y="450"/>
                    <a:pt x="524" y="271"/>
                    <a:pt x="417" y="164"/>
                  </a:cubicBezTo>
                  <a:lnTo>
                    <a:pt x="298" y="45"/>
                  </a:lnTo>
                  <a:cubicBezTo>
                    <a:pt x="268" y="15"/>
                    <a:pt x="223" y="0"/>
                    <a:pt x="179"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29" name="Google Shape;12216;p68"/>
            <p:cNvSpPr/>
            <p:nvPr/>
          </p:nvSpPr>
          <p:spPr>
            <a:xfrm>
              <a:off x="6884735" y="1791686"/>
              <a:ext cx="15227" cy="14239"/>
            </a:xfrm>
            <a:custGeom>
              <a:avLst/>
              <a:gdLst/>
              <a:ahLst/>
              <a:cxnLst/>
              <a:rect l="l" t="t" r="r" b="b"/>
              <a:pathLst>
                <a:path w="478" h="447" extrusionOk="0">
                  <a:moveTo>
                    <a:pt x="179" y="0"/>
                  </a:moveTo>
                  <a:cubicBezTo>
                    <a:pt x="135" y="0"/>
                    <a:pt x="90" y="15"/>
                    <a:pt x="60" y="45"/>
                  </a:cubicBezTo>
                  <a:cubicBezTo>
                    <a:pt x="1" y="104"/>
                    <a:pt x="1" y="224"/>
                    <a:pt x="60" y="283"/>
                  </a:cubicBezTo>
                  <a:lnTo>
                    <a:pt x="179" y="402"/>
                  </a:lnTo>
                  <a:cubicBezTo>
                    <a:pt x="209" y="432"/>
                    <a:pt x="254" y="447"/>
                    <a:pt x="298" y="447"/>
                  </a:cubicBezTo>
                  <a:cubicBezTo>
                    <a:pt x="343" y="447"/>
                    <a:pt x="388" y="432"/>
                    <a:pt x="418" y="402"/>
                  </a:cubicBezTo>
                  <a:cubicBezTo>
                    <a:pt x="477" y="343"/>
                    <a:pt x="477" y="224"/>
                    <a:pt x="418" y="164"/>
                  </a:cubicBezTo>
                  <a:lnTo>
                    <a:pt x="298" y="45"/>
                  </a:lnTo>
                  <a:cubicBezTo>
                    <a:pt x="269" y="15"/>
                    <a:pt x="224" y="0"/>
                    <a:pt x="179"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30" name="Google Shape;12217;p68"/>
            <p:cNvSpPr/>
            <p:nvPr/>
          </p:nvSpPr>
          <p:spPr>
            <a:xfrm>
              <a:off x="6922292" y="1797738"/>
              <a:ext cx="15195" cy="14271"/>
            </a:xfrm>
            <a:custGeom>
              <a:avLst/>
              <a:gdLst/>
              <a:ahLst/>
              <a:cxnLst/>
              <a:rect l="l" t="t" r="r" b="b"/>
              <a:pathLst>
                <a:path w="477" h="448" extrusionOk="0">
                  <a:moveTo>
                    <a:pt x="179" y="1"/>
                  </a:moveTo>
                  <a:cubicBezTo>
                    <a:pt x="134" y="1"/>
                    <a:pt x="90" y="16"/>
                    <a:pt x="60" y="45"/>
                  </a:cubicBezTo>
                  <a:cubicBezTo>
                    <a:pt x="1" y="105"/>
                    <a:pt x="1" y="224"/>
                    <a:pt x="60" y="284"/>
                  </a:cubicBezTo>
                  <a:lnTo>
                    <a:pt x="179" y="403"/>
                  </a:lnTo>
                  <a:cubicBezTo>
                    <a:pt x="209" y="432"/>
                    <a:pt x="254" y="447"/>
                    <a:pt x="298" y="447"/>
                  </a:cubicBezTo>
                  <a:cubicBezTo>
                    <a:pt x="343" y="447"/>
                    <a:pt x="387" y="432"/>
                    <a:pt x="417" y="403"/>
                  </a:cubicBezTo>
                  <a:cubicBezTo>
                    <a:pt x="477" y="343"/>
                    <a:pt x="477" y="224"/>
                    <a:pt x="417" y="165"/>
                  </a:cubicBezTo>
                  <a:lnTo>
                    <a:pt x="298" y="45"/>
                  </a:lnTo>
                  <a:cubicBezTo>
                    <a:pt x="268" y="16"/>
                    <a:pt x="224" y="1"/>
                    <a:pt x="179"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31" name="Google Shape;12218;p68"/>
            <p:cNvSpPr/>
            <p:nvPr/>
          </p:nvSpPr>
          <p:spPr>
            <a:xfrm>
              <a:off x="6954911" y="1765118"/>
              <a:ext cx="15195" cy="14271"/>
            </a:xfrm>
            <a:custGeom>
              <a:avLst/>
              <a:gdLst/>
              <a:ahLst/>
              <a:cxnLst/>
              <a:rect l="l" t="t" r="r" b="b"/>
              <a:pathLst>
                <a:path w="477" h="448" extrusionOk="0">
                  <a:moveTo>
                    <a:pt x="179" y="1"/>
                  </a:moveTo>
                  <a:cubicBezTo>
                    <a:pt x="134" y="1"/>
                    <a:pt x="90" y="16"/>
                    <a:pt x="60" y="46"/>
                  </a:cubicBezTo>
                  <a:cubicBezTo>
                    <a:pt x="0" y="105"/>
                    <a:pt x="0" y="224"/>
                    <a:pt x="60" y="284"/>
                  </a:cubicBezTo>
                  <a:lnTo>
                    <a:pt x="179" y="403"/>
                  </a:lnTo>
                  <a:cubicBezTo>
                    <a:pt x="209" y="432"/>
                    <a:pt x="253" y="447"/>
                    <a:pt x="298" y="447"/>
                  </a:cubicBezTo>
                  <a:cubicBezTo>
                    <a:pt x="343" y="447"/>
                    <a:pt x="387" y="432"/>
                    <a:pt x="417" y="403"/>
                  </a:cubicBezTo>
                  <a:cubicBezTo>
                    <a:pt x="477" y="343"/>
                    <a:pt x="477" y="224"/>
                    <a:pt x="417" y="165"/>
                  </a:cubicBezTo>
                  <a:lnTo>
                    <a:pt x="298" y="46"/>
                  </a:lnTo>
                  <a:cubicBezTo>
                    <a:pt x="268" y="16"/>
                    <a:pt x="224" y="1"/>
                    <a:pt x="179" y="1"/>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32" name="Google Shape;12219;p68"/>
            <p:cNvSpPr/>
            <p:nvPr/>
          </p:nvSpPr>
          <p:spPr>
            <a:xfrm>
              <a:off x="6916590" y="1759831"/>
              <a:ext cx="16724" cy="14335"/>
            </a:xfrm>
            <a:custGeom>
              <a:avLst/>
              <a:gdLst/>
              <a:ahLst/>
              <a:cxnLst/>
              <a:rect l="l" t="t" r="r" b="b"/>
              <a:pathLst>
                <a:path w="525" h="450" extrusionOk="0">
                  <a:moveTo>
                    <a:pt x="180" y="0"/>
                  </a:moveTo>
                  <a:cubicBezTo>
                    <a:pt x="135" y="0"/>
                    <a:pt x="90" y="15"/>
                    <a:pt x="60" y="45"/>
                  </a:cubicBezTo>
                  <a:cubicBezTo>
                    <a:pt x="1" y="104"/>
                    <a:pt x="1" y="223"/>
                    <a:pt x="60" y="283"/>
                  </a:cubicBezTo>
                  <a:cubicBezTo>
                    <a:pt x="144" y="366"/>
                    <a:pt x="191" y="450"/>
                    <a:pt x="299" y="450"/>
                  </a:cubicBezTo>
                  <a:cubicBezTo>
                    <a:pt x="441" y="450"/>
                    <a:pt x="525" y="271"/>
                    <a:pt x="418" y="164"/>
                  </a:cubicBezTo>
                  <a:lnTo>
                    <a:pt x="299" y="45"/>
                  </a:lnTo>
                  <a:cubicBezTo>
                    <a:pt x="269" y="15"/>
                    <a:pt x="224" y="0"/>
                    <a:pt x="180"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33" name="Google Shape;12220;p68"/>
            <p:cNvSpPr/>
            <p:nvPr/>
          </p:nvSpPr>
          <p:spPr>
            <a:xfrm>
              <a:off x="6948477" y="1727593"/>
              <a:ext cx="16979" cy="14367"/>
            </a:xfrm>
            <a:custGeom>
              <a:avLst/>
              <a:gdLst/>
              <a:ahLst/>
              <a:cxnLst/>
              <a:rect l="l" t="t" r="r" b="b"/>
              <a:pathLst>
                <a:path w="533" h="451" extrusionOk="0">
                  <a:moveTo>
                    <a:pt x="179" y="0"/>
                  </a:moveTo>
                  <a:cubicBezTo>
                    <a:pt x="134" y="0"/>
                    <a:pt x="89" y="15"/>
                    <a:pt x="60" y="45"/>
                  </a:cubicBezTo>
                  <a:cubicBezTo>
                    <a:pt x="0" y="104"/>
                    <a:pt x="0" y="223"/>
                    <a:pt x="60" y="283"/>
                  </a:cubicBezTo>
                  <a:cubicBezTo>
                    <a:pt x="143" y="366"/>
                    <a:pt x="191" y="450"/>
                    <a:pt x="298" y="450"/>
                  </a:cubicBezTo>
                  <a:cubicBezTo>
                    <a:pt x="302" y="450"/>
                    <a:pt x="306" y="450"/>
                    <a:pt x="310" y="450"/>
                  </a:cubicBezTo>
                  <a:cubicBezTo>
                    <a:pt x="446" y="450"/>
                    <a:pt x="532" y="268"/>
                    <a:pt x="417" y="164"/>
                  </a:cubicBezTo>
                  <a:lnTo>
                    <a:pt x="298" y="45"/>
                  </a:lnTo>
                  <a:cubicBezTo>
                    <a:pt x="268" y="15"/>
                    <a:pt x="223" y="0"/>
                    <a:pt x="179" y="0"/>
                  </a:cubicBezTo>
                  <a:close/>
                </a:path>
              </a:pathLst>
            </a:custGeom>
            <a:grp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grpSp>
      <p:sp>
        <p:nvSpPr>
          <p:cNvPr id="24585" name="Google Shape;12497;p69"/>
          <p:cNvSpPr>
            <a:spLocks/>
          </p:cNvSpPr>
          <p:nvPr/>
        </p:nvSpPr>
        <p:spPr bwMode="auto">
          <a:xfrm>
            <a:off x="1120016" y="4558921"/>
            <a:ext cx="414337" cy="377825"/>
          </a:xfrm>
          <a:custGeom>
            <a:avLst/>
            <a:gdLst>
              <a:gd name="T0" fmla="*/ 213048 w 13038"/>
              <a:gd name="T1" fmla="*/ 27955 h 11907"/>
              <a:gd name="T2" fmla="*/ 201321 w 13038"/>
              <a:gd name="T3" fmla="*/ 13994 h 11907"/>
              <a:gd name="T4" fmla="*/ 210760 w 13038"/>
              <a:gd name="T5" fmla="*/ 11709 h 11907"/>
              <a:gd name="T6" fmla="*/ 206596 w 13038"/>
              <a:gd name="T7" fmla="*/ 74442 h 11907"/>
              <a:gd name="T8" fmla="*/ 75698 w 13038"/>
              <a:gd name="T9" fmla="*/ 77075 h 11907"/>
              <a:gd name="T10" fmla="*/ 65084 w 13038"/>
              <a:gd name="T11" fmla="*/ 87293 h 11907"/>
              <a:gd name="T12" fmla="*/ 348872 w 13038"/>
              <a:gd name="T13" fmla="*/ 87293 h 11907"/>
              <a:gd name="T14" fmla="*/ 338671 w 13038"/>
              <a:gd name="T15" fmla="*/ 77075 h 11907"/>
              <a:gd name="T16" fmla="*/ 32542 w 13038"/>
              <a:gd name="T17" fmla="*/ 191181 h 11907"/>
              <a:gd name="T18" fmla="*/ 78717 w 13038"/>
              <a:gd name="T19" fmla="*/ 109188 h 11907"/>
              <a:gd name="T20" fmla="*/ 295515 w 13038"/>
              <a:gd name="T21" fmla="*/ 191181 h 11907"/>
              <a:gd name="T22" fmla="*/ 342452 w 13038"/>
              <a:gd name="T23" fmla="*/ 109188 h 11907"/>
              <a:gd name="T24" fmla="*/ 139256 w 13038"/>
              <a:gd name="T25" fmla="*/ 211585 h 11907"/>
              <a:gd name="T26" fmla="*/ 11758 w 13038"/>
              <a:gd name="T27" fmla="*/ 211585 h 11907"/>
              <a:gd name="T28" fmla="*/ 135093 w 13038"/>
              <a:gd name="T29" fmla="*/ 203652 h 11907"/>
              <a:gd name="T30" fmla="*/ 402229 w 13038"/>
              <a:gd name="T31" fmla="*/ 211585 h 11907"/>
              <a:gd name="T32" fmla="*/ 274699 w 13038"/>
              <a:gd name="T33" fmla="*/ 211585 h 11907"/>
              <a:gd name="T34" fmla="*/ 398066 w 13038"/>
              <a:gd name="T35" fmla="*/ 203652 h 11907"/>
              <a:gd name="T36" fmla="*/ 28760 w 13038"/>
              <a:gd name="T37" fmla="*/ 227450 h 11907"/>
              <a:gd name="T38" fmla="*/ 340927 w 13038"/>
              <a:gd name="T39" fmla="*/ 261085 h 11907"/>
              <a:gd name="T40" fmla="*/ 252390 w 13038"/>
              <a:gd name="T41" fmla="*/ 329086 h 11907"/>
              <a:gd name="T42" fmla="*/ 156290 w 13038"/>
              <a:gd name="T43" fmla="*/ 341556 h 11907"/>
              <a:gd name="T44" fmla="*/ 252390 w 13038"/>
              <a:gd name="T45" fmla="*/ 329086 h 11907"/>
              <a:gd name="T46" fmla="*/ 188451 w 13038"/>
              <a:gd name="T47" fmla="*/ 33635 h 11907"/>
              <a:gd name="T48" fmla="*/ 96513 w 13038"/>
              <a:gd name="T49" fmla="*/ 79360 h 11907"/>
              <a:gd name="T50" fmla="*/ 60921 w 13038"/>
              <a:gd name="T51" fmla="*/ 103920 h 11907"/>
              <a:gd name="T52" fmla="*/ 32 w 13038"/>
              <a:gd name="T53" fmla="*/ 207047 h 11907"/>
              <a:gd name="T54" fmla="*/ 73029 w 13038"/>
              <a:gd name="T55" fmla="*/ 272414 h 11907"/>
              <a:gd name="T56" fmla="*/ 151364 w 13038"/>
              <a:gd name="T57" fmla="*/ 210823 h 11907"/>
              <a:gd name="T58" fmla="*/ 131693 w 13038"/>
              <a:gd name="T59" fmla="*/ 191181 h 11907"/>
              <a:gd name="T60" fmla="*/ 120348 w 13038"/>
              <a:gd name="T61" fmla="*/ 86531 h 11907"/>
              <a:gd name="T62" fmla="*/ 188069 w 13038"/>
              <a:gd name="T63" fmla="*/ 317377 h 11907"/>
              <a:gd name="T64" fmla="*/ 144182 w 13038"/>
              <a:gd name="T65" fmla="*/ 341937 h 11907"/>
              <a:gd name="T66" fmla="*/ 146820 w 13038"/>
              <a:gd name="T67" fmla="*/ 377825 h 11907"/>
              <a:gd name="T68" fmla="*/ 192232 w 13038"/>
              <a:gd name="T69" fmla="*/ 365355 h 11907"/>
              <a:gd name="T70" fmla="*/ 142657 w 13038"/>
              <a:gd name="T71" fmla="*/ 357422 h 11907"/>
              <a:gd name="T72" fmla="*/ 270536 w 13038"/>
              <a:gd name="T73" fmla="*/ 357422 h 11907"/>
              <a:gd name="T74" fmla="*/ 220230 w 13038"/>
              <a:gd name="T75" fmla="*/ 365355 h 11907"/>
              <a:gd name="T76" fmla="*/ 266024 w 13038"/>
              <a:gd name="T77" fmla="*/ 377825 h 11907"/>
              <a:gd name="T78" fmla="*/ 268661 w 13038"/>
              <a:gd name="T79" fmla="*/ 341937 h 11907"/>
              <a:gd name="T80" fmla="*/ 224393 w 13038"/>
              <a:gd name="T81" fmla="*/ 317377 h 11907"/>
              <a:gd name="T82" fmla="*/ 212285 w 13038"/>
              <a:gd name="T83" fmla="*/ 223674 h 11907"/>
              <a:gd name="T84" fmla="*/ 200558 w 13038"/>
              <a:gd name="T85" fmla="*/ 86531 h 11907"/>
              <a:gd name="T86" fmla="*/ 212285 w 13038"/>
              <a:gd name="T87" fmla="*/ 195338 h 11907"/>
              <a:gd name="T88" fmla="*/ 224393 w 13038"/>
              <a:gd name="T89" fmla="*/ 80851 h 11907"/>
              <a:gd name="T90" fmla="*/ 316330 w 13038"/>
              <a:gd name="T91" fmla="*/ 91450 h 11907"/>
              <a:gd name="T92" fmla="*/ 278513 w 13038"/>
              <a:gd name="T93" fmla="*/ 191562 h 11907"/>
              <a:gd name="T94" fmla="*/ 278513 w 13038"/>
              <a:gd name="T95" fmla="*/ 227450 h 11907"/>
              <a:gd name="T96" fmla="*/ 397685 w 13038"/>
              <a:gd name="T97" fmla="*/ 227450 h 11907"/>
              <a:gd name="T98" fmla="*/ 398066 w 13038"/>
              <a:gd name="T99" fmla="*/ 191181 h 11907"/>
              <a:gd name="T100" fmla="*/ 360598 w 13038"/>
              <a:gd name="T101" fmla="*/ 86912 h 11907"/>
              <a:gd name="T102" fmla="*/ 296277 w 13038"/>
              <a:gd name="T103" fmla="*/ 75203 h 11907"/>
              <a:gd name="T104" fmla="*/ 224393 w 13038"/>
              <a:gd name="T105" fmla="*/ 13994 h 119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lnTo>
                  <a:pt x="6632" y="369"/>
                </a:ln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lnTo>
                  <a:pt x="4251" y="6418"/>
                </a:ln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lnTo>
                  <a:pt x="12526" y="6418"/>
                </a:lnTo>
                <a:close/>
                <a:moveTo>
                  <a:pt x="3715" y="7168"/>
                </a:moveTo>
                <a:cubicBezTo>
                  <a:pt x="3525" y="7787"/>
                  <a:pt x="2953" y="8228"/>
                  <a:pt x="2298" y="8228"/>
                </a:cubicBezTo>
                <a:cubicBezTo>
                  <a:pt x="1644" y="8228"/>
                  <a:pt x="1084" y="7799"/>
                  <a:pt x="905" y="7168"/>
                </a:cubicBezTo>
                <a:lnTo>
                  <a:pt x="3715" y="7168"/>
                </a:lnTo>
                <a:close/>
                <a:moveTo>
                  <a:pt x="12145" y="7168"/>
                </a:moveTo>
                <a:cubicBezTo>
                  <a:pt x="11942" y="7787"/>
                  <a:pt x="11383" y="8228"/>
                  <a:pt x="10728" y="8228"/>
                </a:cubicBezTo>
                <a:cubicBezTo>
                  <a:pt x="10073" y="8228"/>
                  <a:pt x="9502" y="7799"/>
                  <a:pt x="9323" y="7168"/>
                </a:cubicBezTo>
                <a:lnTo>
                  <a:pt x="12145" y="7168"/>
                </a:ln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lnTo>
                  <a:pt x="7942" y="10371"/>
                </a:ln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lnTo>
                  <a:pt x="638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348922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rey-Police-Template-2019.potx" id="{96D11705-5919-404E-BE4A-D8D5826A9181}" vid="{BBC22274-4518-4FC5-B303-5F0DF1355DB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3561</Words>
  <Application>Microsoft Office PowerPoint</Application>
  <PresentationFormat>Widescreen</PresentationFormat>
  <Paragraphs>355</Paragraphs>
  <Slides>44</Slides>
  <Notes>4</Notes>
  <HiddenSlides>0</HiddenSlides>
  <MMClips>1</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44</vt:i4>
      </vt:variant>
    </vt:vector>
  </HeadingPairs>
  <TitlesOfParts>
    <vt:vector size="60" baseType="lpstr">
      <vt:lpstr>Arial</vt:lpstr>
      <vt:lpstr>Bliss</vt:lpstr>
      <vt:lpstr>Calibri</vt:lpstr>
      <vt:lpstr>Calibri Light</vt:lpstr>
      <vt:lpstr>Cambria</vt:lpstr>
      <vt:lpstr>Myriad Pro</vt:lpstr>
      <vt:lpstr>Verdana</vt:lpstr>
      <vt:lpstr>Wingdings</vt:lpstr>
      <vt:lpstr>Office Theme</vt:lpstr>
      <vt:lpstr>1_Office Theme</vt:lpstr>
      <vt:lpstr>Office Theme</vt:lpstr>
      <vt:lpstr>1_Office Theme</vt:lpstr>
      <vt:lpstr>Office Theme</vt:lpstr>
      <vt:lpstr>Office Theme</vt:lpstr>
      <vt:lpstr>Office Theme</vt:lpstr>
      <vt:lpstr>2_Office Theme</vt:lpstr>
      <vt:lpstr>PowerPoint Presentation</vt:lpstr>
      <vt:lpstr>Homepage - Surrey Safeguarding Children Partnership (surreyscp.org.uk) SSCP-Final-Neglect-Strategy-2021-2023-1.pdf (surreyscp.org.uk)  Neglect-Strategy-on-a-page-April-2021.pdf (surreyscp.org.uk) Family Resilience and Early Help - Surrey County Council (surreycc.gov.uk)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covers: </vt:lpstr>
      <vt:lpstr>PowerPoint Presentation</vt:lpstr>
      <vt:lpstr>PowerPoint Presentation</vt:lpstr>
      <vt:lpstr>Extra-familial harm </vt:lpstr>
      <vt:lpstr>Extra-familial forms of harm are highly contextual  (Barter, 2009; Firmin, 2017; Firmin, Wroe and Lloyd, 2019; Hudeck, 2018)</vt:lpstr>
      <vt:lpstr>   Mythbusting  understanding strengths-based practice</vt:lpstr>
      <vt:lpstr>Listening to young people </vt:lpstr>
      <vt:lpstr>Listening to young people </vt:lpstr>
      <vt:lpstr>   Myth 3 Disrupting extra-familial harm and child exploitation is a job for the police?  </vt:lpstr>
      <vt:lpstr> There is a lack of early intervention to support schools when grooming or other harmful behaviours arise?  Myth 4 </vt:lpstr>
      <vt:lpstr>PowerPoint Presentation</vt:lpstr>
      <vt:lpstr>PowerPoint Presentation</vt:lpstr>
      <vt:lpstr>    Margaret Gallagher  Head of Local Campaigns    NSPCC – Adolescent neglect </vt:lpstr>
      <vt:lpstr>Teenagers and neglect </vt:lpstr>
      <vt:lpstr>NSPCC</vt:lpstr>
      <vt:lpstr>Recommendations: </vt:lpstr>
      <vt:lpstr>Teenage Neglect – Feeling Invisible </vt:lpstr>
      <vt:lpstr>PowerPoint Presentation</vt:lpstr>
      <vt:lpstr>PowerPoint Presentation</vt:lpstr>
      <vt:lpstr>PowerPoint Presentation</vt:lpstr>
      <vt:lpstr>PowerPoint Presentation</vt:lpstr>
      <vt:lpstr>PowerPoint Presentation</vt:lpstr>
      <vt:lpstr>NSPCC  - getting support </vt:lpstr>
      <vt:lpstr>PowerPoint Presentation</vt:lpstr>
      <vt:lpstr>GCP2 Project Manager Alex Dave  Graded-Care-Profile2-FAQs.pdf (surreyscp.org.uk)   Neglect Risk Assessment Tools – General Guidance   Graded Care Profile 2: measuring care, helping families - YouTube     </vt:lpstr>
      <vt:lpstr>GCP2 Project Manager Alex Dave</vt:lpstr>
      <vt:lpstr>  Personal story from one of our Surrey young people     </vt:lpstr>
      <vt:lpstr>PowerPoint Presentation</vt:lpstr>
      <vt:lpstr>PowerPoint Presentation</vt:lpstr>
      <vt:lpstr>PowerPoint Presentation</vt:lpstr>
      <vt:lpstr>Olive booking link; https://surreycoun.plateau.com/learning/user/portal.do?siteID=SCA&amp;landingPage=login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Young</dc:creator>
  <cp:lastModifiedBy>Liz Cassini</cp:lastModifiedBy>
  <cp:revision>13</cp:revision>
  <dcterms:created xsi:type="dcterms:W3CDTF">2021-05-28T13:05:42Z</dcterms:created>
  <dcterms:modified xsi:type="dcterms:W3CDTF">2021-06-11T11:48:39Z</dcterms:modified>
</cp:coreProperties>
</file>