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1"/>
    <p:sldMasterId id="2147483660" r:id="rId2"/>
    <p:sldMasterId id="2147483648" r:id="rId3"/>
    <p:sldMasterId id="2147483672" r:id="rId4"/>
  </p:sldMasterIdLst>
  <p:notesMasterIdLst>
    <p:notesMasterId r:id="rId41"/>
  </p:notesMasterIdLst>
  <p:sldIdLst>
    <p:sldId id="285" r:id="rId5"/>
    <p:sldId id="281" r:id="rId6"/>
    <p:sldId id="284" r:id="rId7"/>
    <p:sldId id="286"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283" r:id="rId35"/>
    <p:sldId id="257" r:id="rId36"/>
    <p:sldId id="282" r:id="rId37"/>
    <p:sldId id="275" r:id="rId38"/>
    <p:sldId id="278" r:id="rId39"/>
    <p:sldId id="28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6" d="100"/>
          <a:sy n="56" d="100"/>
        </p:scale>
        <p:origin x="48" y="2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2287B-B81C-43E0-A07A-AA9B6A03A2D0}" type="doc">
      <dgm:prSet loTypeId="urn:microsoft.com/office/officeart/2011/layout/CircleProcess#1" loCatId="process" qsTypeId="urn:microsoft.com/office/officeart/2005/8/quickstyle/simple1" qsCatId="simple" csTypeId="urn:microsoft.com/office/officeart/2005/8/colors/accent1_2" csCatId="accent1" phldr="1"/>
      <dgm:spPr/>
      <dgm:t>
        <a:bodyPr/>
        <a:lstStyle/>
        <a:p>
          <a:endParaRPr lang="en-GB"/>
        </a:p>
      </dgm:t>
    </dgm:pt>
    <dgm:pt modelId="{F1F0A398-808C-4542-A11E-36380C66DA7E}">
      <dgm:prSet phldrT="[Text]"/>
      <dgm:spPr>
        <a:solidFill>
          <a:schemeClr val="bg2">
            <a:lumMod val="95000"/>
          </a:schemeClr>
        </a:solidFill>
      </dgm:spPr>
      <dgm:t>
        <a:bodyPr/>
        <a:lstStyle/>
        <a:p>
          <a:r>
            <a:rPr lang="en-US" b="1" dirty="0">
              <a:solidFill>
                <a:srgbClr val="002060"/>
              </a:solidFill>
            </a:rPr>
            <a:t>Health</a:t>
          </a:r>
        </a:p>
        <a:p>
          <a:r>
            <a:rPr lang="en-US" b="1" dirty="0">
              <a:solidFill>
                <a:srgbClr val="002060"/>
              </a:solidFill>
            </a:rPr>
            <a:t>&amp; CAMHS</a:t>
          </a:r>
          <a:endParaRPr lang="en-GB" b="1" dirty="0">
            <a:solidFill>
              <a:srgbClr val="002060"/>
            </a:solidFill>
          </a:endParaRPr>
        </a:p>
      </dgm:t>
    </dgm:pt>
    <dgm:pt modelId="{83B992AC-6427-4905-90AB-6A6575496264}" type="parTrans" cxnId="{B8CAFCF9-CEA5-4F0E-850F-D879BFCF0CC9}">
      <dgm:prSet/>
      <dgm:spPr/>
      <dgm:t>
        <a:bodyPr/>
        <a:lstStyle/>
        <a:p>
          <a:endParaRPr lang="en-GB"/>
        </a:p>
      </dgm:t>
    </dgm:pt>
    <dgm:pt modelId="{0B30E78A-7061-4446-A1F2-BA82F76397C0}" type="sibTrans" cxnId="{B8CAFCF9-CEA5-4F0E-850F-D879BFCF0CC9}">
      <dgm:prSet/>
      <dgm:spPr/>
      <dgm:t>
        <a:bodyPr/>
        <a:lstStyle/>
        <a:p>
          <a:endParaRPr lang="en-GB"/>
        </a:p>
      </dgm:t>
    </dgm:pt>
    <dgm:pt modelId="{A749A9EA-1FF4-46F5-BBE4-C477867508F0}">
      <dgm:prSet/>
      <dgm:spPr>
        <a:solidFill>
          <a:schemeClr val="bg1">
            <a:lumMod val="20000"/>
            <a:lumOff val="80000"/>
          </a:schemeClr>
        </a:solidFill>
      </dgm:spPr>
      <dgm:t>
        <a:bodyPr/>
        <a:lstStyle/>
        <a:p>
          <a:r>
            <a:rPr lang="en-US" b="1" dirty="0">
              <a:solidFill>
                <a:srgbClr val="0070C0"/>
              </a:solidFill>
            </a:rPr>
            <a:t>Education</a:t>
          </a:r>
          <a:endParaRPr lang="en-GB" b="1" dirty="0">
            <a:solidFill>
              <a:srgbClr val="0070C0"/>
            </a:solidFill>
          </a:endParaRPr>
        </a:p>
      </dgm:t>
    </dgm:pt>
    <dgm:pt modelId="{C0A5A872-3338-4813-BCD1-2158A69C8771}" type="parTrans" cxnId="{7E56F007-C062-4D4C-B6AE-A74CB5518E0A}">
      <dgm:prSet/>
      <dgm:spPr/>
      <dgm:t>
        <a:bodyPr/>
        <a:lstStyle/>
        <a:p>
          <a:endParaRPr lang="en-GB"/>
        </a:p>
      </dgm:t>
    </dgm:pt>
    <dgm:pt modelId="{228C9E1C-2BE6-424D-BBF3-07C8B0AE3EAE}" type="sibTrans" cxnId="{7E56F007-C062-4D4C-B6AE-A74CB5518E0A}">
      <dgm:prSet/>
      <dgm:spPr/>
      <dgm:t>
        <a:bodyPr/>
        <a:lstStyle/>
        <a:p>
          <a:endParaRPr lang="en-GB"/>
        </a:p>
      </dgm:t>
    </dgm:pt>
    <dgm:pt modelId="{44E9C76A-0D29-4E4B-BDD7-1CE437526F11}">
      <dgm:prSet/>
      <dgm:spPr>
        <a:solidFill>
          <a:schemeClr val="accent1">
            <a:lumMod val="20000"/>
            <a:lumOff val="80000"/>
            <a:alpha val="90000"/>
          </a:schemeClr>
        </a:solidFill>
      </dgm:spPr>
      <dgm:t>
        <a:bodyPr/>
        <a:lstStyle/>
        <a:p>
          <a:r>
            <a:rPr lang="en-US" b="1" dirty="0">
              <a:solidFill>
                <a:schemeClr val="bg1">
                  <a:lumMod val="75000"/>
                </a:schemeClr>
              </a:solidFill>
            </a:rPr>
            <a:t>Social care</a:t>
          </a:r>
          <a:endParaRPr lang="en-GB" b="1" dirty="0">
            <a:solidFill>
              <a:schemeClr val="bg1">
                <a:lumMod val="75000"/>
              </a:schemeClr>
            </a:solidFill>
          </a:endParaRPr>
        </a:p>
      </dgm:t>
    </dgm:pt>
    <dgm:pt modelId="{29426CC0-8C6B-4488-9E73-A4B2DE6EEA05}" type="parTrans" cxnId="{EFA1F75E-D0A7-48BE-9487-83001CD7A8BA}">
      <dgm:prSet/>
      <dgm:spPr/>
      <dgm:t>
        <a:bodyPr/>
        <a:lstStyle/>
        <a:p>
          <a:endParaRPr lang="en-GB"/>
        </a:p>
      </dgm:t>
    </dgm:pt>
    <dgm:pt modelId="{CAD60B40-EF6E-449B-912A-6027ABEAD9F0}" type="sibTrans" cxnId="{EFA1F75E-D0A7-48BE-9487-83001CD7A8BA}">
      <dgm:prSet/>
      <dgm:spPr/>
      <dgm:t>
        <a:bodyPr/>
        <a:lstStyle/>
        <a:p>
          <a:endParaRPr lang="en-GB"/>
        </a:p>
      </dgm:t>
    </dgm:pt>
    <dgm:pt modelId="{448C7B82-4F26-4A4C-A9CD-38227A78ECB8}">
      <dgm:prSet/>
      <dgm:spPr>
        <a:solidFill>
          <a:schemeClr val="bg1">
            <a:lumMod val="20000"/>
            <a:lumOff val="80000"/>
            <a:alpha val="90000"/>
          </a:schemeClr>
        </a:solidFill>
      </dgm:spPr>
      <dgm:t>
        <a:bodyPr/>
        <a:lstStyle/>
        <a:p>
          <a:r>
            <a:rPr lang="en-US" b="1" dirty="0"/>
            <a:t>Police </a:t>
          </a:r>
          <a:endParaRPr lang="en-GB" b="1" dirty="0"/>
        </a:p>
      </dgm:t>
    </dgm:pt>
    <dgm:pt modelId="{C8F1D605-1D22-414E-A526-5983C231447E}" type="parTrans" cxnId="{EBE76D34-9C02-4E82-9F44-B2704613CE8C}">
      <dgm:prSet/>
      <dgm:spPr/>
      <dgm:t>
        <a:bodyPr/>
        <a:lstStyle/>
        <a:p>
          <a:endParaRPr lang="en-GB"/>
        </a:p>
      </dgm:t>
    </dgm:pt>
    <dgm:pt modelId="{3016C582-121B-498C-9229-0F059FEAFD22}" type="sibTrans" cxnId="{EBE76D34-9C02-4E82-9F44-B2704613CE8C}">
      <dgm:prSet/>
      <dgm:spPr/>
      <dgm:t>
        <a:bodyPr/>
        <a:lstStyle/>
        <a:p>
          <a:endParaRPr lang="en-GB"/>
        </a:p>
      </dgm:t>
    </dgm:pt>
    <dgm:pt modelId="{E9540F20-3BBC-4D29-8C32-0D8A9953B98D}" type="pres">
      <dgm:prSet presAssocID="{E1B2287B-B81C-43E0-A07A-AA9B6A03A2D0}" presName="Name0" presStyleCnt="0">
        <dgm:presLayoutVars>
          <dgm:chMax val="11"/>
          <dgm:chPref val="11"/>
          <dgm:dir/>
          <dgm:resizeHandles/>
        </dgm:presLayoutVars>
      </dgm:prSet>
      <dgm:spPr/>
    </dgm:pt>
    <dgm:pt modelId="{26578866-3B9D-4177-94A3-EBD118EEA456}" type="pres">
      <dgm:prSet presAssocID="{448C7B82-4F26-4A4C-A9CD-38227A78ECB8}" presName="Accent4" presStyleCnt="0"/>
      <dgm:spPr/>
    </dgm:pt>
    <dgm:pt modelId="{63215E7A-E4A0-4AB9-8AE1-9BA95AEC138C}" type="pres">
      <dgm:prSet presAssocID="{448C7B82-4F26-4A4C-A9CD-38227A78ECB8}" presName="Accent" presStyleLbl="node1" presStyleIdx="0" presStyleCnt="4"/>
      <dgm:spPr>
        <a:solidFill>
          <a:schemeClr val="bg1">
            <a:lumMod val="50000"/>
          </a:schemeClr>
        </a:solidFill>
      </dgm:spPr>
    </dgm:pt>
    <dgm:pt modelId="{794FA5D6-ED52-4DA9-B06E-C0677659FD37}" type="pres">
      <dgm:prSet presAssocID="{448C7B82-4F26-4A4C-A9CD-38227A78ECB8}" presName="ParentBackground4" presStyleCnt="0"/>
      <dgm:spPr/>
    </dgm:pt>
    <dgm:pt modelId="{DFE03305-7F4E-49E1-B9A3-1AD9353052E4}" type="pres">
      <dgm:prSet presAssocID="{448C7B82-4F26-4A4C-A9CD-38227A78ECB8}" presName="ParentBackground" presStyleLbl="fgAcc1" presStyleIdx="0" presStyleCnt="4" custLinFactNeighborX="5681" custLinFactNeighborY="-1460"/>
      <dgm:spPr/>
    </dgm:pt>
    <dgm:pt modelId="{4081E651-B1C5-42AD-9578-B191E6B32671}" type="pres">
      <dgm:prSet presAssocID="{448C7B82-4F26-4A4C-A9CD-38227A78ECB8}" presName="Parent4" presStyleLbl="revTx" presStyleIdx="0" presStyleCnt="0">
        <dgm:presLayoutVars>
          <dgm:chMax val="1"/>
          <dgm:chPref val="1"/>
          <dgm:bulletEnabled val="1"/>
        </dgm:presLayoutVars>
      </dgm:prSet>
      <dgm:spPr/>
    </dgm:pt>
    <dgm:pt modelId="{B0E3C497-8FF1-4679-9363-0931F27AD0B5}" type="pres">
      <dgm:prSet presAssocID="{44E9C76A-0D29-4E4B-BDD7-1CE437526F11}" presName="Accent3" presStyleCnt="0"/>
      <dgm:spPr/>
    </dgm:pt>
    <dgm:pt modelId="{B0DB8A99-55E7-49EA-B012-B13CC4D5E9C7}" type="pres">
      <dgm:prSet presAssocID="{44E9C76A-0D29-4E4B-BDD7-1CE437526F11}" presName="Accent" presStyleLbl="node1" presStyleIdx="1" presStyleCnt="4"/>
      <dgm:spPr>
        <a:solidFill>
          <a:srgbClr val="00B0F0"/>
        </a:solidFill>
      </dgm:spPr>
    </dgm:pt>
    <dgm:pt modelId="{2DE896A9-6B0B-4B1A-A6A6-6DFD891D2ADE}" type="pres">
      <dgm:prSet presAssocID="{44E9C76A-0D29-4E4B-BDD7-1CE437526F11}" presName="ParentBackground3" presStyleCnt="0"/>
      <dgm:spPr/>
    </dgm:pt>
    <dgm:pt modelId="{0D647361-F687-465D-B305-8DB625A4E70B}" type="pres">
      <dgm:prSet presAssocID="{44E9C76A-0D29-4E4B-BDD7-1CE437526F11}" presName="ParentBackground" presStyleLbl="fgAcc1" presStyleIdx="1" presStyleCnt="4"/>
      <dgm:spPr/>
    </dgm:pt>
    <dgm:pt modelId="{0829B88C-FD4C-4447-AF4B-6AB7C916A8A0}" type="pres">
      <dgm:prSet presAssocID="{44E9C76A-0D29-4E4B-BDD7-1CE437526F11}" presName="Parent3" presStyleLbl="revTx" presStyleIdx="0" presStyleCnt="0">
        <dgm:presLayoutVars>
          <dgm:chMax val="1"/>
          <dgm:chPref val="1"/>
          <dgm:bulletEnabled val="1"/>
        </dgm:presLayoutVars>
      </dgm:prSet>
      <dgm:spPr/>
    </dgm:pt>
    <dgm:pt modelId="{012E578C-A7F9-4905-972F-0434BEEAA6BB}" type="pres">
      <dgm:prSet presAssocID="{A749A9EA-1FF4-46F5-BBE4-C477867508F0}" presName="Accent2" presStyleCnt="0"/>
      <dgm:spPr/>
    </dgm:pt>
    <dgm:pt modelId="{4CA8FD93-7D9E-4345-B8FD-AC8272211AF1}" type="pres">
      <dgm:prSet presAssocID="{A749A9EA-1FF4-46F5-BBE4-C477867508F0}" presName="Accent" presStyleLbl="node1" presStyleIdx="2" presStyleCnt="4"/>
      <dgm:spPr>
        <a:solidFill>
          <a:srgbClr val="0070C0"/>
        </a:solidFill>
      </dgm:spPr>
    </dgm:pt>
    <dgm:pt modelId="{AA17BD7C-CF1A-4264-A492-7B9784DC2522}" type="pres">
      <dgm:prSet presAssocID="{A749A9EA-1FF4-46F5-BBE4-C477867508F0}" presName="ParentBackground2" presStyleCnt="0"/>
      <dgm:spPr/>
    </dgm:pt>
    <dgm:pt modelId="{63B0C342-DC66-4977-B794-B3380A7D5214}" type="pres">
      <dgm:prSet presAssocID="{A749A9EA-1FF4-46F5-BBE4-C477867508F0}" presName="ParentBackground" presStyleLbl="fgAcc1" presStyleIdx="2" presStyleCnt="4"/>
      <dgm:spPr/>
    </dgm:pt>
    <dgm:pt modelId="{D5B50303-0670-431A-818B-DA2B0F6A47A1}" type="pres">
      <dgm:prSet presAssocID="{A749A9EA-1FF4-46F5-BBE4-C477867508F0}" presName="Parent2" presStyleLbl="revTx" presStyleIdx="0" presStyleCnt="0">
        <dgm:presLayoutVars>
          <dgm:chMax val="1"/>
          <dgm:chPref val="1"/>
          <dgm:bulletEnabled val="1"/>
        </dgm:presLayoutVars>
      </dgm:prSet>
      <dgm:spPr/>
    </dgm:pt>
    <dgm:pt modelId="{FF50158F-217B-4CB4-A2FD-A6B21170527D}" type="pres">
      <dgm:prSet presAssocID="{F1F0A398-808C-4542-A11E-36380C66DA7E}" presName="Accent1" presStyleCnt="0"/>
      <dgm:spPr/>
    </dgm:pt>
    <dgm:pt modelId="{0CE29599-0190-4984-AF54-F143641412CE}" type="pres">
      <dgm:prSet presAssocID="{F1F0A398-808C-4542-A11E-36380C66DA7E}" presName="Accent" presStyleLbl="node1" presStyleIdx="3" presStyleCnt="4"/>
      <dgm:spPr>
        <a:solidFill>
          <a:srgbClr val="002060"/>
        </a:solidFill>
      </dgm:spPr>
    </dgm:pt>
    <dgm:pt modelId="{F41C14A3-7B16-4612-832C-ABA30C7E54ED}" type="pres">
      <dgm:prSet presAssocID="{F1F0A398-808C-4542-A11E-36380C66DA7E}" presName="ParentBackground1" presStyleCnt="0"/>
      <dgm:spPr/>
    </dgm:pt>
    <dgm:pt modelId="{2C94A0D7-24D7-44CF-B0D3-8A3ECB6EA213}" type="pres">
      <dgm:prSet presAssocID="{F1F0A398-808C-4542-A11E-36380C66DA7E}" presName="ParentBackground" presStyleLbl="fgAcc1" presStyleIdx="3" presStyleCnt="4"/>
      <dgm:spPr/>
    </dgm:pt>
    <dgm:pt modelId="{8FEA6B0A-6F1A-4F73-8C7D-59D25FDE1E12}" type="pres">
      <dgm:prSet presAssocID="{F1F0A398-808C-4542-A11E-36380C66DA7E}" presName="Parent1" presStyleLbl="revTx" presStyleIdx="0" presStyleCnt="0">
        <dgm:presLayoutVars>
          <dgm:chMax val="1"/>
          <dgm:chPref val="1"/>
          <dgm:bulletEnabled val="1"/>
        </dgm:presLayoutVars>
      </dgm:prSet>
      <dgm:spPr/>
    </dgm:pt>
  </dgm:ptLst>
  <dgm:cxnLst>
    <dgm:cxn modelId="{7E56F007-C062-4D4C-B6AE-A74CB5518E0A}" srcId="{E1B2287B-B81C-43E0-A07A-AA9B6A03A2D0}" destId="{A749A9EA-1FF4-46F5-BBE4-C477867508F0}" srcOrd="1" destOrd="0" parTransId="{C0A5A872-3338-4813-BCD1-2158A69C8771}" sibTransId="{228C9E1C-2BE6-424D-BBF3-07C8B0AE3EAE}"/>
    <dgm:cxn modelId="{5264580B-F5D0-42F9-84EA-6C21B33DA9E5}" type="presOf" srcId="{E1B2287B-B81C-43E0-A07A-AA9B6A03A2D0}" destId="{E9540F20-3BBC-4D29-8C32-0D8A9953B98D}" srcOrd="0" destOrd="0" presId="urn:microsoft.com/office/officeart/2011/layout/CircleProcess#1"/>
    <dgm:cxn modelId="{3DDC2713-3DC6-44D5-A105-C9DE8B0E36C8}" type="presOf" srcId="{448C7B82-4F26-4A4C-A9CD-38227A78ECB8}" destId="{DFE03305-7F4E-49E1-B9A3-1AD9353052E4}" srcOrd="0" destOrd="0" presId="urn:microsoft.com/office/officeart/2011/layout/CircleProcess#1"/>
    <dgm:cxn modelId="{5FEE9415-77EC-4FC3-BAA2-2EA9118B12C5}" type="presOf" srcId="{44E9C76A-0D29-4E4B-BDD7-1CE437526F11}" destId="{0D647361-F687-465D-B305-8DB625A4E70B}" srcOrd="0" destOrd="0" presId="urn:microsoft.com/office/officeart/2011/layout/CircleProcess#1"/>
    <dgm:cxn modelId="{B013B717-3090-4C64-9DE7-40515D8FE640}" type="presOf" srcId="{F1F0A398-808C-4542-A11E-36380C66DA7E}" destId="{2C94A0D7-24D7-44CF-B0D3-8A3ECB6EA213}" srcOrd="0" destOrd="0" presId="urn:microsoft.com/office/officeart/2011/layout/CircleProcess#1"/>
    <dgm:cxn modelId="{EBE76D34-9C02-4E82-9F44-B2704613CE8C}" srcId="{E1B2287B-B81C-43E0-A07A-AA9B6A03A2D0}" destId="{448C7B82-4F26-4A4C-A9CD-38227A78ECB8}" srcOrd="3" destOrd="0" parTransId="{C8F1D605-1D22-414E-A526-5983C231447E}" sibTransId="{3016C582-121B-498C-9229-0F059FEAFD22}"/>
    <dgm:cxn modelId="{16C4CE3E-0889-405E-828B-B8CC26B44399}" type="presOf" srcId="{A749A9EA-1FF4-46F5-BBE4-C477867508F0}" destId="{63B0C342-DC66-4977-B794-B3380A7D5214}" srcOrd="0" destOrd="0" presId="urn:microsoft.com/office/officeart/2011/layout/CircleProcess#1"/>
    <dgm:cxn modelId="{EFA1F75E-D0A7-48BE-9487-83001CD7A8BA}" srcId="{E1B2287B-B81C-43E0-A07A-AA9B6A03A2D0}" destId="{44E9C76A-0D29-4E4B-BDD7-1CE437526F11}" srcOrd="2" destOrd="0" parTransId="{29426CC0-8C6B-4488-9E73-A4B2DE6EEA05}" sibTransId="{CAD60B40-EF6E-449B-912A-6027ABEAD9F0}"/>
    <dgm:cxn modelId="{3261E4A4-DF65-44D6-A76A-CA5818936ED8}" type="presOf" srcId="{448C7B82-4F26-4A4C-A9CD-38227A78ECB8}" destId="{4081E651-B1C5-42AD-9578-B191E6B32671}" srcOrd="1" destOrd="0" presId="urn:microsoft.com/office/officeart/2011/layout/CircleProcess#1"/>
    <dgm:cxn modelId="{98305FAC-E091-464E-A02F-77A1AB267172}" type="presOf" srcId="{A749A9EA-1FF4-46F5-BBE4-C477867508F0}" destId="{D5B50303-0670-431A-818B-DA2B0F6A47A1}" srcOrd="1" destOrd="0" presId="urn:microsoft.com/office/officeart/2011/layout/CircleProcess#1"/>
    <dgm:cxn modelId="{321260AF-83B5-4D2E-8258-C1E0BE5AFF0A}" type="presOf" srcId="{44E9C76A-0D29-4E4B-BDD7-1CE437526F11}" destId="{0829B88C-FD4C-4447-AF4B-6AB7C916A8A0}" srcOrd="1" destOrd="0" presId="urn:microsoft.com/office/officeart/2011/layout/CircleProcess#1"/>
    <dgm:cxn modelId="{F5640ABC-42B8-4F7A-8C5F-77ECC4FC88A7}" type="presOf" srcId="{F1F0A398-808C-4542-A11E-36380C66DA7E}" destId="{8FEA6B0A-6F1A-4F73-8C7D-59D25FDE1E12}" srcOrd="1" destOrd="0" presId="urn:microsoft.com/office/officeart/2011/layout/CircleProcess#1"/>
    <dgm:cxn modelId="{B8CAFCF9-CEA5-4F0E-850F-D879BFCF0CC9}" srcId="{E1B2287B-B81C-43E0-A07A-AA9B6A03A2D0}" destId="{F1F0A398-808C-4542-A11E-36380C66DA7E}" srcOrd="0" destOrd="0" parTransId="{83B992AC-6427-4905-90AB-6A6575496264}" sibTransId="{0B30E78A-7061-4446-A1F2-BA82F76397C0}"/>
    <dgm:cxn modelId="{6858F560-5F2E-4BAF-8B03-D0CF49712413}" type="presParOf" srcId="{E9540F20-3BBC-4D29-8C32-0D8A9953B98D}" destId="{26578866-3B9D-4177-94A3-EBD118EEA456}" srcOrd="0" destOrd="0" presId="urn:microsoft.com/office/officeart/2011/layout/CircleProcess#1"/>
    <dgm:cxn modelId="{0CC3AB5A-C8AB-4239-98F5-6FD2D04DB26F}" type="presParOf" srcId="{26578866-3B9D-4177-94A3-EBD118EEA456}" destId="{63215E7A-E4A0-4AB9-8AE1-9BA95AEC138C}" srcOrd="0" destOrd="0" presId="urn:microsoft.com/office/officeart/2011/layout/CircleProcess#1"/>
    <dgm:cxn modelId="{D140BDA8-0AF2-4DE3-B242-8A7F3674F649}" type="presParOf" srcId="{E9540F20-3BBC-4D29-8C32-0D8A9953B98D}" destId="{794FA5D6-ED52-4DA9-B06E-C0677659FD37}" srcOrd="1" destOrd="0" presId="urn:microsoft.com/office/officeart/2011/layout/CircleProcess#1"/>
    <dgm:cxn modelId="{99928F21-1B11-4D8F-8912-9FCFF80D2927}" type="presParOf" srcId="{794FA5D6-ED52-4DA9-B06E-C0677659FD37}" destId="{DFE03305-7F4E-49E1-B9A3-1AD9353052E4}" srcOrd="0" destOrd="0" presId="urn:microsoft.com/office/officeart/2011/layout/CircleProcess#1"/>
    <dgm:cxn modelId="{2648E064-CACC-4470-A1AA-D8D72304E911}" type="presParOf" srcId="{E9540F20-3BBC-4D29-8C32-0D8A9953B98D}" destId="{4081E651-B1C5-42AD-9578-B191E6B32671}" srcOrd="2" destOrd="0" presId="urn:microsoft.com/office/officeart/2011/layout/CircleProcess#1"/>
    <dgm:cxn modelId="{B69BC4DC-E6A9-4578-A8B1-1CDFF81EE856}" type="presParOf" srcId="{E9540F20-3BBC-4D29-8C32-0D8A9953B98D}" destId="{B0E3C497-8FF1-4679-9363-0931F27AD0B5}" srcOrd="3" destOrd="0" presId="urn:microsoft.com/office/officeart/2011/layout/CircleProcess#1"/>
    <dgm:cxn modelId="{0A890D32-B353-466B-9CEC-336BCBCDEB77}" type="presParOf" srcId="{B0E3C497-8FF1-4679-9363-0931F27AD0B5}" destId="{B0DB8A99-55E7-49EA-B012-B13CC4D5E9C7}" srcOrd="0" destOrd="0" presId="urn:microsoft.com/office/officeart/2011/layout/CircleProcess#1"/>
    <dgm:cxn modelId="{5D0BDBBB-716C-4747-95D1-8C71B55F856A}" type="presParOf" srcId="{E9540F20-3BBC-4D29-8C32-0D8A9953B98D}" destId="{2DE896A9-6B0B-4B1A-A6A6-6DFD891D2ADE}" srcOrd="4" destOrd="0" presId="urn:microsoft.com/office/officeart/2011/layout/CircleProcess#1"/>
    <dgm:cxn modelId="{82B7EA98-81B3-4D4B-A8E7-1034A9BE6A64}" type="presParOf" srcId="{2DE896A9-6B0B-4B1A-A6A6-6DFD891D2ADE}" destId="{0D647361-F687-465D-B305-8DB625A4E70B}" srcOrd="0" destOrd="0" presId="urn:microsoft.com/office/officeart/2011/layout/CircleProcess#1"/>
    <dgm:cxn modelId="{1DED3933-AEED-45AA-9C64-78B29DB96C32}" type="presParOf" srcId="{E9540F20-3BBC-4D29-8C32-0D8A9953B98D}" destId="{0829B88C-FD4C-4447-AF4B-6AB7C916A8A0}" srcOrd="5" destOrd="0" presId="urn:microsoft.com/office/officeart/2011/layout/CircleProcess#1"/>
    <dgm:cxn modelId="{790988D6-0891-4EC6-AA62-55F4713071D2}" type="presParOf" srcId="{E9540F20-3BBC-4D29-8C32-0D8A9953B98D}" destId="{012E578C-A7F9-4905-972F-0434BEEAA6BB}" srcOrd="6" destOrd="0" presId="urn:microsoft.com/office/officeart/2011/layout/CircleProcess#1"/>
    <dgm:cxn modelId="{97C8E727-5A62-4A2C-99D6-D38BC8605C3B}" type="presParOf" srcId="{012E578C-A7F9-4905-972F-0434BEEAA6BB}" destId="{4CA8FD93-7D9E-4345-B8FD-AC8272211AF1}" srcOrd="0" destOrd="0" presId="urn:microsoft.com/office/officeart/2011/layout/CircleProcess#1"/>
    <dgm:cxn modelId="{60506E91-70A1-45EB-8AE4-F4D25FDA8197}" type="presParOf" srcId="{E9540F20-3BBC-4D29-8C32-0D8A9953B98D}" destId="{AA17BD7C-CF1A-4264-A492-7B9784DC2522}" srcOrd="7" destOrd="0" presId="urn:microsoft.com/office/officeart/2011/layout/CircleProcess#1"/>
    <dgm:cxn modelId="{F2455CAE-2246-4FFD-B851-0CFB766C49FF}" type="presParOf" srcId="{AA17BD7C-CF1A-4264-A492-7B9784DC2522}" destId="{63B0C342-DC66-4977-B794-B3380A7D5214}" srcOrd="0" destOrd="0" presId="urn:microsoft.com/office/officeart/2011/layout/CircleProcess#1"/>
    <dgm:cxn modelId="{BAADF3E4-D946-480F-AB77-33D8A43A347B}" type="presParOf" srcId="{E9540F20-3BBC-4D29-8C32-0D8A9953B98D}" destId="{D5B50303-0670-431A-818B-DA2B0F6A47A1}" srcOrd="8" destOrd="0" presId="urn:microsoft.com/office/officeart/2011/layout/CircleProcess#1"/>
    <dgm:cxn modelId="{DFD731C7-AD6C-4729-8E26-8F542C528192}" type="presParOf" srcId="{E9540F20-3BBC-4D29-8C32-0D8A9953B98D}" destId="{FF50158F-217B-4CB4-A2FD-A6B21170527D}" srcOrd="9" destOrd="0" presId="urn:microsoft.com/office/officeart/2011/layout/CircleProcess#1"/>
    <dgm:cxn modelId="{CCF509DD-9F84-4B15-AAE6-97EA0EDCA2F4}" type="presParOf" srcId="{FF50158F-217B-4CB4-A2FD-A6B21170527D}" destId="{0CE29599-0190-4984-AF54-F143641412CE}" srcOrd="0" destOrd="0" presId="urn:microsoft.com/office/officeart/2011/layout/CircleProcess#1"/>
    <dgm:cxn modelId="{CA47D7ED-3A38-4079-9726-4C127ACDC13F}" type="presParOf" srcId="{E9540F20-3BBC-4D29-8C32-0D8A9953B98D}" destId="{F41C14A3-7B16-4612-832C-ABA30C7E54ED}" srcOrd="10" destOrd="0" presId="urn:microsoft.com/office/officeart/2011/layout/CircleProcess#1"/>
    <dgm:cxn modelId="{9FBA2F68-6EE0-429A-BDAE-942FDD2A1AD5}" type="presParOf" srcId="{F41C14A3-7B16-4612-832C-ABA30C7E54ED}" destId="{2C94A0D7-24D7-44CF-B0D3-8A3ECB6EA213}" srcOrd="0" destOrd="0" presId="urn:microsoft.com/office/officeart/2011/layout/CircleProcess#1"/>
    <dgm:cxn modelId="{3A8E4AAD-0E7E-4F98-A324-F7079D87B71A}" type="presParOf" srcId="{E9540F20-3BBC-4D29-8C32-0D8A9953B98D}" destId="{8FEA6B0A-6F1A-4F73-8C7D-59D25FDE1E12}" srcOrd="11" destOrd="0" presId="urn:microsoft.com/office/officeart/2011/layout/Circle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F052BB-71E5-4292-84A2-2C4736EE3638}" type="doc">
      <dgm:prSet loTypeId="urn:microsoft.com/office/officeart/2005/8/layout/cycle8" loCatId="cycle" qsTypeId="urn:microsoft.com/office/officeart/2005/8/quickstyle/simple1" qsCatId="simple" csTypeId="urn:microsoft.com/office/officeart/2005/8/colors/accent1_2" csCatId="accent1" phldr="1"/>
      <dgm:spPr/>
    </dgm:pt>
    <dgm:pt modelId="{4D9B1FE8-BDF8-4F93-8257-2C1A13D33F43}">
      <dgm:prSet/>
      <dgm:spPr/>
      <dgm:t>
        <a:bodyPr/>
        <a:lstStyle/>
        <a:p>
          <a:r>
            <a:rPr lang="en-US" b="1" i="1" dirty="0" err="1">
              <a:solidFill>
                <a:srgbClr val="000000"/>
              </a:solidFill>
            </a:rPr>
            <a:t>Generalised</a:t>
          </a:r>
          <a:r>
            <a:rPr lang="en-US" b="1" i="1" dirty="0">
              <a:solidFill>
                <a:srgbClr val="000000"/>
              </a:solidFill>
            </a:rPr>
            <a:t> neglect – the </a:t>
          </a:r>
          <a:r>
            <a:rPr lang="en-US" b="1" i="1" dirty="0">
              <a:solidFill>
                <a:srgbClr val="FF0000"/>
              </a:solidFill>
            </a:rPr>
            <a:t>mouth</a:t>
          </a:r>
          <a:r>
            <a:rPr lang="en-US" b="1" i="1" dirty="0">
              <a:solidFill>
                <a:srgbClr val="000000"/>
              </a:solidFill>
            </a:rPr>
            <a:t> must be considered</a:t>
          </a:r>
          <a:endParaRPr lang="en-GB" b="1" i="1" dirty="0">
            <a:solidFill>
              <a:srgbClr val="000000"/>
            </a:solidFill>
          </a:endParaRPr>
        </a:p>
      </dgm:t>
    </dgm:pt>
    <dgm:pt modelId="{CDC52174-1AFB-48AF-850E-C177A0424997}" type="parTrans" cxnId="{30732BD7-9338-4008-BC31-1500627CDD8C}">
      <dgm:prSet/>
      <dgm:spPr/>
      <dgm:t>
        <a:bodyPr/>
        <a:lstStyle/>
        <a:p>
          <a:endParaRPr lang="en-GB">
            <a:solidFill>
              <a:srgbClr val="000000"/>
            </a:solidFill>
          </a:endParaRPr>
        </a:p>
      </dgm:t>
    </dgm:pt>
    <dgm:pt modelId="{A87C9ABD-25AB-4FB4-A30A-1FBF3449C161}" type="sibTrans" cxnId="{30732BD7-9338-4008-BC31-1500627CDD8C}">
      <dgm:prSet/>
      <dgm:spPr/>
      <dgm:t>
        <a:bodyPr/>
        <a:lstStyle/>
        <a:p>
          <a:endParaRPr lang="en-GB">
            <a:solidFill>
              <a:srgbClr val="000000"/>
            </a:solidFill>
          </a:endParaRPr>
        </a:p>
      </dgm:t>
    </dgm:pt>
    <dgm:pt modelId="{B6F25037-0FE9-4468-8384-168A574CC329}">
      <dgm:prSet/>
      <dgm:spPr>
        <a:solidFill>
          <a:schemeClr val="accent5">
            <a:lumMod val="75000"/>
          </a:schemeClr>
        </a:solidFill>
      </dgm:spPr>
      <dgm:t>
        <a:bodyPr/>
        <a:lstStyle/>
        <a:p>
          <a:r>
            <a:rPr lang="en-US" b="1" dirty="0">
              <a:solidFill>
                <a:srgbClr val="000000"/>
              </a:solidFill>
            </a:rPr>
            <a:t>Signpost unmet dental need / </a:t>
          </a:r>
          <a:r>
            <a:rPr lang="en-US" b="1" i="1" dirty="0">
              <a:solidFill>
                <a:srgbClr val="FF0000"/>
              </a:solidFill>
            </a:rPr>
            <a:t>share </a:t>
          </a:r>
          <a:r>
            <a:rPr lang="en-US" b="1" i="1" dirty="0">
              <a:solidFill>
                <a:srgbClr val="FFFFD5"/>
              </a:solidFill>
            </a:rPr>
            <a:t>(East Surrey)</a:t>
          </a:r>
          <a:endParaRPr lang="en-GB" b="1" i="1" dirty="0">
            <a:solidFill>
              <a:srgbClr val="FFFFD5"/>
            </a:solidFill>
          </a:endParaRPr>
        </a:p>
      </dgm:t>
    </dgm:pt>
    <dgm:pt modelId="{75085A59-EAF1-45EA-ABC7-946011948387}" type="parTrans" cxnId="{6B85B003-2C56-434A-9B93-C8D62DC25CDA}">
      <dgm:prSet/>
      <dgm:spPr/>
      <dgm:t>
        <a:bodyPr/>
        <a:lstStyle/>
        <a:p>
          <a:endParaRPr lang="en-GB">
            <a:solidFill>
              <a:srgbClr val="000000"/>
            </a:solidFill>
          </a:endParaRPr>
        </a:p>
      </dgm:t>
    </dgm:pt>
    <dgm:pt modelId="{406C6E16-513F-4A63-8C5B-08237C1A32CA}" type="sibTrans" cxnId="{6B85B003-2C56-434A-9B93-C8D62DC25CDA}">
      <dgm:prSet/>
      <dgm:spPr/>
      <dgm:t>
        <a:bodyPr/>
        <a:lstStyle/>
        <a:p>
          <a:endParaRPr lang="en-GB">
            <a:solidFill>
              <a:srgbClr val="000000"/>
            </a:solidFill>
          </a:endParaRPr>
        </a:p>
      </dgm:t>
    </dgm:pt>
    <dgm:pt modelId="{DE354698-619E-40B2-B669-F480E3E8950D}">
      <dgm:prSet/>
      <dgm:spPr>
        <a:solidFill>
          <a:srgbClr val="FFFFD5"/>
        </a:solidFill>
      </dgm:spPr>
      <dgm:t>
        <a:bodyPr/>
        <a:lstStyle/>
        <a:p>
          <a:r>
            <a:rPr lang="en-US" b="1" i="1" dirty="0">
              <a:solidFill>
                <a:srgbClr val="000000"/>
              </a:solidFill>
            </a:rPr>
            <a:t>Oral health &amp; health - </a:t>
          </a:r>
          <a:r>
            <a:rPr lang="en-US" b="1" i="1" dirty="0">
              <a:solidFill>
                <a:srgbClr val="FF0000"/>
              </a:solidFill>
            </a:rPr>
            <a:t>prevention</a:t>
          </a:r>
          <a:endParaRPr lang="en-GB" b="1" i="1" dirty="0">
            <a:solidFill>
              <a:srgbClr val="FF0000"/>
            </a:solidFill>
          </a:endParaRPr>
        </a:p>
      </dgm:t>
    </dgm:pt>
    <dgm:pt modelId="{CBBF11AD-9423-4384-99D5-75217970C84D}" type="parTrans" cxnId="{095526B1-0253-445D-B619-5397D25AF89A}">
      <dgm:prSet/>
      <dgm:spPr/>
      <dgm:t>
        <a:bodyPr/>
        <a:lstStyle/>
        <a:p>
          <a:endParaRPr lang="en-GB">
            <a:solidFill>
              <a:srgbClr val="000000"/>
            </a:solidFill>
          </a:endParaRPr>
        </a:p>
      </dgm:t>
    </dgm:pt>
    <dgm:pt modelId="{A9A6B3AF-8C98-4B4E-A39B-BF9DA0F1DBE2}" type="sibTrans" cxnId="{095526B1-0253-445D-B619-5397D25AF89A}">
      <dgm:prSet/>
      <dgm:spPr/>
      <dgm:t>
        <a:bodyPr/>
        <a:lstStyle/>
        <a:p>
          <a:endParaRPr lang="en-GB">
            <a:solidFill>
              <a:srgbClr val="000000"/>
            </a:solidFill>
          </a:endParaRPr>
        </a:p>
      </dgm:t>
    </dgm:pt>
    <dgm:pt modelId="{706CE4DB-4864-4BC6-BB29-F8E126EFFDA4}" type="pres">
      <dgm:prSet presAssocID="{83F052BB-71E5-4292-84A2-2C4736EE3638}" presName="compositeShape" presStyleCnt="0">
        <dgm:presLayoutVars>
          <dgm:chMax val="7"/>
          <dgm:dir/>
          <dgm:resizeHandles val="exact"/>
        </dgm:presLayoutVars>
      </dgm:prSet>
      <dgm:spPr/>
    </dgm:pt>
    <dgm:pt modelId="{483BD516-358E-4C35-A599-56FA95250C5C}" type="pres">
      <dgm:prSet presAssocID="{83F052BB-71E5-4292-84A2-2C4736EE3638}" presName="wedge1" presStyleLbl="node1" presStyleIdx="0" presStyleCnt="3" custLinFactNeighborX="241" custLinFactNeighborY="-300"/>
      <dgm:spPr/>
    </dgm:pt>
    <dgm:pt modelId="{5532AC2A-0171-470E-9CA7-69A05A1594A2}" type="pres">
      <dgm:prSet presAssocID="{83F052BB-71E5-4292-84A2-2C4736EE3638}" presName="dummy1a" presStyleCnt="0"/>
      <dgm:spPr/>
    </dgm:pt>
    <dgm:pt modelId="{1F26A316-D131-4CE3-A691-282EF109F666}" type="pres">
      <dgm:prSet presAssocID="{83F052BB-71E5-4292-84A2-2C4736EE3638}" presName="dummy1b" presStyleCnt="0"/>
      <dgm:spPr/>
    </dgm:pt>
    <dgm:pt modelId="{A51F2211-862E-423E-8BBC-F88A94F4CB71}" type="pres">
      <dgm:prSet presAssocID="{83F052BB-71E5-4292-84A2-2C4736EE3638}" presName="wedge1Tx" presStyleLbl="node1" presStyleIdx="0" presStyleCnt="3">
        <dgm:presLayoutVars>
          <dgm:chMax val="0"/>
          <dgm:chPref val="0"/>
          <dgm:bulletEnabled val="1"/>
        </dgm:presLayoutVars>
      </dgm:prSet>
      <dgm:spPr/>
    </dgm:pt>
    <dgm:pt modelId="{4DA14522-D4B5-4520-8368-4374A3AB9DE9}" type="pres">
      <dgm:prSet presAssocID="{83F052BB-71E5-4292-84A2-2C4736EE3638}" presName="wedge2" presStyleLbl="node1" presStyleIdx="1" presStyleCnt="3"/>
      <dgm:spPr/>
    </dgm:pt>
    <dgm:pt modelId="{6A783BFC-37A3-40CD-9070-D41BC09A3597}" type="pres">
      <dgm:prSet presAssocID="{83F052BB-71E5-4292-84A2-2C4736EE3638}" presName="dummy2a" presStyleCnt="0"/>
      <dgm:spPr/>
    </dgm:pt>
    <dgm:pt modelId="{A6F3C314-D51B-4554-8CBF-4ED94B732DDC}" type="pres">
      <dgm:prSet presAssocID="{83F052BB-71E5-4292-84A2-2C4736EE3638}" presName="dummy2b" presStyleCnt="0"/>
      <dgm:spPr/>
    </dgm:pt>
    <dgm:pt modelId="{F53E98FA-9EAD-467F-9A28-4800E0FC646A}" type="pres">
      <dgm:prSet presAssocID="{83F052BB-71E5-4292-84A2-2C4736EE3638}" presName="wedge2Tx" presStyleLbl="node1" presStyleIdx="1" presStyleCnt="3">
        <dgm:presLayoutVars>
          <dgm:chMax val="0"/>
          <dgm:chPref val="0"/>
          <dgm:bulletEnabled val="1"/>
        </dgm:presLayoutVars>
      </dgm:prSet>
      <dgm:spPr/>
    </dgm:pt>
    <dgm:pt modelId="{0E86A6C9-224C-4093-9FAA-3776C42270A9}" type="pres">
      <dgm:prSet presAssocID="{83F052BB-71E5-4292-84A2-2C4736EE3638}" presName="wedge3" presStyleLbl="node1" presStyleIdx="2" presStyleCnt="3"/>
      <dgm:spPr/>
    </dgm:pt>
    <dgm:pt modelId="{B6A73FE0-A6E8-4756-9E07-EE8E01F01298}" type="pres">
      <dgm:prSet presAssocID="{83F052BB-71E5-4292-84A2-2C4736EE3638}" presName="dummy3a" presStyleCnt="0"/>
      <dgm:spPr/>
    </dgm:pt>
    <dgm:pt modelId="{03C85E83-3673-4710-A982-3FEBF4BF28B2}" type="pres">
      <dgm:prSet presAssocID="{83F052BB-71E5-4292-84A2-2C4736EE3638}" presName="dummy3b" presStyleCnt="0"/>
      <dgm:spPr/>
    </dgm:pt>
    <dgm:pt modelId="{2C4C9733-473A-4C3C-AA33-06E5114334B9}" type="pres">
      <dgm:prSet presAssocID="{83F052BB-71E5-4292-84A2-2C4736EE3638}" presName="wedge3Tx" presStyleLbl="node1" presStyleIdx="2" presStyleCnt="3">
        <dgm:presLayoutVars>
          <dgm:chMax val="0"/>
          <dgm:chPref val="0"/>
          <dgm:bulletEnabled val="1"/>
        </dgm:presLayoutVars>
      </dgm:prSet>
      <dgm:spPr/>
    </dgm:pt>
    <dgm:pt modelId="{1B6600EF-4EA9-4BCC-ACD6-0BEE2C93E885}" type="pres">
      <dgm:prSet presAssocID="{A87C9ABD-25AB-4FB4-A30A-1FBF3449C161}" presName="arrowWedge1" presStyleLbl="fgSibTrans2D1" presStyleIdx="0" presStyleCnt="3"/>
      <dgm:spPr/>
    </dgm:pt>
    <dgm:pt modelId="{0259CDE3-0F30-4D36-A97C-93BBEC51F9E2}" type="pres">
      <dgm:prSet presAssocID="{406C6E16-513F-4A63-8C5B-08237C1A32CA}" presName="arrowWedge2" presStyleLbl="fgSibTrans2D1" presStyleIdx="1" presStyleCnt="3"/>
      <dgm:spPr/>
    </dgm:pt>
    <dgm:pt modelId="{767D26E3-6FCE-4B96-A94A-411E5B55EFED}" type="pres">
      <dgm:prSet presAssocID="{A9A6B3AF-8C98-4B4E-A39B-BF9DA0F1DBE2}" presName="arrowWedge3" presStyleLbl="fgSibTrans2D1" presStyleIdx="2" presStyleCnt="3" custLinFactNeighborX="764"/>
      <dgm:spPr/>
    </dgm:pt>
  </dgm:ptLst>
  <dgm:cxnLst>
    <dgm:cxn modelId="{6B85B003-2C56-434A-9B93-C8D62DC25CDA}" srcId="{83F052BB-71E5-4292-84A2-2C4736EE3638}" destId="{B6F25037-0FE9-4468-8384-168A574CC329}" srcOrd="1" destOrd="0" parTransId="{75085A59-EAF1-45EA-ABC7-946011948387}" sibTransId="{406C6E16-513F-4A63-8C5B-08237C1A32CA}"/>
    <dgm:cxn modelId="{3B4A4D05-FAC4-4D93-9D59-48FDC30A9357}" type="presOf" srcId="{4D9B1FE8-BDF8-4F93-8257-2C1A13D33F43}" destId="{483BD516-358E-4C35-A599-56FA95250C5C}" srcOrd="0" destOrd="0" presId="urn:microsoft.com/office/officeart/2005/8/layout/cycle8"/>
    <dgm:cxn modelId="{9B3D2728-55EE-49B7-A421-88FB45CE7E24}" type="presOf" srcId="{83F052BB-71E5-4292-84A2-2C4736EE3638}" destId="{706CE4DB-4864-4BC6-BB29-F8E126EFFDA4}" srcOrd="0" destOrd="0" presId="urn:microsoft.com/office/officeart/2005/8/layout/cycle8"/>
    <dgm:cxn modelId="{C6DEB369-320E-4CD7-8445-E94A555F5AE2}" type="presOf" srcId="{DE354698-619E-40B2-B669-F480E3E8950D}" destId="{0E86A6C9-224C-4093-9FAA-3776C42270A9}" srcOrd="0" destOrd="0" presId="urn:microsoft.com/office/officeart/2005/8/layout/cycle8"/>
    <dgm:cxn modelId="{C2343E4D-A168-4E7F-BA0B-1E926726E287}" type="presOf" srcId="{B6F25037-0FE9-4468-8384-168A574CC329}" destId="{4DA14522-D4B5-4520-8368-4374A3AB9DE9}" srcOrd="0" destOrd="0" presId="urn:microsoft.com/office/officeart/2005/8/layout/cycle8"/>
    <dgm:cxn modelId="{986E8189-CDAD-4DF5-BB30-3F94A90D1E8D}" type="presOf" srcId="{B6F25037-0FE9-4468-8384-168A574CC329}" destId="{F53E98FA-9EAD-467F-9A28-4800E0FC646A}" srcOrd="1" destOrd="0" presId="urn:microsoft.com/office/officeart/2005/8/layout/cycle8"/>
    <dgm:cxn modelId="{1593F499-64CB-498D-A442-630F0E569CF8}" type="presOf" srcId="{DE354698-619E-40B2-B669-F480E3E8950D}" destId="{2C4C9733-473A-4C3C-AA33-06E5114334B9}" srcOrd="1" destOrd="0" presId="urn:microsoft.com/office/officeart/2005/8/layout/cycle8"/>
    <dgm:cxn modelId="{095526B1-0253-445D-B619-5397D25AF89A}" srcId="{83F052BB-71E5-4292-84A2-2C4736EE3638}" destId="{DE354698-619E-40B2-B669-F480E3E8950D}" srcOrd="2" destOrd="0" parTransId="{CBBF11AD-9423-4384-99D5-75217970C84D}" sibTransId="{A9A6B3AF-8C98-4B4E-A39B-BF9DA0F1DBE2}"/>
    <dgm:cxn modelId="{30732BD7-9338-4008-BC31-1500627CDD8C}" srcId="{83F052BB-71E5-4292-84A2-2C4736EE3638}" destId="{4D9B1FE8-BDF8-4F93-8257-2C1A13D33F43}" srcOrd="0" destOrd="0" parTransId="{CDC52174-1AFB-48AF-850E-C177A0424997}" sibTransId="{A87C9ABD-25AB-4FB4-A30A-1FBF3449C161}"/>
    <dgm:cxn modelId="{0679EBDA-053E-436C-ADF4-2E5B80F8BFA9}" type="presOf" srcId="{4D9B1FE8-BDF8-4F93-8257-2C1A13D33F43}" destId="{A51F2211-862E-423E-8BBC-F88A94F4CB71}" srcOrd="1" destOrd="0" presId="urn:microsoft.com/office/officeart/2005/8/layout/cycle8"/>
    <dgm:cxn modelId="{74384A5D-67B1-4672-8E4C-5B8790F8324F}" type="presParOf" srcId="{706CE4DB-4864-4BC6-BB29-F8E126EFFDA4}" destId="{483BD516-358E-4C35-A599-56FA95250C5C}" srcOrd="0" destOrd="0" presId="urn:microsoft.com/office/officeart/2005/8/layout/cycle8"/>
    <dgm:cxn modelId="{3FE7B774-4CC9-424A-8A66-360044BACF6B}" type="presParOf" srcId="{706CE4DB-4864-4BC6-BB29-F8E126EFFDA4}" destId="{5532AC2A-0171-470E-9CA7-69A05A1594A2}" srcOrd="1" destOrd="0" presId="urn:microsoft.com/office/officeart/2005/8/layout/cycle8"/>
    <dgm:cxn modelId="{90AAB6AD-6588-4BE3-BE58-C9886567ACB9}" type="presParOf" srcId="{706CE4DB-4864-4BC6-BB29-F8E126EFFDA4}" destId="{1F26A316-D131-4CE3-A691-282EF109F666}" srcOrd="2" destOrd="0" presId="urn:microsoft.com/office/officeart/2005/8/layout/cycle8"/>
    <dgm:cxn modelId="{7E05B123-955E-410C-9CC0-F66DE53022D2}" type="presParOf" srcId="{706CE4DB-4864-4BC6-BB29-F8E126EFFDA4}" destId="{A51F2211-862E-423E-8BBC-F88A94F4CB71}" srcOrd="3" destOrd="0" presId="urn:microsoft.com/office/officeart/2005/8/layout/cycle8"/>
    <dgm:cxn modelId="{0A901F56-10FB-427A-BC08-EC45B8EC8020}" type="presParOf" srcId="{706CE4DB-4864-4BC6-BB29-F8E126EFFDA4}" destId="{4DA14522-D4B5-4520-8368-4374A3AB9DE9}" srcOrd="4" destOrd="0" presId="urn:microsoft.com/office/officeart/2005/8/layout/cycle8"/>
    <dgm:cxn modelId="{2F11C49A-5CE0-415E-805F-B2BF0FCACCF8}" type="presParOf" srcId="{706CE4DB-4864-4BC6-BB29-F8E126EFFDA4}" destId="{6A783BFC-37A3-40CD-9070-D41BC09A3597}" srcOrd="5" destOrd="0" presId="urn:microsoft.com/office/officeart/2005/8/layout/cycle8"/>
    <dgm:cxn modelId="{53032FA3-CC22-436B-9304-2CBC16E0EC0F}" type="presParOf" srcId="{706CE4DB-4864-4BC6-BB29-F8E126EFFDA4}" destId="{A6F3C314-D51B-4554-8CBF-4ED94B732DDC}" srcOrd="6" destOrd="0" presId="urn:microsoft.com/office/officeart/2005/8/layout/cycle8"/>
    <dgm:cxn modelId="{EF81FE0B-763D-471E-8CA5-12902EE7F91C}" type="presParOf" srcId="{706CE4DB-4864-4BC6-BB29-F8E126EFFDA4}" destId="{F53E98FA-9EAD-467F-9A28-4800E0FC646A}" srcOrd="7" destOrd="0" presId="urn:microsoft.com/office/officeart/2005/8/layout/cycle8"/>
    <dgm:cxn modelId="{1952CA1F-BF79-41A6-8886-E8A1A35B5268}" type="presParOf" srcId="{706CE4DB-4864-4BC6-BB29-F8E126EFFDA4}" destId="{0E86A6C9-224C-4093-9FAA-3776C42270A9}" srcOrd="8" destOrd="0" presId="urn:microsoft.com/office/officeart/2005/8/layout/cycle8"/>
    <dgm:cxn modelId="{57907FF0-819D-4355-8E75-A5BA5266C818}" type="presParOf" srcId="{706CE4DB-4864-4BC6-BB29-F8E126EFFDA4}" destId="{B6A73FE0-A6E8-4756-9E07-EE8E01F01298}" srcOrd="9" destOrd="0" presId="urn:microsoft.com/office/officeart/2005/8/layout/cycle8"/>
    <dgm:cxn modelId="{ED8E0D63-649E-48A3-BCA7-8C0C3A35F4E3}" type="presParOf" srcId="{706CE4DB-4864-4BC6-BB29-F8E126EFFDA4}" destId="{03C85E83-3673-4710-A982-3FEBF4BF28B2}" srcOrd="10" destOrd="0" presId="urn:microsoft.com/office/officeart/2005/8/layout/cycle8"/>
    <dgm:cxn modelId="{57F3D0FD-3279-4082-A170-CAB2863C8C1E}" type="presParOf" srcId="{706CE4DB-4864-4BC6-BB29-F8E126EFFDA4}" destId="{2C4C9733-473A-4C3C-AA33-06E5114334B9}" srcOrd="11" destOrd="0" presId="urn:microsoft.com/office/officeart/2005/8/layout/cycle8"/>
    <dgm:cxn modelId="{8343B99C-53EF-436F-B765-563B42974E3B}" type="presParOf" srcId="{706CE4DB-4864-4BC6-BB29-F8E126EFFDA4}" destId="{1B6600EF-4EA9-4BCC-ACD6-0BEE2C93E885}" srcOrd="12" destOrd="0" presId="urn:microsoft.com/office/officeart/2005/8/layout/cycle8"/>
    <dgm:cxn modelId="{E9A01B41-D8DD-4684-A3E4-F2E7BDBD8EAF}" type="presParOf" srcId="{706CE4DB-4864-4BC6-BB29-F8E126EFFDA4}" destId="{0259CDE3-0F30-4D36-A97C-93BBEC51F9E2}" srcOrd="13" destOrd="0" presId="urn:microsoft.com/office/officeart/2005/8/layout/cycle8"/>
    <dgm:cxn modelId="{5646EC04-A9D6-4043-B1CF-ACE651159444}" type="presParOf" srcId="{706CE4DB-4864-4BC6-BB29-F8E126EFFDA4}" destId="{767D26E3-6FCE-4B96-A94A-411E5B55EFED}"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2287B-B81C-43E0-A07A-AA9B6A03A2D0}" type="doc">
      <dgm:prSet loTypeId="urn:microsoft.com/office/officeart/2011/layout/CircleProcess#1" loCatId="process" qsTypeId="urn:microsoft.com/office/officeart/2005/8/quickstyle/simple1" qsCatId="simple" csTypeId="urn:microsoft.com/office/officeart/2005/8/colors/accent1_2" csCatId="accent1" phldr="1"/>
      <dgm:spPr/>
      <dgm:t>
        <a:bodyPr/>
        <a:lstStyle/>
        <a:p>
          <a:endParaRPr lang="en-GB"/>
        </a:p>
      </dgm:t>
    </dgm:pt>
    <dgm:pt modelId="{F1F0A398-808C-4542-A11E-36380C66DA7E}">
      <dgm:prSet phldrT="[Text]"/>
      <dgm:spPr>
        <a:solidFill>
          <a:schemeClr val="bg2">
            <a:lumMod val="95000"/>
          </a:schemeClr>
        </a:solidFill>
      </dgm:spPr>
      <dgm:t>
        <a:bodyPr/>
        <a:lstStyle/>
        <a:p>
          <a:r>
            <a:rPr lang="en-US" b="1" dirty="0">
              <a:solidFill>
                <a:schemeClr val="tx2"/>
              </a:solidFill>
            </a:rPr>
            <a:t>Social care</a:t>
          </a:r>
          <a:endParaRPr lang="en-GB" b="1" dirty="0">
            <a:solidFill>
              <a:schemeClr val="tx2"/>
            </a:solidFill>
          </a:endParaRPr>
        </a:p>
      </dgm:t>
    </dgm:pt>
    <dgm:pt modelId="{83B992AC-6427-4905-90AB-6A6575496264}" type="parTrans" cxnId="{B8CAFCF9-CEA5-4F0E-850F-D879BFCF0CC9}">
      <dgm:prSet/>
      <dgm:spPr/>
      <dgm:t>
        <a:bodyPr/>
        <a:lstStyle/>
        <a:p>
          <a:endParaRPr lang="en-GB"/>
        </a:p>
      </dgm:t>
    </dgm:pt>
    <dgm:pt modelId="{0B30E78A-7061-4446-A1F2-BA82F76397C0}" type="sibTrans" cxnId="{B8CAFCF9-CEA5-4F0E-850F-D879BFCF0CC9}">
      <dgm:prSet/>
      <dgm:spPr/>
      <dgm:t>
        <a:bodyPr/>
        <a:lstStyle/>
        <a:p>
          <a:endParaRPr lang="en-GB"/>
        </a:p>
      </dgm:t>
    </dgm:pt>
    <dgm:pt modelId="{A749A9EA-1FF4-46F5-BBE4-C477867508F0}">
      <dgm:prSet/>
      <dgm:spPr>
        <a:solidFill>
          <a:schemeClr val="bg1">
            <a:lumMod val="20000"/>
            <a:lumOff val="80000"/>
          </a:schemeClr>
        </a:solidFill>
      </dgm:spPr>
      <dgm:t>
        <a:bodyPr/>
        <a:lstStyle/>
        <a:p>
          <a:r>
            <a:rPr lang="en-US" b="1" dirty="0">
              <a:solidFill>
                <a:srgbClr val="0070C0"/>
              </a:solidFill>
            </a:rPr>
            <a:t>Police</a:t>
          </a:r>
          <a:endParaRPr lang="en-GB" b="1" dirty="0">
            <a:solidFill>
              <a:srgbClr val="0070C0"/>
            </a:solidFill>
          </a:endParaRPr>
        </a:p>
      </dgm:t>
    </dgm:pt>
    <dgm:pt modelId="{C0A5A872-3338-4813-BCD1-2158A69C8771}" type="parTrans" cxnId="{7E56F007-C062-4D4C-B6AE-A74CB5518E0A}">
      <dgm:prSet/>
      <dgm:spPr/>
      <dgm:t>
        <a:bodyPr/>
        <a:lstStyle/>
        <a:p>
          <a:endParaRPr lang="en-GB"/>
        </a:p>
      </dgm:t>
    </dgm:pt>
    <dgm:pt modelId="{228C9E1C-2BE6-424D-BBF3-07C8B0AE3EAE}" type="sibTrans" cxnId="{7E56F007-C062-4D4C-B6AE-A74CB5518E0A}">
      <dgm:prSet/>
      <dgm:spPr/>
      <dgm:t>
        <a:bodyPr/>
        <a:lstStyle/>
        <a:p>
          <a:endParaRPr lang="en-GB"/>
        </a:p>
      </dgm:t>
    </dgm:pt>
    <dgm:pt modelId="{44E9C76A-0D29-4E4B-BDD7-1CE437526F11}">
      <dgm:prSet/>
      <dgm:spPr>
        <a:solidFill>
          <a:schemeClr val="accent1">
            <a:lumMod val="20000"/>
            <a:lumOff val="80000"/>
            <a:alpha val="90000"/>
          </a:schemeClr>
        </a:solidFill>
      </dgm:spPr>
      <dgm:t>
        <a:bodyPr/>
        <a:lstStyle/>
        <a:p>
          <a:r>
            <a:rPr lang="en-US" b="1" dirty="0">
              <a:solidFill>
                <a:srgbClr val="002060"/>
              </a:solidFill>
            </a:rPr>
            <a:t>Education</a:t>
          </a:r>
          <a:endParaRPr lang="en-GB" b="1" dirty="0">
            <a:solidFill>
              <a:srgbClr val="002060"/>
            </a:solidFill>
          </a:endParaRPr>
        </a:p>
      </dgm:t>
    </dgm:pt>
    <dgm:pt modelId="{29426CC0-8C6B-4488-9E73-A4B2DE6EEA05}" type="parTrans" cxnId="{EFA1F75E-D0A7-48BE-9487-83001CD7A8BA}">
      <dgm:prSet/>
      <dgm:spPr/>
      <dgm:t>
        <a:bodyPr/>
        <a:lstStyle/>
        <a:p>
          <a:endParaRPr lang="en-GB"/>
        </a:p>
      </dgm:t>
    </dgm:pt>
    <dgm:pt modelId="{CAD60B40-EF6E-449B-912A-6027ABEAD9F0}" type="sibTrans" cxnId="{EFA1F75E-D0A7-48BE-9487-83001CD7A8BA}">
      <dgm:prSet/>
      <dgm:spPr/>
      <dgm:t>
        <a:bodyPr/>
        <a:lstStyle/>
        <a:p>
          <a:endParaRPr lang="en-GB"/>
        </a:p>
      </dgm:t>
    </dgm:pt>
    <dgm:pt modelId="{448C7B82-4F26-4A4C-A9CD-38227A78ECB8}">
      <dgm:prSet/>
      <dgm:spPr>
        <a:solidFill>
          <a:schemeClr val="bg1">
            <a:lumMod val="20000"/>
            <a:lumOff val="80000"/>
            <a:alpha val="90000"/>
          </a:schemeClr>
        </a:solidFill>
      </dgm:spPr>
      <dgm:t>
        <a:bodyPr/>
        <a:lstStyle/>
        <a:p>
          <a:r>
            <a:rPr lang="en-US" b="1" dirty="0"/>
            <a:t> Health</a:t>
          </a:r>
          <a:endParaRPr lang="en-GB" b="1" dirty="0">
            <a:solidFill>
              <a:schemeClr val="accent5">
                <a:lumMod val="25000"/>
              </a:schemeClr>
            </a:solidFill>
          </a:endParaRPr>
        </a:p>
      </dgm:t>
    </dgm:pt>
    <dgm:pt modelId="{C8F1D605-1D22-414E-A526-5983C231447E}" type="parTrans" cxnId="{EBE76D34-9C02-4E82-9F44-B2704613CE8C}">
      <dgm:prSet/>
      <dgm:spPr/>
      <dgm:t>
        <a:bodyPr/>
        <a:lstStyle/>
        <a:p>
          <a:endParaRPr lang="en-GB"/>
        </a:p>
      </dgm:t>
    </dgm:pt>
    <dgm:pt modelId="{3016C582-121B-498C-9229-0F059FEAFD22}" type="sibTrans" cxnId="{EBE76D34-9C02-4E82-9F44-B2704613CE8C}">
      <dgm:prSet/>
      <dgm:spPr/>
      <dgm:t>
        <a:bodyPr/>
        <a:lstStyle/>
        <a:p>
          <a:endParaRPr lang="en-GB"/>
        </a:p>
      </dgm:t>
    </dgm:pt>
    <dgm:pt modelId="{E9540F20-3BBC-4D29-8C32-0D8A9953B98D}" type="pres">
      <dgm:prSet presAssocID="{E1B2287B-B81C-43E0-A07A-AA9B6A03A2D0}" presName="Name0" presStyleCnt="0">
        <dgm:presLayoutVars>
          <dgm:chMax val="11"/>
          <dgm:chPref val="11"/>
          <dgm:dir/>
          <dgm:resizeHandles/>
        </dgm:presLayoutVars>
      </dgm:prSet>
      <dgm:spPr/>
    </dgm:pt>
    <dgm:pt modelId="{26578866-3B9D-4177-94A3-EBD118EEA456}" type="pres">
      <dgm:prSet presAssocID="{448C7B82-4F26-4A4C-A9CD-38227A78ECB8}" presName="Accent4" presStyleCnt="0"/>
      <dgm:spPr/>
    </dgm:pt>
    <dgm:pt modelId="{63215E7A-E4A0-4AB9-8AE1-9BA95AEC138C}" type="pres">
      <dgm:prSet presAssocID="{448C7B82-4F26-4A4C-A9CD-38227A78ECB8}" presName="Accent" presStyleLbl="node1" presStyleIdx="0" presStyleCnt="4"/>
      <dgm:spPr>
        <a:solidFill>
          <a:schemeClr val="bg1">
            <a:lumMod val="50000"/>
          </a:schemeClr>
        </a:solidFill>
      </dgm:spPr>
    </dgm:pt>
    <dgm:pt modelId="{794FA5D6-ED52-4DA9-B06E-C0677659FD37}" type="pres">
      <dgm:prSet presAssocID="{448C7B82-4F26-4A4C-A9CD-38227A78ECB8}" presName="ParentBackground4" presStyleCnt="0"/>
      <dgm:spPr/>
    </dgm:pt>
    <dgm:pt modelId="{DFE03305-7F4E-49E1-B9A3-1AD9353052E4}" type="pres">
      <dgm:prSet presAssocID="{448C7B82-4F26-4A4C-A9CD-38227A78ECB8}" presName="ParentBackground" presStyleLbl="fgAcc1" presStyleIdx="0" presStyleCnt="4" custLinFactNeighborX="2949" custLinFactNeighborY="-1390"/>
      <dgm:spPr/>
    </dgm:pt>
    <dgm:pt modelId="{4081E651-B1C5-42AD-9578-B191E6B32671}" type="pres">
      <dgm:prSet presAssocID="{448C7B82-4F26-4A4C-A9CD-38227A78ECB8}" presName="Parent4" presStyleLbl="revTx" presStyleIdx="0" presStyleCnt="0">
        <dgm:presLayoutVars>
          <dgm:chMax val="1"/>
          <dgm:chPref val="1"/>
          <dgm:bulletEnabled val="1"/>
        </dgm:presLayoutVars>
      </dgm:prSet>
      <dgm:spPr/>
    </dgm:pt>
    <dgm:pt modelId="{B0E3C497-8FF1-4679-9363-0931F27AD0B5}" type="pres">
      <dgm:prSet presAssocID="{44E9C76A-0D29-4E4B-BDD7-1CE437526F11}" presName="Accent3" presStyleCnt="0"/>
      <dgm:spPr/>
    </dgm:pt>
    <dgm:pt modelId="{B0DB8A99-55E7-49EA-B012-B13CC4D5E9C7}" type="pres">
      <dgm:prSet presAssocID="{44E9C76A-0D29-4E4B-BDD7-1CE437526F11}" presName="Accent" presStyleLbl="node1" presStyleIdx="1" presStyleCnt="4"/>
      <dgm:spPr>
        <a:solidFill>
          <a:srgbClr val="00B0F0"/>
        </a:solidFill>
      </dgm:spPr>
    </dgm:pt>
    <dgm:pt modelId="{2DE896A9-6B0B-4B1A-A6A6-6DFD891D2ADE}" type="pres">
      <dgm:prSet presAssocID="{44E9C76A-0D29-4E4B-BDD7-1CE437526F11}" presName="ParentBackground3" presStyleCnt="0"/>
      <dgm:spPr/>
    </dgm:pt>
    <dgm:pt modelId="{0D647361-F687-465D-B305-8DB625A4E70B}" type="pres">
      <dgm:prSet presAssocID="{44E9C76A-0D29-4E4B-BDD7-1CE437526F11}" presName="ParentBackground" presStyleLbl="fgAcc1" presStyleIdx="1" presStyleCnt="4"/>
      <dgm:spPr/>
    </dgm:pt>
    <dgm:pt modelId="{0829B88C-FD4C-4447-AF4B-6AB7C916A8A0}" type="pres">
      <dgm:prSet presAssocID="{44E9C76A-0D29-4E4B-BDD7-1CE437526F11}" presName="Parent3" presStyleLbl="revTx" presStyleIdx="0" presStyleCnt="0">
        <dgm:presLayoutVars>
          <dgm:chMax val="1"/>
          <dgm:chPref val="1"/>
          <dgm:bulletEnabled val="1"/>
        </dgm:presLayoutVars>
      </dgm:prSet>
      <dgm:spPr/>
    </dgm:pt>
    <dgm:pt modelId="{012E578C-A7F9-4905-972F-0434BEEAA6BB}" type="pres">
      <dgm:prSet presAssocID="{A749A9EA-1FF4-46F5-BBE4-C477867508F0}" presName="Accent2" presStyleCnt="0"/>
      <dgm:spPr/>
    </dgm:pt>
    <dgm:pt modelId="{4CA8FD93-7D9E-4345-B8FD-AC8272211AF1}" type="pres">
      <dgm:prSet presAssocID="{A749A9EA-1FF4-46F5-BBE4-C477867508F0}" presName="Accent" presStyleLbl="node1" presStyleIdx="2" presStyleCnt="4"/>
      <dgm:spPr>
        <a:solidFill>
          <a:srgbClr val="0070C0"/>
        </a:solidFill>
      </dgm:spPr>
    </dgm:pt>
    <dgm:pt modelId="{AA17BD7C-CF1A-4264-A492-7B9784DC2522}" type="pres">
      <dgm:prSet presAssocID="{A749A9EA-1FF4-46F5-BBE4-C477867508F0}" presName="ParentBackground2" presStyleCnt="0"/>
      <dgm:spPr/>
    </dgm:pt>
    <dgm:pt modelId="{63B0C342-DC66-4977-B794-B3380A7D5214}" type="pres">
      <dgm:prSet presAssocID="{A749A9EA-1FF4-46F5-BBE4-C477867508F0}" presName="ParentBackground" presStyleLbl="fgAcc1" presStyleIdx="2" presStyleCnt="4"/>
      <dgm:spPr/>
    </dgm:pt>
    <dgm:pt modelId="{D5B50303-0670-431A-818B-DA2B0F6A47A1}" type="pres">
      <dgm:prSet presAssocID="{A749A9EA-1FF4-46F5-BBE4-C477867508F0}" presName="Parent2" presStyleLbl="revTx" presStyleIdx="0" presStyleCnt="0">
        <dgm:presLayoutVars>
          <dgm:chMax val="1"/>
          <dgm:chPref val="1"/>
          <dgm:bulletEnabled val="1"/>
        </dgm:presLayoutVars>
      </dgm:prSet>
      <dgm:spPr/>
    </dgm:pt>
    <dgm:pt modelId="{FF50158F-217B-4CB4-A2FD-A6B21170527D}" type="pres">
      <dgm:prSet presAssocID="{F1F0A398-808C-4542-A11E-36380C66DA7E}" presName="Accent1" presStyleCnt="0"/>
      <dgm:spPr/>
    </dgm:pt>
    <dgm:pt modelId="{0CE29599-0190-4984-AF54-F143641412CE}" type="pres">
      <dgm:prSet presAssocID="{F1F0A398-808C-4542-A11E-36380C66DA7E}" presName="Accent" presStyleLbl="node1" presStyleIdx="3" presStyleCnt="4"/>
      <dgm:spPr>
        <a:solidFill>
          <a:srgbClr val="002060"/>
        </a:solidFill>
      </dgm:spPr>
    </dgm:pt>
    <dgm:pt modelId="{F41C14A3-7B16-4612-832C-ABA30C7E54ED}" type="pres">
      <dgm:prSet presAssocID="{F1F0A398-808C-4542-A11E-36380C66DA7E}" presName="ParentBackground1" presStyleCnt="0"/>
      <dgm:spPr/>
    </dgm:pt>
    <dgm:pt modelId="{2C94A0D7-24D7-44CF-B0D3-8A3ECB6EA213}" type="pres">
      <dgm:prSet presAssocID="{F1F0A398-808C-4542-A11E-36380C66DA7E}" presName="ParentBackground" presStyleLbl="fgAcc1" presStyleIdx="3" presStyleCnt="4"/>
      <dgm:spPr/>
    </dgm:pt>
    <dgm:pt modelId="{8FEA6B0A-6F1A-4F73-8C7D-59D25FDE1E12}" type="pres">
      <dgm:prSet presAssocID="{F1F0A398-808C-4542-A11E-36380C66DA7E}" presName="Parent1" presStyleLbl="revTx" presStyleIdx="0" presStyleCnt="0">
        <dgm:presLayoutVars>
          <dgm:chMax val="1"/>
          <dgm:chPref val="1"/>
          <dgm:bulletEnabled val="1"/>
        </dgm:presLayoutVars>
      </dgm:prSet>
      <dgm:spPr/>
    </dgm:pt>
  </dgm:ptLst>
  <dgm:cxnLst>
    <dgm:cxn modelId="{7E56F007-C062-4D4C-B6AE-A74CB5518E0A}" srcId="{E1B2287B-B81C-43E0-A07A-AA9B6A03A2D0}" destId="{A749A9EA-1FF4-46F5-BBE4-C477867508F0}" srcOrd="1" destOrd="0" parTransId="{C0A5A872-3338-4813-BCD1-2158A69C8771}" sibTransId="{228C9E1C-2BE6-424D-BBF3-07C8B0AE3EAE}"/>
    <dgm:cxn modelId="{5264580B-F5D0-42F9-84EA-6C21B33DA9E5}" type="presOf" srcId="{E1B2287B-B81C-43E0-A07A-AA9B6A03A2D0}" destId="{E9540F20-3BBC-4D29-8C32-0D8A9953B98D}" srcOrd="0" destOrd="0" presId="urn:microsoft.com/office/officeart/2011/layout/CircleProcess#1"/>
    <dgm:cxn modelId="{3DDC2713-3DC6-44D5-A105-C9DE8B0E36C8}" type="presOf" srcId="{448C7B82-4F26-4A4C-A9CD-38227A78ECB8}" destId="{DFE03305-7F4E-49E1-B9A3-1AD9353052E4}" srcOrd="0" destOrd="0" presId="urn:microsoft.com/office/officeart/2011/layout/CircleProcess#1"/>
    <dgm:cxn modelId="{5FEE9415-77EC-4FC3-BAA2-2EA9118B12C5}" type="presOf" srcId="{44E9C76A-0D29-4E4B-BDD7-1CE437526F11}" destId="{0D647361-F687-465D-B305-8DB625A4E70B}" srcOrd="0" destOrd="0" presId="urn:microsoft.com/office/officeart/2011/layout/CircleProcess#1"/>
    <dgm:cxn modelId="{B013B717-3090-4C64-9DE7-40515D8FE640}" type="presOf" srcId="{F1F0A398-808C-4542-A11E-36380C66DA7E}" destId="{2C94A0D7-24D7-44CF-B0D3-8A3ECB6EA213}" srcOrd="0" destOrd="0" presId="urn:microsoft.com/office/officeart/2011/layout/CircleProcess#1"/>
    <dgm:cxn modelId="{EBE76D34-9C02-4E82-9F44-B2704613CE8C}" srcId="{E1B2287B-B81C-43E0-A07A-AA9B6A03A2D0}" destId="{448C7B82-4F26-4A4C-A9CD-38227A78ECB8}" srcOrd="3" destOrd="0" parTransId="{C8F1D605-1D22-414E-A526-5983C231447E}" sibTransId="{3016C582-121B-498C-9229-0F059FEAFD22}"/>
    <dgm:cxn modelId="{16C4CE3E-0889-405E-828B-B8CC26B44399}" type="presOf" srcId="{A749A9EA-1FF4-46F5-BBE4-C477867508F0}" destId="{63B0C342-DC66-4977-B794-B3380A7D5214}" srcOrd="0" destOrd="0" presId="urn:microsoft.com/office/officeart/2011/layout/CircleProcess#1"/>
    <dgm:cxn modelId="{EFA1F75E-D0A7-48BE-9487-83001CD7A8BA}" srcId="{E1B2287B-B81C-43E0-A07A-AA9B6A03A2D0}" destId="{44E9C76A-0D29-4E4B-BDD7-1CE437526F11}" srcOrd="2" destOrd="0" parTransId="{29426CC0-8C6B-4488-9E73-A4B2DE6EEA05}" sibTransId="{CAD60B40-EF6E-449B-912A-6027ABEAD9F0}"/>
    <dgm:cxn modelId="{3261E4A4-DF65-44D6-A76A-CA5818936ED8}" type="presOf" srcId="{448C7B82-4F26-4A4C-A9CD-38227A78ECB8}" destId="{4081E651-B1C5-42AD-9578-B191E6B32671}" srcOrd="1" destOrd="0" presId="urn:microsoft.com/office/officeart/2011/layout/CircleProcess#1"/>
    <dgm:cxn modelId="{98305FAC-E091-464E-A02F-77A1AB267172}" type="presOf" srcId="{A749A9EA-1FF4-46F5-BBE4-C477867508F0}" destId="{D5B50303-0670-431A-818B-DA2B0F6A47A1}" srcOrd="1" destOrd="0" presId="urn:microsoft.com/office/officeart/2011/layout/CircleProcess#1"/>
    <dgm:cxn modelId="{321260AF-83B5-4D2E-8258-C1E0BE5AFF0A}" type="presOf" srcId="{44E9C76A-0D29-4E4B-BDD7-1CE437526F11}" destId="{0829B88C-FD4C-4447-AF4B-6AB7C916A8A0}" srcOrd="1" destOrd="0" presId="urn:microsoft.com/office/officeart/2011/layout/CircleProcess#1"/>
    <dgm:cxn modelId="{F5640ABC-42B8-4F7A-8C5F-77ECC4FC88A7}" type="presOf" srcId="{F1F0A398-808C-4542-A11E-36380C66DA7E}" destId="{8FEA6B0A-6F1A-4F73-8C7D-59D25FDE1E12}" srcOrd="1" destOrd="0" presId="urn:microsoft.com/office/officeart/2011/layout/CircleProcess#1"/>
    <dgm:cxn modelId="{B8CAFCF9-CEA5-4F0E-850F-D879BFCF0CC9}" srcId="{E1B2287B-B81C-43E0-A07A-AA9B6A03A2D0}" destId="{F1F0A398-808C-4542-A11E-36380C66DA7E}" srcOrd="0" destOrd="0" parTransId="{83B992AC-6427-4905-90AB-6A6575496264}" sibTransId="{0B30E78A-7061-4446-A1F2-BA82F76397C0}"/>
    <dgm:cxn modelId="{6858F560-5F2E-4BAF-8B03-D0CF49712413}" type="presParOf" srcId="{E9540F20-3BBC-4D29-8C32-0D8A9953B98D}" destId="{26578866-3B9D-4177-94A3-EBD118EEA456}" srcOrd="0" destOrd="0" presId="urn:microsoft.com/office/officeart/2011/layout/CircleProcess#1"/>
    <dgm:cxn modelId="{0CC3AB5A-C8AB-4239-98F5-6FD2D04DB26F}" type="presParOf" srcId="{26578866-3B9D-4177-94A3-EBD118EEA456}" destId="{63215E7A-E4A0-4AB9-8AE1-9BA95AEC138C}" srcOrd="0" destOrd="0" presId="urn:microsoft.com/office/officeart/2011/layout/CircleProcess#1"/>
    <dgm:cxn modelId="{D140BDA8-0AF2-4DE3-B242-8A7F3674F649}" type="presParOf" srcId="{E9540F20-3BBC-4D29-8C32-0D8A9953B98D}" destId="{794FA5D6-ED52-4DA9-B06E-C0677659FD37}" srcOrd="1" destOrd="0" presId="urn:microsoft.com/office/officeart/2011/layout/CircleProcess#1"/>
    <dgm:cxn modelId="{99928F21-1B11-4D8F-8912-9FCFF80D2927}" type="presParOf" srcId="{794FA5D6-ED52-4DA9-B06E-C0677659FD37}" destId="{DFE03305-7F4E-49E1-B9A3-1AD9353052E4}" srcOrd="0" destOrd="0" presId="urn:microsoft.com/office/officeart/2011/layout/CircleProcess#1"/>
    <dgm:cxn modelId="{2648E064-CACC-4470-A1AA-D8D72304E911}" type="presParOf" srcId="{E9540F20-3BBC-4D29-8C32-0D8A9953B98D}" destId="{4081E651-B1C5-42AD-9578-B191E6B32671}" srcOrd="2" destOrd="0" presId="urn:microsoft.com/office/officeart/2011/layout/CircleProcess#1"/>
    <dgm:cxn modelId="{B69BC4DC-E6A9-4578-A8B1-1CDFF81EE856}" type="presParOf" srcId="{E9540F20-3BBC-4D29-8C32-0D8A9953B98D}" destId="{B0E3C497-8FF1-4679-9363-0931F27AD0B5}" srcOrd="3" destOrd="0" presId="urn:microsoft.com/office/officeart/2011/layout/CircleProcess#1"/>
    <dgm:cxn modelId="{0A890D32-B353-466B-9CEC-336BCBCDEB77}" type="presParOf" srcId="{B0E3C497-8FF1-4679-9363-0931F27AD0B5}" destId="{B0DB8A99-55E7-49EA-B012-B13CC4D5E9C7}" srcOrd="0" destOrd="0" presId="urn:microsoft.com/office/officeart/2011/layout/CircleProcess#1"/>
    <dgm:cxn modelId="{5D0BDBBB-716C-4747-95D1-8C71B55F856A}" type="presParOf" srcId="{E9540F20-3BBC-4D29-8C32-0D8A9953B98D}" destId="{2DE896A9-6B0B-4B1A-A6A6-6DFD891D2ADE}" srcOrd="4" destOrd="0" presId="urn:microsoft.com/office/officeart/2011/layout/CircleProcess#1"/>
    <dgm:cxn modelId="{82B7EA98-81B3-4D4B-A8E7-1034A9BE6A64}" type="presParOf" srcId="{2DE896A9-6B0B-4B1A-A6A6-6DFD891D2ADE}" destId="{0D647361-F687-465D-B305-8DB625A4E70B}" srcOrd="0" destOrd="0" presId="urn:microsoft.com/office/officeart/2011/layout/CircleProcess#1"/>
    <dgm:cxn modelId="{1DED3933-AEED-45AA-9C64-78B29DB96C32}" type="presParOf" srcId="{E9540F20-3BBC-4D29-8C32-0D8A9953B98D}" destId="{0829B88C-FD4C-4447-AF4B-6AB7C916A8A0}" srcOrd="5" destOrd="0" presId="urn:microsoft.com/office/officeart/2011/layout/CircleProcess#1"/>
    <dgm:cxn modelId="{790988D6-0891-4EC6-AA62-55F4713071D2}" type="presParOf" srcId="{E9540F20-3BBC-4D29-8C32-0D8A9953B98D}" destId="{012E578C-A7F9-4905-972F-0434BEEAA6BB}" srcOrd="6" destOrd="0" presId="urn:microsoft.com/office/officeart/2011/layout/CircleProcess#1"/>
    <dgm:cxn modelId="{97C8E727-5A62-4A2C-99D6-D38BC8605C3B}" type="presParOf" srcId="{012E578C-A7F9-4905-972F-0434BEEAA6BB}" destId="{4CA8FD93-7D9E-4345-B8FD-AC8272211AF1}" srcOrd="0" destOrd="0" presId="urn:microsoft.com/office/officeart/2011/layout/CircleProcess#1"/>
    <dgm:cxn modelId="{60506E91-70A1-45EB-8AE4-F4D25FDA8197}" type="presParOf" srcId="{E9540F20-3BBC-4D29-8C32-0D8A9953B98D}" destId="{AA17BD7C-CF1A-4264-A492-7B9784DC2522}" srcOrd="7" destOrd="0" presId="urn:microsoft.com/office/officeart/2011/layout/CircleProcess#1"/>
    <dgm:cxn modelId="{F2455CAE-2246-4FFD-B851-0CFB766C49FF}" type="presParOf" srcId="{AA17BD7C-CF1A-4264-A492-7B9784DC2522}" destId="{63B0C342-DC66-4977-B794-B3380A7D5214}" srcOrd="0" destOrd="0" presId="urn:microsoft.com/office/officeart/2011/layout/CircleProcess#1"/>
    <dgm:cxn modelId="{BAADF3E4-D946-480F-AB77-33D8A43A347B}" type="presParOf" srcId="{E9540F20-3BBC-4D29-8C32-0D8A9953B98D}" destId="{D5B50303-0670-431A-818B-DA2B0F6A47A1}" srcOrd="8" destOrd="0" presId="urn:microsoft.com/office/officeart/2011/layout/CircleProcess#1"/>
    <dgm:cxn modelId="{DFD731C7-AD6C-4729-8E26-8F542C528192}" type="presParOf" srcId="{E9540F20-3BBC-4D29-8C32-0D8A9953B98D}" destId="{FF50158F-217B-4CB4-A2FD-A6B21170527D}" srcOrd="9" destOrd="0" presId="urn:microsoft.com/office/officeart/2011/layout/CircleProcess#1"/>
    <dgm:cxn modelId="{CCF509DD-9F84-4B15-AAE6-97EA0EDCA2F4}" type="presParOf" srcId="{FF50158F-217B-4CB4-A2FD-A6B21170527D}" destId="{0CE29599-0190-4984-AF54-F143641412CE}" srcOrd="0" destOrd="0" presId="urn:microsoft.com/office/officeart/2011/layout/CircleProcess#1"/>
    <dgm:cxn modelId="{CA47D7ED-3A38-4079-9726-4C127ACDC13F}" type="presParOf" srcId="{E9540F20-3BBC-4D29-8C32-0D8A9953B98D}" destId="{F41C14A3-7B16-4612-832C-ABA30C7E54ED}" srcOrd="10" destOrd="0" presId="urn:microsoft.com/office/officeart/2011/layout/CircleProcess#1"/>
    <dgm:cxn modelId="{9FBA2F68-6EE0-429A-BDAE-942FDD2A1AD5}" type="presParOf" srcId="{F41C14A3-7B16-4612-832C-ABA30C7E54ED}" destId="{2C94A0D7-24D7-44CF-B0D3-8A3ECB6EA213}" srcOrd="0" destOrd="0" presId="urn:microsoft.com/office/officeart/2011/layout/CircleProcess#1"/>
    <dgm:cxn modelId="{3A8E4AAD-0E7E-4F98-A324-F7079D87B71A}" type="presParOf" srcId="{E9540F20-3BBC-4D29-8C32-0D8A9953B98D}" destId="{8FEA6B0A-6F1A-4F73-8C7D-59D25FDE1E12}" srcOrd="11" destOrd="0" presId="urn:microsoft.com/office/officeart/2011/layout/Circle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15E7A-E4A0-4AB9-8AE1-9BA95AEC138C}">
      <dsp:nvSpPr>
        <dsp:cNvPr id="0" name=""/>
        <dsp:cNvSpPr/>
      </dsp:nvSpPr>
      <dsp:spPr>
        <a:xfrm>
          <a:off x="5884139" y="1489650"/>
          <a:ext cx="1760993" cy="1761083"/>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03305-7F4E-49E1-B9A3-1AD9353052E4}">
      <dsp:nvSpPr>
        <dsp:cNvPr id="0" name=""/>
        <dsp:cNvSpPr/>
      </dsp:nvSpPr>
      <dsp:spPr>
        <a:xfrm>
          <a:off x="6036433" y="1524366"/>
          <a:ext cx="1643945" cy="1643657"/>
        </a:xfrm>
        <a:prstGeom prst="ellipse">
          <a:avLst/>
        </a:prstGeom>
        <a:solidFill>
          <a:schemeClr val="bg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Police </a:t>
          </a:r>
          <a:endParaRPr lang="en-GB" sz="1800" b="1" kern="1200" dirty="0"/>
        </a:p>
      </dsp:txBody>
      <dsp:txXfrm>
        <a:off x="6271282" y="1759218"/>
        <a:ext cx="1174247" cy="1173952"/>
      </dsp:txXfrm>
    </dsp:sp>
    <dsp:sp modelId="{B0DB8A99-55E7-49EA-B012-B13CC4D5E9C7}">
      <dsp:nvSpPr>
        <dsp:cNvPr id="0" name=""/>
        <dsp:cNvSpPr/>
      </dsp:nvSpPr>
      <dsp:spPr>
        <a:xfrm rot="2700000">
          <a:off x="4056679" y="1489527"/>
          <a:ext cx="1761021" cy="1761021"/>
        </a:xfrm>
        <a:prstGeom prst="teardrop">
          <a:avLst>
            <a:gd name="adj" fmla="val 10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47361-F687-465D-B305-8DB625A4E70B}">
      <dsp:nvSpPr>
        <dsp:cNvPr id="0" name=""/>
        <dsp:cNvSpPr/>
      </dsp:nvSpPr>
      <dsp:spPr>
        <a:xfrm>
          <a:off x="4123146" y="1548363"/>
          <a:ext cx="1643945" cy="1643657"/>
        </a:xfrm>
        <a:prstGeom prst="ellipse">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chemeClr val="bg1">
                  <a:lumMod val="75000"/>
                </a:schemeClr>
              </a:solidFill>
            </a:rPr>
            <a:t>Social care</a:t>
          </a:r>
          <a:endParaRPr lang="en-GB" sz="1800" b="1" kern="1200" dirty="0">
            <a:solidFill>
              <a:schemeClr val="bg1">
                <a:lumMod val="75000"/>
              </a:schemeClr>
            </a:solidFill>
          </a:endParaRPr>
        </a:p>
      </dsp:txBody>
      <dsp:txXfrm>
        <a:off x="4357996" y="1783216"/>
        <a:ext cx="1174247" cy="1173952"/>
      </dsp:txXfrm>
    </dsp:sp>
    <dsp:sp modelId="{4CA8FD93-7D9E-4345-B8FD-AC8272211AF1}">
      <dsp:nvSpPr>
        <dsp:cNvPr id="0" name=""/>
        <dsp:cNvSpPr/>
      </dsp:nvSpPr>
      <dsp:spPr>
        <a:xfrm rot="2700000">
          <a:off x="2244336" y="1489527"/>
          <a:ext cx="1761021" cy="1761021"/>
        </a:xfrm>
        <a:prstGeom prst="teardrop">
          <a:avLst>
            <a:gd name="adj" fmla="val 10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0C342-DC66-4977-B794-B3380A7D5214}">
      <dsp:nvSpPr>
        <dsp:cNvPr id="0" name=""/>
        <dsp:cNvSpPr/>
      </dsp:nvSpPr>
      <dsp:spPr>
        <a:xfrm>
          <a:off x="2303252" y="1548363"/>
          <a:ext cx="1643945" cy="1643657"/>
        </a:xfrm>
        <a:prstGeom prst="ellipse">
          <a:avLst/>
        </a:prstGeom>
        <a:solidFill>
          <a:schemeClr val="bg1">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70C0"/>
              </a:solidFill>
            </a:rPr>
            <a:t>Education</a:t>
          </a:r>
          <a:endParaRPr lang="en-GB" sz="1800" b="1" kern="1200" dirty="0">
            <a:solidFill>
              <a:srgbClr val="0070C0"/>
            </a:solidFill>
          </a:endParaRPr>
        </a:p>
      </dsp:txBody>
      <dsp:txXfrm>
        <a:off x="2538101" y="1783216"/>
        <a:ext cx="1174247" cy="1173952"/>
      </dsp:txXfrm>
    </dsp:sp>
    <dsp:sp modelId="{0CE29599-0190-4984-AF54-F143641412CE}">
      <dsp:nvSpPr>
        <dsp:cNvPr id="0" name=""/>
        <dsp:cNvSpPr/>
      </dsp:nvSpPr>
      <dsp:spPr>
        <a:xfrm rot="2700000">
          <a:off x="424442" y="1489527"/>
          <a:ext cx="1761021" cy="1761021"/>
        </a:xfrm>
        <a:prstGeom prst="teardrop">
          <a:avLst>
            <a:gd name="adj" fmla="val 10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4A0D7-24D7-44CF-B0D3-8A3ECB6EA213}">
      <dsp:nvSpPr>
        <dsp:cNvPr id="0" name=""/>
        <dsp:cNvSpPr/>
      </dsp:nvSpPr>
      <dsp:spPr>
        <a:xfrm>
          <a:off x="483358" y="1548363"/>
          <a:ext cx="1643945" cy="1643657"/>
        </a:xfrm>
        <a:prstGeom prst="ellipse">
          <a:avLst/>
        </a:prstGeom>
        <a:solidFill>
          <a:schemeClr val="bg2">
            <a:lumMod val="9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solidFill>
                <a:srgbClr val="002060"/>
              </a:solidFill>
            </a:rPr>
            <a:t>Health</a:t>
          </a:r>
        </a:p>
        <a:p>
          <a:pPr marL="0" lvl="0" indent="0" algn="ctr" defTabSz="800100">
            <a:lnSpc>
              <a:spcPct val="90000"/>
            </a:lnSpc>
            <a:spcBef>
              <a:spcPct val="0"/>
            </a:spcBef>
            <a:spcAft>
              <a:spcPct val="35000"/>
            </a:spcAft>
            <a:buNone/>
          </a:pPr>
          <a:r>
            <a:rPr lang="en-US" sz="1800" b="1" kern="1200" dirty="0">
              <a:solidFill>
                <a:srgbClr val="002060"/>
              </a:solidFill>
            </a:rPr>
            <a:t>&amp; CAMHS</a:t>
          </a:r>
          <a:endParaRPr lang="en-GB" sz="1800" b="1" kern="1200" dirty="0">
            <a:solidFill>
              <a:srgbClr val="002060"/>
            </a:solidFill>
          </a:endParaRPr>
        </a:p>
      </dsp:txBody>
      <dsp:txXfrm>
        <a:off x="718207" y="1783216"/>
        <a:ext cx="1174247" cy="1173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BD516-358E-4C35-A599-56FA95250C5C}">
      <dsp:nvSpPr>
        <dsp:cNvPr id="0" name=""/>
        <dsp:cNvSpPr/>
      </dsp:nvSpPr>
      <dsp:spPr>
        <a:xfrm>
          <a:off x="2307317" y="348195"/>
          <a:ext cx="4681251" cy="4681251"/>
        </a:xfrm>
        <a:prstGeom prst="pie">
          <a:avLst>
            <a:gd name="adj1" fmla="val 16200000"/>
            <a:gd name="adj2" fmla="val 18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i="1" kern="1200" dirty="0" err="1">
              <a:solidFill>
                <a:srgbClr val="000000"/>
              </a:solidFill>
            </a:rPr>
            <a:t>Generalised</a:t>
          </a:r>
          <a:r>
            <a:rPr lang="en-US" sz="2000" b="1" i="1" kern="1200" dirty="0">
              <a:solidFill>
                <a:srgbClr val="000000"/>
              </a:solidFill>
            </a:rPr>
            <a:t> neglect – the </a:t>
          </a:r>
          <a:r>
            <a:rPr lang="en-US" sz="2000" b="1" i="1" kern="1200" dirty="0">
              <a:solidFill>
                <a:srgbClr val="FF0000"/>
              </a:solidFill>
            </a:rPr>
            <a:t>mouth</a:t>
          </a:r>
          <a:r>
            <a:rPr lang="en-US" sz="2000" b="1" i="1" kern="1200" dirty="0">
              <a:solidFill>
                <a:srgbClr val="000000"/>
              </a:solidFill>
            </a:rPr>
            <a:t> must be considered</a:t>
          </a:r>
          <a:endParaRPr lang="en-GB" sz="2000" b="1" i="1" kern="1200" dirty="0">
            <a:solidFill>
              <a:srgbClr val="000000"/>
            </a:solidFill>
          </a:endParaRPr>
        </a:p>
      </dsp:txBody>
      <dsp:txXfrm>
        <a:off x="4774448" y="1340175"/>
        <a:ext cx="1671875" cy="1393229"/>
      </dsp:txXfrm>
    </dsp:sp>
    <dsp:sp modelId="{4DA14522-D4B5-4520-8368-4374A3AB9DE9}">
      <dsp:nvSpPr>
        <dsp:cNvPr id="0" name=""/>
        <dsp:cNvSpPr/>
      </dsp:nvSpPr>
      <dsp:spPr>
        <a:xfrm>
          <a:off x="2199624" y="529427"/>
          <a:ext cx="4681251" cy="4681251"/>
        </a:xfrm>
        <a:prstGeom prst="pie">
          <a:avLst>
            <a:gd name="adj1" fmla="val 1800000"/>
            <a:gd name="adj2" fmla="val 9000000"/>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rgbClr val="000000"/>
              </a:solidFill>
            </a:rPr>
            <a:t>Signpost unmet dental need / </a:t>
          </a:r>
          <a:r>
            <a:rPr lang="en-US" sz="2000" b="1" i="1" kern="1200" dirty="0">
              <a:solidFill>
                <a:srgbClr val="FF0000"/>
              </a:solidFill>
            </a:rPr>
            <a:t>share </a:t>
          </a:r>
          <a:r>
            <a:rPr lang="en-US" sz="2000" b="1" i="1" kern="1200" dirty="0">
              <a:solidFill>
                <a:srgbClr val="FFFFD5"/>
              </a:solidFill>
            </a:rPr>
            <a:t>(East Surrey)</a:t>
          </a:r>
          <a:endParaRPr lang="en-GB" sz="2000" b="1" i="1" kern="1200" dirty="0">
            <a:solidFill>
              <a:srgbClr val="FFFFD5"/>
            </a:solidFill>
          </a:endParaRPr>
        </a:p>
      </dsp:txBody>
      <dsp:txXfrm>
        <a:off x="3314208" y="3566667"/>
        <a:ext cx="2507813" cy="1226041"/>
      </dsp:txXfrm>
    </dsp:sp>
    <dsp:sp modelId="{0E86A6C9-224C-4093-9FAA-3776C42270A9}">
      <dsp:nvSpPr>
        <dsp:cNvPr id="0" name=""/>
        <dsp:cNvSpPr/>
      </dsp:nvSpPr>
      <dsp:spPr>
        <a:xfrm>
          <a:off x="2103212" y="362239"/>
          <a:ext cx="4681251" cy="4681251"/>
        </a:xfrm>
        <a:prstGeom prst="pie">
          <a:avLst>
            <a:gd name="adj1" fmla="val 9000000"/>
            <a:gd name="adj2" fmla="val 16200000"/>
          </a:avLst>
        </a:prstGeom>
        <a:solidFill>
          <a:srgbClr val="FFFFD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i="1" kern="1200" dirty="0">
              <a:solidFill>
                <a:srgbClr val="000000"/>
              </a:solidFill>
            </a:rPr>
            <a:t>Oral health &amp; health - </a:t>
          </a:r>
          <a:r>
            <a:rPr lang="en-US" sz="2000" b="1" i="1" kern="1200" dirty="0">
              <a:solidFill>
                <a:srgbClr val="FF0000"/>
              </a:solidFill>
            </a:rPr>
            <a:t>prevention</a:t>
          </a:r>
          <a:endParaRPr lang="en-GB" sz="2000" b="1" i="1" kern="1200" dirty="0">
            <a:solidFill>
              <a:srgbClr val="FF0000"/>
            </a:solidFill>
          </a:endParaRPr>
        </a:p>
      </dsp:txBody>
      <dsp:txXfrm>
        <a:off x="2645457" y="1354219"/>
        <a:ext cx="1671875" cy="1393229"/>
      </dsp:txXfrm>
    </dsp:sp>
    <dsp:sp modelId="{1B6600EF-4EA9-4BCC-ACD6-0BEE2C93E885}">
      <dsp:nvSpPr>
        <dsp:cNvPr id="0" name=""/>
        <dsp:cNvSpPr/>
      </dsp:nvSpPr>
      <dsp:spPr>
        <a:xfrm>
          <a:off x="2017912" y="58404"/>
          <a:ext cx="5260834" cy="5260834"/>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259CDE3-0F30-4D36-A97C-93BBEC51F9E2}">
      <dsp:nvSpPr>
        <dsp:cNvPr id="0" name=""/>
        <dsp:cNvSpPr/>
      </dsp:nvSpPr>
      <dsp:spPr>
        <a:xfrm>
          <a:off x="1909832" y="239339"/>
          <a:ext cx="5260834" cy="5260834"/>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67D26E3-6FCE-4B96-A94A-411E5B55EFED}">
      <dsp:nvSpPr>
        <dsp:cNvPr id="0" name=""/>
        <dsp:cNvSpPr/>
      </dsp:nvSpPr>
      <dsp:spPr>
        <a:xfrm>
          <a:off x="1853227" y="72447"/>
          <a:ext cx="5260834" cy="5260834"/>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215E7A-E4A0-4AB9-8AE1-9BA95AEC138C}">
      <dsp:nvSpPr>
        <dsp:cNvPr id="0" name=""/>
        <dsp:cNvSpPr/>
      </dsp:nvSpPr>
      <dsp:spPr>
        <a:xfrm>
          <a:off x="2299679" y="686345"/>
          <a:ext cx="688243" cy="688278"/>
        </a:xfrm>
        <a:prstGeom prst="ellipse">
          <a:avLst/>
        </a:prstGeom>
        <a:solidFill>
          <a:schemeClr val="bg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E03305-7F4E-49E1-B9A3-1AD9353052E4}">
      <dsp:nvSpPr>
        <dsp:cNvPr id="0" name=""/>
        <dsp:cNvSpPr/>
      </dsp:nvSpPr>
      <dsp:spPr>
        <a:xfrm>
          <a:off x="2341646" y="700362"/>
          <a:ext cx="642498" cy="642385"/>
        </a:xfrm>
        <a:prstGeom prst="ellipse">
          <a:avLst/>
        </a:prstGeom>
        <a:solidFill>
          <a:schemeClr val="bg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t> Health</a:t>
          </a:r>
          <a:endParaRPr lang="en-GB" sz="700" b="1" kern="1200" dirty="0">
            <a:solidFill>
              <a:schemeClr val="accent5">
                <a:lumMod val="25000"/>
              </a:schemeClr>
            </a:solidFill>
          </a:endParaRPr>
        </a:p>
      </dsp:txBody>
      <dsp:txXfrm>
        <a:off x="2433432" y="792149"/>
        <a:ext cx="458927" cy="458812"/>
      </dsp:txXfrm>
    </dsp:sp>
    <dsp:sp modelId="{B0DB8A99-55E7-49EA-B012-B13CC4D5E9C7}">
      <dsp:nvSpPr>
        <dsp:cNvPr id="0" name=""/>
        <dsp:cNvSpPr/>
      </dsp:nvSpPr>
      <dsp:spPr>
        <a:xfrm rot="2700000">
          <a:off x="1585459" y="686296"/>
          <a:ext cx="688254" cy="688254"/>
        </a:xfrm>
        <a:prstGeom prst="teardrop">
          <a:avLst>
            <a:gd name="adj" fmla="val 10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647361-F687-465D-B305-8DB625A4E70B}">
      <dsp:nvSpPr>
        <dsp:cNvPr id="0" name=""/>
        <dsp:cNvSpPr/>
      </dsp:nvSpPr>
      <dsp:spPr>
        <a:xfrm>
          <a:off x="1611436" y="709291"/>
          <a:ext cx="642498" cy="642385"/>
        </a:xfrm>
        <a:prstGeom prst="ellipse">
          <a:avLst/>
        </a:prstGeom>
        <a:solidFill>
          <a:schemeClr val="accent1">
            <a:lumMod val="20000"/>
            <a:lumOff val="8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rgbClr val="002060"/>
              </a:solidFill>
            </a:rPr>
            <a:t>Education</a:t>
          </a:r>
          <a:endParaRPr lang="en-GB" sz="700" b="1" kern="1200" dirty="0">
            <a:solidFill>
              <a:srgbClr val="002060"/>
            </a:solidFill>
          </a:endParaRPr>
        </a:p>
      </dsp:txBody>
      <dsp:txXfrm>
        <a:off x="1703221" y="801078"/>
        <a:ext cx="458927" cy="458812"/>
      </dsp:txXfrm>
    </dsp:sp>
    <dsp:sp modelId="{4CA8FD93-7D9E-4345-B8FD-AC8272211AF1}">
      <dsp:nvSpPr>
        <dsp:cNvPr id="0" name=""/>
        <dsp:cNvSpPr/>
      </dsp:nvSpPr>
      <dsp:spPr>
        <a:xfrm rot="2700000">
          <a:off x="877146" y="686296"/>
          <a:ext cx="688254" cy="688254"/>
        </a:xfrm>
        <a:prstGeom prst="teardrop">
          <a:avLst>
            <a:gd name="adj" fmla="val 10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B0C342-DC66-4977-B794-B3380A7D5214}">
      <dsp:nvSpPr>
        <dsp:cNvPr id="0" name=""/>
        <dsp:cNvSpPr/>
      </dsp:nvSpPr>
      <dsp:spPr>
        <a:xfrm>
          <a:off x="900172" y="709291"/>
          <a:ext cx="642498" cy="642385"/>
        </a:xfrm>
        <a:prstGeom prst="ellipse">
          <a:avLst/>
        </a:prstGeom>
        <a:solidFill>
          <a:schemeClr val="bg1">
            <a:lumMod val="20000"/>
            <a:lumOff val="8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rgbClr val="0070C0"/>
              </a:solidFill>
            </a:rPr>
            <a:t>Police</a:t>
          </a:r>
          <a:endParaRPr lang="en-GB" sz="700" b="1" kern="1200" dirty="0">
            <a:solidFill>
              <a:srgbClr val="0070C0"/>
            </a:solidFill>
          </a:endParaRPr>
        </a:p>
      </dsp:txBody>
      <dsp:txXfrm>
        <a:off x="991958" y="801078"/>
        <a:ext cx="458927" cy="458812"/>
      </dsp:txXfrm>
    </dsp:sp>
    <dsp:sp modelId="{0CE29599-0190-4984-AF54-F143641412CE}">
      <dsp:nvSpPr>
        <dsp:cNvPr id="0" name=""/>
        <dsp:cNvSpPr/>
      </dsp:nvSpPr>
      <dsp:spPr>
        <a:xfrm rot="2700000">
          <a:off x="165883" y="686296"/>
          <a:ext cx="688254" cy="688254"/>
        </a:xfrm>
        <a:prstGeom prst="teardrop">
          <a:avLst>
            <a:gd name="adj" fmla="val 10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94A0D7-24D7-44CF-B0D3-8A3ECB6EA213}">
      <dsp:nvSpPr>
        <dsp:cNvPr id="0" name=""/>
        <dsp:cNvSpPr/>
      </dsp:nvSpPr>
      <dsp:spPr>
        <a:xfrm>
          <a:off x="188909" y="709291"/>
          <a:ext cx="642498" cy="642385"/>
        </a:xfrm>
        <a:prstGeom prst="ellipse">
          <a:avLst/>
        </a:prstGeom>
        <a:solidFill>
          <a:schemeClr val="bg2">
            <a:lumMod val="95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b="1" kern="1200" dirty="0">
              <a:solidFill>
                <a:schemeClr val="tx2"/>
              </a:solidFill>
            </a:rPr>
            <a:t>Social care</a:t>
          </a:r>
          <a:endParaRPr lang="en-GB" sz="700" b="1" kern="1200" dirty="0">
            <a:solidFill>
              <a:schemeClr val="tx2"/>
            </a:solidFill>
          </a:endParaRPr>
        </a:p>
      </dsp:txBody>
      <dsp:txXfrm>
        <a:off x="280694" y="801078"/>
        <a:ext cx="458927" cy="458812"/>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1">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1">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60ECEF-552D-41AF-9AAE-3FBE29FE224E}" type="datetimeFigureOut">
              <a:rPr lang="en-GB" smtClean="0"/>
              <a:t>07/06/2021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95B50-EF58-45F1-8CA3-CA3A392164D0}" type="slidenum">
              <a:rPr lang="en-GB" smtClean="0"/>
              <a:t>‹#›</a:t>
            </a:fld>
            <a:endParaRPr lang="en-GB"/>
          </a:p>
        </p:txBody>
      </p:sp>
    </p:spTree>
    <p:extLst>
      <p:ext uri="{BB962C8B-B14F-4D97-AF65-F5344CB8AC3E}">
        <p14:creationId xmlns:p14="http://schemas.microsoft.com/office/powerpoint/2010/main" val="1952371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C7F7B088-5556-4124-8053-44728E1415A0}"/>
              </a:ext>
            </a:extLst>
          </p:cNvPr>
          <p:cNvSpPr>
            <a:spLocks noGrp="1" noRot="1" noChangeAspect="1" noChangeArrowheads="1" noTextEdit="1"/>
          </p:cNvSpPr>
          <p:nvPr>
            <p:ph type="sldImg"/>
          </p:nvPr>
        </p:nvSpPr>
        <p:spPr bwMode="auto">
          <a:xfrm>
            <a:off x="90488" y="744538"/>
            <a:ext cx="6616700"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a:extLst>
              <a:ext uri="{FF2B5EF4-FFF2-40B4-BE49-F238E27FC236}">
                <a16:creationId xmlns:a16="http://schemas.microsoft.com/office/drawing/2014/main" id="{5E9F2244-9912-4C48-921F-47D7525109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8196" name="Slide Number Placeholder 3">
            <a:extLst>
              <a:ext uri="{FF2B5EF4-FFF2-40B4-BE49-F238E27FC236}">
                <a16:creationId xmlns:a16="http://schemas.microsoft.com/office/drawing/2014/main" id="{FCD980D0-2F25-41D7-9488-94782B618E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D16D64-8F2A-4C53-B59A-28B3E064CE39}" type="slidenum">
              <a:rPr kumimoji="0" lang="en-GB" altLang="en-US" sz="1200" b="0" i="0" u="none" strike="noStrike" kern="1200" cap="none" spc="0" normalizeH="0" baseline="0" noProof="0" smtClean="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3715BE53-45D2-1242-B609-58493D5EEB65}"/>
              </a:ext>
            </a:extLst>
          </p:cNvPr>
          <p:cNvSpPr txBox="1">
            <a:spLocks noGrp="1" noChangeArrowheads="1"/>
          </p:cNvSpPr>
          <p:nvPr/>
        </p:nvSpPr>
        <p:spPr bwMode="auto">
          <a:xfrm>
            <a:off x="3883025" y="9261475"/>
            <a:ext cx="297021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A8A5EEAA-1BE3-524A-8AEA-EF7F0ED8F095}" type="slidenum">
              <a:rPr lang="en-US" altLang="en-US">
                <a:ea typeface="ＭＳ Ｐゴシック" panose="020B0600070205080204" pitchFamily="34" charset="-128"/>
              </a:rPr>
              <a:pPr algn="r" eaLnBrk="1" hangingPunct="1">
                <a:spcBef>
                  <a:spcPct val="0"/>
                </a:spcBef>
              </a:pPr>
              <a:t>25</a:t>
            </a:fld>
            <a:endParaRPr lang="en-US" altLang="en-US">
              <a:ea typeface="ＭＳ Ｐゴシック" panose="020B0600070205080204" pitchFamily="34" charset="-128"/>
            </a:endParaRPr>
          </a:p>
        </p:txBody>
      </p:sp>
      <p:sp>
        <p:nvSpPr>
          <p:cNvPr id="39939" name="Rectangle 2">
            <a:extLst>
              <a:ext uri="{FF2B5EF4-FFF2-40B4-BE49-F238E27FC236}">
                <a16:creationId xmlns:a16="http://schemas.microsoft.com/office/drawing/2014/main" id="{B8DBB75F-B23C-BA4A-8996-7046F5CA9A5E}"/>
              </a:ext>
            </a:extLst>
          </p:cNvPr>
          <p:cNvSpPr>
            <a:spLocks noGrp="1" noRot="1" noChangeAspect="1" noChangeArrowheads="1" noTextEdit="1"/>
          </p:cNvSpPr>
          <p:nvPr>
            <p:ph type="sldImg"/>
          </p:nvPr>
        </p:nvSpPr>
        <p:spPr>
          <a:xfrm>
            <a:off x="90488" y="744538"/>
            <a:ext cx="6616700" cy="3722687"/>
          </a:xfrm>
          <a:ln/>
        </p:spPr>
      </p:sp>
      <p:sp>
        <p:nvSpPr>
          <p:cNvPr id="39940" name="Rectangle 3">
            <a:extLst>
              <a:ext uri="{FF2B5EF4-FFF2-40B4-BE49-F238E27FC236}">
                <a16:creationId xmlns:a16="http://schemas.microsoft.com/office/drawing/2014/main" id="{D769B714-C4A3-264B-8657-2F57F2AB24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8500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959C1-35B8-4810-821B-4B02480A99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0A0CB6-9D37-47B5-95D4-7F9965D8B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49C9187-35A3-4C7B-8A83-A1084A11A824}"/>
              </a:ext>
            </a:extLst>
          </p:cNvPr>
          <p:cNvSpPr>
            <a:spLocks noGrp="1"/>
          </p:cNvSpPr>
          <p:nvPr>
            <p:ph type="dt" sz="half" idx="10"/>
          </p:nvPr>
        </p:nvSpPr>
        <p:spPr/>
        <p:txBody>
          <a:bodyPr/>
          <a:lstStyle/>
          <a:p>
            <a:fld id="{79E91907-5656-4B71-AA58-D13070F43A3D}" type="datetimeFigureOut">
              <a:rPr lang="en-GB" smtClean="0"/>
              <a:t>07/06/2021</a:t>
            </a:fld>
            <a:endParaRPr lang="en-GB"/>
          </a:p>
        </p:txBody>
      </p:sp>
      <p:sp>
        <p:nvSpPr>
          <p:cNvPr id="5" name="Footer Placeholder 4">
            <a:extLst>
              <a:ext uri="{FF2B5EF4-FFF2-40B4-BE49-F238E27FC236}">
                <a16:creationId xmlns:a16="http://schemas.microsoft.com/office/drawing/2014/main" id="{0E92B2EC-69E1-4B20-9033-2AB3E02133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7C6979-C6A4-40DC-BF22-72CDBAC3CD56}"/>
              </a:ext>
            </a:extLst>
          </p:cNvPr>
          <p:cNvSpPr>
            <a:spLocks noGrp="1"/>
          </p:cNvSpPr>
          <p:nvPr>
            <p:ph type="sldNum" sz="quarter" idx="12"/>
          </p:nvPr>
        </p:nvSpPr>
        <p:spPr/>
        <p:txBody>
          <a:bodyPr/>
          <a:lstStyle/>
          <a:p>
            <a:fld id="{58E5D96E-BF46-4C0E-9EDF-59CE8ED03217}" type="slidenum">
              <a:rPr lang="en-GB" smtClean="0"/>
              <a:t>‹#›</a:t>
            </a:fld>
            <a:endParaRPr lang="en-GB"/>
          </a:p>
        </p:txBody>
      </p:sp>
    </p:spTree>
    <p:extLst>
      <p:ext uri="{BB962C8B-B14F-4D97-AF65-F5344CB8AC3E}">
        <p14:creationId xmlns:p14="http://schemas.microsoft.com/office/powerpoint/2010/main" val="961012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7B0A-BED9-4D31-937E-197FB1EF5F8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27FCE5-0304-48F0-9F48-ADAEC6D1AE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448ECE-DCDD-49D6-964B-540DB7EEB660}"/>
              </a:ext>
            </a:extLst>
          </p:cNvPr>
          <p:cNvSpPr>
            <a:spLocks noGrp="1"/>
          </p:cNvSpPr>
          <p:nvPr>
            <p:ph type="dt" sz="half" idx="10"/>
          </p:nvPr>
        </p:nvSpPr>
        <p:spPr/>
        <p:txBody>
          <a:bodyPr/>
          <a:lstStyle/>
          <a:p>
            <a:fld id="{79E91907-5656-4B71-AA58-D13070F43A3D}" type="datetimeFigureOut">
              <a:rPr lang="en-GB" smtClean="0"/>
              <a:t>07/06/2021</a:t>
            </a:fld>
            <a:endParaRPr lang="en-GB"/>
          </a:p>
        </p:txBody>
      </p:sp>
      <p:sp>
        <p:nvSpPr>
          <p:cNvPr id="5" name="Footer Placeholder 4">
            <a:extLst>
              <a:ext uri="{FF2B5EF4-FFF2-40B4-BE49-F238E27FC236}">
                <a16:creationId xmlns:a16="http://schemas.microsoft.com/office/drawing/2014/main" id="{67C7CD42-A4EB-47B3-A03B-303CB7E36C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22E95D-847A-4A9A-9B29-50C28B7778FD}"/>
              </a:ext>
            </a:extLst>
          </p:cNvPr>
          <p:cNvSpPr>
            <a:spLocks noGrp="1"/>
          </p:cNvSpPr>
          <p:nvPr>
            <p:ph type="sldNum" sz="quarter" idx="12"/>
          </p:nvPr>
        </p:nvSpPr>
        <p:spPr/>
        <p:txBody>
          <a:bodyPr/>
          <a:lstStyle/>
          <a:p>
            <a:fld id="{58E5D96E-BF46-4C0E-9EDF-59CE8ED03217}" type="slidenum">
              <a:rPr lang="en-GB" smtClean="0"/>
              <a:t>‹#›</a:t>
            </a:fld>
            <a:endParaRPr lang="en-GB"/>
          </a:p>
        </p:txBody>
      </p:sp>
    </p:spTree>
    <p:extLst>
      <p:ext uri="{BB962C8B-B14F-4D97-AF65-F5344CB8AC3E}">
        <p14:creationId xmlns:p14="http://schemas.microsoft.com/office/powerpoint/2010/main" val="107289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FF20D7-E7BF-4778-A44A-0017E16064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62170BA-98E1-4263-97BD-42D91FE4F6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3A6EC1-7190-4BD3-AC38-70FCF6680B22}"/>
              </a:ext>
            </a:extLst>
          </p:cNvPr>
          <p:cNvSpPr>
            <a:spLocks noGrp="1"/>
          </p:cNvSpPr>
          <p:nvPr>
            <p:ph type="dt" sz="half" idx="10"/>
          </p:nvPr>
        </p:nvSpPr>
        <p:spPr/>
        <p:txBody>
          <a:bodyPr/>
          <a:lstStyle/>
          <a:p>
            <a:fld id="{79E91907-5656-4B71-AA58-D13070F43A3D}" type="datetimeFigureOut">
              <a:rPr lang="en-GB" smtClean="0"/>
              <a:t>07/06/2021</a:t>
            </a:fld>
            <a:endParaRPr lang="en-GB"/>
          </a:p>
        </p:txBody>
      </p:sp>
      <p:sp>
        <p:nvSpPr>
          <p:cNvPr id="5" name="Footer Placeholder 4">
            <a:extLst>
              <a:ext uri="{FF2B5EF4-FFF2-40B4-BE49-F238E27FC236}">
                <a16:creationId xmlns:a16="http://schemas.microsoft.com/office/drawing/2014/main" id="{CBB3B2AE-3D72-404A-B616-F4BEA58DEF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184669-AEBC-41B8-BB75-94FED91612A0}"/>
              </a:ext>
            </a:extLst>
          </p:cNvPr>
          <p:cNvSpPr>
            <a:spLocks noGrp="1"/>
          </p:cNvSpPr>
          <p:nvPr>
            <p:ph type="sldNum" sz="quarter" idx="12"/>
          </p:nvPr>
        </p:nvSpPr>
        <p:spPr/>
        <p:txBody>
          <a:bodyPr/>
          <a:lstStyle/>
          <a:p>
            <a:fld id="{58E5D96E-BF46-4C0E-9EDF-59CE8ED03217}" type="slidenum">
              <a:rPr lang="en-GB" smtClean="0"/>
              <a:t>‹#›</a:t>
            </a:fld>
            <a:endParaRPr lang="en-GB"/>
          </a:p>
        </p:txBody>
      </p:sp>
    </p:spTree>
    <p:extLst>
      <p:ext uri="{BB962C8B-B14F-4D97-AF65-F5344CB8AC3E}">
        <p14:creationId xmlns:p14="http://schemas.microsoft.com/office/powerpoint/2010/main" val="2909216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27382" y="2130426"/>
            <a:ext cx="11041227" cy="1470025"/>
          </a:xfrm>
          <a:prstGeom prst="rect">
            <a:avLst/>
          </a:prstGeom>
        </p:spPr>
        <p:txBody>
          <a:bodyPr/>
          <a:lstStyle>
            <a:lvl1pPr>
              <a:defRPr b="1">
                <a:latin typeface="Arial" pitchFamily="34" charset="0"/>
                <a:cs typeface="Arial" pitchFamily="34" charset="0"/>
              </a:defRPr>
            </a:lvl1p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544211" indent="0" algn="ctr">
              <a:buNone/>
              <a:defRPr>
                <a:solidFill>
                  <a:schemeClr val="tx1">
                    <a:tint val="75000"/>
                  </a:schemeClr>
                </a:solidFill>
              </a:defRPr>
            </a:lvl2pPr>
            <a:lvl3pPr marL="1088421" indent="0" algn="ctr">
              <a:buNone/>
              <a:defRPr>
                <a:solidFill>
                  <a:schemeClr val="tx1">
                    <a:tint val="75000"/>
                  </a:schemeClr>
                </a:solidFill>
              </a:defRPr>
            </a:lvl3pPr>
            <a:lvl4pPr marL="1632632" indent="0" algn="ctr">
              <a:buNone/>
              <a:defRPr>
                <a:solidFill>
                  <a:schemeClr val="tx1">
                    <a:tint val="75000"/>
                  </a:schemeClr>
                </a:solidFill>
              </a:defRPr>
            </a:lvl4pPr>
            <a:lvl5pPr marL="2176843" indent="0" algn="ctr">
              <a:buNone/>
              <a:defRPr>
                <a:solidFill>
                  <a:schemeClr val="tx1">
                    <a:tint val="75000"/>
                  </a:schemeClr>
                </a:solidFill>
              </a:defRPr>
            </a:lvl5pPr>
            <a:lvl6pPr marL="2721053" indent="0" algn="ctr">
              <a:buNone/>
              <a:defRPr>
                <a:solidFill>
                  <a:schemeClr val="tx1">
                    <a:tint val="75000"/>
                  </a:schemeClr>
                </a:solidFill>
              </a:defRPr>
            </a:lvl6pPr>
            <a:lvl7pPr marL="3265264" indent="0" algn="ctr">
              <a:buNone/>
              <a:defRPr>
                <a:solidFill>
                  <a:schemeClr val="tx1">
                    <a:tint val="75000"/>
                  </a:schemeClr>
                </a:solidFill>
              </a:defRPr>
            </a:lvl7pPr>
            <a:lvl8pPr marL="3809474" indent="0" algn="ctr">
              <a:buNone/>
              <a:defRPr>
                <a:solidFill>
                  <a:schemeClr val="tx1">
                    <a:tint val="75000"/>
                  </a:schemeClr>
                </a:solidFill>
              </a:defRPr>
            </a:lvl8pPr>
            <a:lvl9pPr marL="4353685" indent="0" algn="ctr">
              <a:buNone/>
              <a:defRPr>
                <a:solidFill>
                  <a:schemeClr val="tx1">
                    <a:tint val="75000"/>
                  </a:schemeClr>
                </a:solidFill>
              </a:defRPr>
            </a:lvl9pPr>
          </a:lstStyle>
          <a:p>
            <a:r>
              <a:rPr lang="en-US" dirty="0"/>
              <a:t>Click to edit Master subtitle style</a:t>
            </a:r>
            <a:endParaRPr lang="en-GB"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8789388-BE9C-4419-8E3B-FBDA5B94990E}" type="datetime1">
              <a:rPr lang="en-GB" smtClean="0"/>
              <a:t>07/06/2021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2616531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D3E3DA78-0DA9-4630-89DF-3B2BEE92CEB2}" type="datetime1">
              <a:rPr lang="en-GB" smtClean="0"/>
              <a:t>07/06/2021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3502272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749" b="1"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400">
                <a:solidFill>
                  <a:schemeClr val="tx1">
                    <a:tint val="75000"/>
                  </a:schemeClr>
                </a:solidFill>
              </a:defRPr>
            </a:lvl1pPr>
            <a:lvl2pPr marL="544211" indent="0">
              <a:buNone/>
              <a:defRPr sz="2150">
                <a:solidFill>
                  <a:schemeClr val="tx1">
                    <a:tint val="75000"/>
                  </a:schemeClr>
                </a:solidFill>
              </a:defRPr>
            </a:lvl2pPr>
            <a:lvl3pPr marL="1088421" indent="0">
              <a:buNone/>
              <a:defRPr sz="1900">
                <a:solidFill>
                  <a:schemeClr val="tx1">
                    <a:tint val="75000"/>
                  </a:schemeClr>
                </a:solidFill>
              </a:defRPr>
            </a:lvl3pPr>
            <a:lvl4pPr marL="1632632" indent="0">
              <a:buNone/>
              <a:defRPr sz="1650">
                <a:solidFill>
                  <a:schemeClr val="tx1">
                    <a:tint val="75000"/>
                  </a:schemeClr>
                </a:solidFill>
              </a:defRPr>
            </a:lvl4pPr>
            <a:lvl5pPr marL="2176843" indent="0">
              <a:buNone/>
              <a:defRPr sz="1650">
                <a:solidFill>
                  <a:schemeClr val="tx1">
                    <a:tint val="75000"/>
                  </a:schemeClr>
                </a:solidFill>
              </a:defRPr>
            </a:lvl5pPr>
            <a:lvl6pPr marL="2721053" indent="0">
              <a:buNone/>
              <a:defRPr sz="1650">
                <a:solidFill>
                  <a:schemeClr val="tx1">
                    <a:tint val="75000"/>
                  </a:schemeClr>
                </a:solidFill>
              </a:defRPr>
            </a:lvl6pPr>
            <a:lvl7pPr marL="3265264" indent="0">
              <a:buNone/>
              <a:defRPr sz="1650">
                <a:solidFill>
                  <a:schemeClr val="tx1">
                    <a:tint val="75000"/>
                  </a:schemeClr>
                </a:solidFill>
              </a:defRPr>
            </a:lvl7pPr>
            <a:lvl8pPr marL="3809474" indent="0">
              <a:buNone/>
              <a:defRPr sz="1650">
                <a:solidFill>
                  <a:schemeClr val="tx1">
                    <a:tint val="75000"/>
                  </a:schemeClr>
                </a:solidFill>
              </a:defRPr>
            </a:lvl8pPr>
            <a:lvl9pPr marL="4353685" indent="0">
              <a:buNone/>
              <a:defRPr sz="16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A0F324C-FA46-4043-B55B-CFAE7F15193F}" type="datetime1">
              <a:rPr lang="en-GB" smtClean="0"/>
              <a:t>07/06/2021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4292968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3349"/>
            </a:lvl1pPr>
            <a:lvl2pPr>
              <a:defRPr sz="2849"/>
            </a:lvl2pPr>
            <a:lvl3pPr>
              <a:defRPr sz="2400"/>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3349"/>
            </a:lvl1pPr>
            <a:lvl2pPr>
              <a:defRPr sz="2849"/>
            </a:lvl2pPr>
            <a:lvl3pPr>
              <a:defRPr sz="2400"/>
            </a:lvl3pPr>
            <a:lvl4pPr>
              <a:defRPr sz="2150"/>
            </a:lvl4pPr>
            <a:lvl5pPr>
              <a:defRPr sz="2150"/>
            </a:lvl5pPr>
            <a:lvl6pPr>
              <a:defRPr sz="2150"/>
            </a:lvl6pPr>
            <a:lvl7pPr>
              <a:defRPr sz="2150"/>
            </a:lvl7pPr>
            <a:lvl8pPr>
              <a:defRPr sz="2150"/>
            </a:lvl8pPr>
            <a:lvl9pPr>
              <a:defRPr sz="21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20BB74E-60FA-4D08-A5CB-E9B96BD66D86}" type="datetime1">
              <a:rPr lang="en-GB" smtClean="0"/>
              <a:t>07/06/2021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825675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8" cy="639762"/>
          </a:xfrm>
          <a:prstGeom prst="rect">
            <a:avLst/>
          </a:prstGeom>
        </p:spPr>
        <p:txBody>
          <a:bodyPr anchor="b"/>
          <a:lstStyle>
            <a:lvl1pPr marL="0" indent="0">
              <a:buNone/>
              <a:defRPr sz="2849" b="1"/>
            </a:lvl1pPr>
            <a:lvl2pPr marL="544211" indent="0">
              <a:buNone/>
              <a:defRPr sz="2400" b="1"/>
            </a:lvl2pPr>
            <a:lvl3pPr marL="1088421" indent="0">
              <a:buNone/>
              <a:defRPr sz="215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a:prstGeom prst="rect">
            <a:avLst/>
          </a:prstGeom>
        </p:spPr>
        <p:txBody>
          <a:bodyPr/>
          <a:lstStyle>
            <a:lvl1pPr>
              <a:defRPr sz="2849"/>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a:prstGeom prst="rect">
            <a:avLst/>
          </a:prstGeom>
        </p:spPr>
        <p:txBody>
          <a:bodyPr anchor="b"/>
          <a:lstStyle>
            <a:lvl1pPr marL="0" indent="0">
              <a:buNone/>
              <a:defRPr sz="2849" b="1"/>
            </a:lvl1pPr>
            <a:lvl2pPr marL="544211" indent="0">
              <a:buNone/>
              <a:defRPr sz="2400" b="1"/>
            </a:lvl2pPr>
            <a:lvl3pPr marL="1088421" indent="0">
              <a:buNone/>
              <a:defRPr sz="2150" b="1"/>
            </a:lvl3pPr>
            <a:lvl4pPr marL="1632632" indent="0">
              <a:buNone/>
              <a:defRPr sz="1900" b="1"/>
            </a:lvl4pPr>
            <a:lvl5pPr marL="2176843" indent="0">
              <a:buNone/>
              <a:defRPr sz="1900" b="1"/>
            </a:lvl5pPr>
            <a:lvl6pPr marL="2721053" indent="0">
              <a:buNone/>
              <a:defRPr sz="1900" b="1"/>
            </a:lvl6pPr>
            <a:lvl7pPr marL="3265264" indent="0">
              <a:buNone/>
              <a:defRPr sz="1900" b="1"/>
            </a:lvl7pPr>
            <a:lvl8pPr marL="3809474" indent="0">
              <a:buNone/>
              <a:defRPr sz="1900" b="1"/>
            </a:lvl8pPr>
            <a:lvl9pPr marL="4353685"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849"/>
            </a:lvl1pPr>
            <a:lvl2pPr>
              <a:defRPr sz="2400"/>
            </a:lvl2pPr>
            <a:lvl3pPr>
              <a:defRPr sz="215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0A6AE9C-F6B4-4D4A-85E8-AF6C57758802}" type="datetime1">
              <a:rPr lang="en-GB" smtClean="0"/>
              <a:t>07/06/2021</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22143280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333232B-587C-4E67-8028-C664BB6306F8}" type="datetime1">
              <a:rPr lang="en-GB" smtClean="0"/>
              <a:t>07/06/2021</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2756599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BBBDD46-AEC0-4AA5-B176-C61CC79C541D}" type="datetime1">
              <a:rPr lang="en-GB" smtClean="0"/>
              <a:t>07/06/2021</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826014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4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799"/>
            </a:lvl1pPr>
            <a:lvl2pPr>
              <a:defRPr sz="3349"/>
            </a:lvl2pPr>
            <a:lvl3pPr>
              <a:defRPr sz="2849"/>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650"/>
            </a:lvl1pPr>
            <a:lvl2pPr marL="544211" indent="0">
              <a:buNone/>
              <a:defRPr sz="1450"/>
            </a:lvl2pPr>
            <a:lvl3pPr marL="1088421" indent="0">
              <a:buNone/>
              <a:defRPr sz="1200"/>
            </a:lvl3pPr>
            <a:lvl4pPr marL="1632632" indent="0">
              <a:buNone/>
              <a:defRPr sz="1050"/>
            </a:lvl4pPr>
            <a:lvl5pPr marL="2176843" indent="0">
              <a:buNone/>
              <a:defRPr sz="1050"/>
            </a:lvl5pPr>
            <a:lvl6pPr marL="2721053" indent="0">
              <a:buNone/>
              <a:defRPr sz="1050"/>
            </a:lvl6pPr>
            <a:lvl7pPr marL="3265264" indent="0">
              <a:buNone/>
              <a:defRPr sz="1050"/>
            </a:lvl7pPr>
            <a:lvl8pPr marL="3809474" indent="0">
              <a:buNone/>
              <a:defRPr sz="1050"/>
            </a:lvl8pPr>
            <a:lvl9pPr marL="4353685" indent="0">
              <a:buNone/>
              <a:defRPr sz="105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A33093-D01C-4BD5-9DC8-6DF40C8DDD2D}" type="datetime1">
              <a:rPr lang="en-GB" smtClean="0"/>
              <a:t>07/06/2021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2398364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D706F-136A-40B2-A084-1CBDFFA12B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A02548-6981-4C31-9723-5B6403EEBE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6DC88F-B4D5-48C8-84E0-04512DD31485}"/>
              </a:ext>
            </a:extLst>
          </p:cNvPr>
          <p:cNvSpPr>
            <a:spLocks noGrp="1"/>
          </p:cNvSpPr>
          <p:nvPr>
            <p:ph type="dt" sz="half" idx="10"/>
          </p:nvPr>
        </p:nvSpPr>
        <p:spPr/>
        <p:txBody>
          <a:bodyPr/>
          <a:lstStyle/>
          <a:p>
            <a:fld id="{79E91907-5656-4B71-AA58-D13070F43A3D}" type="datetimeFigureOut">
              <a:rPr lang="en-GB" smtClean="0"/>
              <a:t>07/06/2021</a:t>
            </a:fld>
            <a:endParaRPr lang="en-GB"/>
          </a:p>
        </p:txBody>
      </p:sp>
      <p:sp>
        <p:nvSpPr>
          <p:cNvPr id="5" name="Footer Placeholder 4">
            <a:extLst>
              <a:ext uri="{FF2B5EF4-FFF2-40B4-BE49-F238E27FC236}">
                <a16:creationId xmlns:a16="http://schemas.microsoft.com/office/drawing/2014/main" id="{A46C3994-EA7F-43A5-B1F7-E6C9920C0E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82056D-0787-42DC-819F-BD78D2209C67}"/>
              </a:ext>
            </a:extLst>
          </p:cNvPr>
          <p:cNvSpPr>
            <a:spLocks noGrp="1"/>
          </p:cNvSpPr>
          <p:nvPr>
            <p:ph type="sldNum" sz="quarter" idx="12"/>
          </p:nvPr>
        </p:nvSpPr>
        <p:spPr/>
        <p:txBody>
          <a:bodyPr/>
          <a:lstStyle/>
          <a:p>
            <a:fld id="{58E5D96E-BF46-4C0E-9EDF-59CE8ED03217}" type="slidenum">
              <a:rPr lang="en-GB" smtClean="0"/>
              <a:t>‹#›</a:t>
            </a:fld>
            <a:endParaRPr lang="en-GB"/>
          </a:p>
        </p:txBody>
      </p:sp>
    </p:spTree>
    <p:extLst>
      <p:ext uri="{BB962C8B-B14F-4D97-AF65-F5344CB8AC3E}">
        <p14:creationId xmlns:p14="http://schemas.microsoft.com/office/powerpoint/2010/main" val="2840529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a:prstGeom prst="rect">
            <a:avLst/>
          </a:prstGeom>
        </p:spPr>
        <p:txBody>
          <a:bodyPr anchor="b"/>
          <a:lstStyle>
            <a:lvl1pPr algn="l">
              <a:defRPr sz="2400" b="1"/>
            </a:lvl1pPr>
          </a:lstStyle>
          <a:p>
            <a:r>
              <a:rPr lang="en-US"/>
              <a:t>Click to edit Master title style</a:t>
            </a:r>
            <a:endParaRPr lang="en-GB"/>
          </a:p>
        </p:txBody>
      </p:sp>
      <p:sp>
        <p:nvSpPr>
          <p:cNvPr id="3" name="Picture Placeholder 2"/>
          <p:cNvSpPr>
            <a:spLocks noGrp="1"/>
          </p:cNvSpPr>
          <p:nvPr>
            <p:ph type="pic" idx="1"/>
          </p:nvPr>
        </p:nvSpPr>
        <p:spPr>
          <a:xfrm>
            <a:off x="2389718" y="612775"/>
            <a:ext cx="7315200" cy="4114800"/>
          </a:xfrm>
          <a:prstGeom prst="rect">
            <a:avLst/>
          </a:prstGeom>
        </p:spPr>
        <p:txBody>
          <a:bodyPr/>
          <a:lstStyle>
            <a:lvl1pPr marL="0" indent="0">
              <a:buNone/>
              <a:defRPr sz="3799"/>
            </a:lvl1pPr>
            <a:lvl2pPr marL="544211" indent="0">
              <a:buNone/>
              <a:defRPr sz="3349"/>
            </a:lvl2pPr>
            <a:lvl3pPr marL="1088421" indent="0">
              <a:buNone/>
              <a:defRPr sz="2849"/>
            </a:lvl3pPr>
            <a:lvl4pPr marL="1632632" indent="0">
              <a:buNone/>
              <a:defRPr sz="2400"/>
            </a:lvl4pPr>
            <a:lvl5pPr marL="2176843" indent="0">
              <a:buNone/>
              <a:defRPr sz="2400"/>
            </a:lvl5pPr>
            <a:lvl6pPr marL="2721053" indent="0">
              <a:buNone/>
              <a:defRPr sz="2400"/>
            </a:lvl6pPr>
            <a:lvl7pPr marL="3265264" indent="0">
              <a:buNone/>
              <a:defRPr sz="2400"/>
            </a:lvl7pPr>
            <a:lvl8pPr marL="3809474" indent="0">
              <a:buNone/>
              <a:defRPr sz="2400"/>
            </a:lvl8pPr>
            <a:lvl9pPr marL="4353685" indent="0">
              <a:buNone/>
              <a:defRPr sz="2400"/>
            </a:lvl9pPr>
          </a:lstStyle>
          <a:p>
            <a:endParaRPr lang="en-GB"/>
          </a:p>
        </p:txBody>
      </p:sp>
      <p:sp>
        <p:nvSpPr>
          <p:cNvPr id="4" name="Text Placeholder 3"/>
          <p:cNvSpPr>
            <a:spLocks noGrp="1"/>
          </p:cNvSpPr>
          <p:nvPr>
            <p:ph type="body" sz="half" idx="2"/>
          </p:nvPr>
        </p:nvSpPr>
        <p:spPr>
          <a:xfrm>
            <a:off x="2389718" y="5367338"/>
            <a:ext cx="7315200" cy="804862"/>
          </a:xfrm>
          <a:prstGeom prst="rect">
            <a:avLst/>
          </a:prstGeom>
        </p:spPr>
        <p:txBody>
          <a:bodyPr/>
          <a:lstStyle>
            <a:lvl1pPr marL="0" indent="0">
              <a:buNone/>
              <a:defRPr sz="1650"/>
            </a:lvl1pPr>
            <a:lvl2pPr marL="544211" indent="0">
              <a:buNone/>
              <a:defRPr sz="1450"/>
            </a:lvl2pPr>
            <a:lvl3pPr marL="1088421" indent="0">
              <a:buNone/>
              <a:defRPr sz="1200"/>
            </a:lvl3pPr>
            <a:lvl4pPr marL="1632632" indent="0">
              <a:buNone/>
              <a:defRPr sz="1050"/>
            </a:lvl4pPr>
            <a:lvl5pPr marL="2176843" indent="0">
              <a:buNone/>
              <a:defRPr sz="1050"/>
            </a:lvl5pPr>
            <a:lvl6pPr marL="2721053" indent="0">
              <a:buNone/>
              <a:defRPr sz="1050"/>
            </a:lvl6pPr>
            <a:lvl7pPr marL="3265264" indent="0">
              <a:buNone/>
              <a:defRPr sz="1050"/>
            </a:lvl7pPr>
            <a:lvl8pPr marL="3809474" indent="0">
              <a:buNone/>
              <a:defRPr sz="1050"/>
            </a:lvl8pPr>
            <a:lvl9pPr marL="4353685" indent="0">
              <a:buNone/>
              <a:defRPr sz="105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82F12E9-0DC7-46D6-B592-9D3940472787}" type="datetime1">
              <a:rPr lang="en-GB" smtClean="0"/>
              <a:t>07/06/2021</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892432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609600" y="1600201"/>
            <a:ext cx="109728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5AB79E-1663-4104-9985-D7B2AA47B709}" type="datetime1">
              <a:rPr lang="en-GB" smtClean="0"/>
              <a:t>07/06/2021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1874344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5368BCF-DCB6-478C-8F42-D5986B29BDEF}" type="datetime1">
              <a:rPr lang="en-GB" smtClean="0"/>
              <a:t>07/06/2021</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031D406-4FF8-42ED-A7AA-DCD7F95F344C}" type="slidenum">
              <a:rPr lang="en-GB" smtClean="0"/>
              <a:pPr/>
              <a:t>‹#›</a:t>
            </a:fld>
            <a:endParaRPr lang="en-GB"/>
          </a:p>
        </p:txBody>
      </p:sp>
    </p:spTree>
    <p:extLst>
      <p:ext uri="{BB962C8B-B14F-4D97-AF65-F5344CB8AC3E}">
        <p14:creationId xmlns:p14="http://schemas.microsoft.com/office/powerpoint/2010/main" val="3393243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315C9-099A-452A-9656-A329525E7B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46A317-508F-4F94-A502-3E34865D12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44F8CB7-3BCC-44EE-B4D0-4EA158A37A74}"/>
              </a:ext>
            </a:extLst>
          </p:cNvPr>
          <p:cNvSpPr>
            <a:spLocks noGrp="1"/>
          </p:cNvSpPr>
          <p:nvPr>
            <p:ph type="dt" sz="half" idx="10"/>
          </p:nvPr>
        </p:nvSpPr>
        <p:spPr/>
        <p:txBody>
          <a:bodyPr/>
          <a:lstStyle/>
          <a:p>
            <a:fld id="{22252297-E9BA-403A-B6E9-B061985182F7}" type="datetimeFigureOut">
              <a:rPr lang="en-GB" smtClean="0"/>
              <a:t>07/06/2021</a:t>
            </a:fld>
            <a:endParaRPr lang="en-GB"/>
          </a:p>
        </p:txBody>
      </p:sp>
      <p:sp>
        <p:nvSpPr>
          <p:cNvPr id="5" name="Footer Placeholder 4">
            <a:extLst>
              <a:ext uri="{FF2B5EF4-FFF2-40B4-BE49-F238E27FC236}">
                <a16:creationId xmlns:a16="http://schemas.microsoft.com/office/drawing/2014/main" id="{2DB39E86-83AF-43A4-AAF5-025C71475A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FC3AE3-051D-4CEE-8D4B-D2F5C83F580F}"/>
              </a:ext>
            </a:extLst>
          </p:cNvPr>
          <p:cNvSpPr>
            <a:spLocks noGrp="1"/>
          </p:cNvSpPr>
          <p:nvPr>
            <p:ph type="sldNum" sz="quarter" idx="12"/>
          </p:nvPr>
        </p:nvSpPr>
        <p:spPr/>
        <p:txBody>
          <a:bodyPr/>
          <a:lstStyle/>
          <a:p>
            <a:fld id="{DC9C0E3F-B810-429B-BE4C-F600747BF38D}" type="slidenum">
              <a:rPr lang="en-GB" smtClean="0"/>
              <a:t>‹#›</a:t>
            </a:fld>
            <a:endParaRPr lang="en-GB"/>
          </a:p>
        </p:txBody>
      </p:sp>
    </p:spTree>
    <p:extLst>
      <p:ext uri="{BB962C8B-B14F-4D97-AF65-F5344CB8AC3E}">
        <p14:creationId xmlns:p14="http://schemas.microsoft.com/office/powerpoint/2010/main" val="4141603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68110B38-CB5A-4702-91D3-1CB991D7460A}"/>
              </a:ext>
            </a:extLst>
          </p:cNvPr>
          <p:cNvSpPr>
            <a:spLocks noGrp="1"/>
          </p:cNvSpPr>
          <p:nvPr>
            <p:ph type="sldNum" sz="quarter" idx="10"/>
          </p:nvPr>
        </p:nvSpPr>
        <p:spPr/>
        <p:txBody>
          <a:bodyPr/>
          <a:lstStyle>
            <a:lvl1pPr>
              <a:defRPr/>
            </a:lvl1pPr>
          </a:lstStyle>
          <a:p>
            <a:fld id="{321E0F34-9290-45C5-B05F-C0F774B7B74C}" type="slidenum">
              <a:rPr lang="en-GB" altLang="en-US"/>
              <a:pPr/>
              <a:t>‹#›</a:t>
            </a:fld>
            <a:endParaRPr lang="en-GB" altLang="en-US"/>
          </a:p>
        </p:txBody>
      </p:sp>
    </p:spTree>
    <p:extLst>
      <p:ext uri="{BB962C8B-B14F-4D97-AF65-F5344CB8AC3E}">
        <p14:creationId xmlns:p14="http://schemas.microsoft.com/office/powerpoint/2010/main" val="4020710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80F9447-B3BB-46CF-AF2A-0688D9434E9B}"/>
              </a:ext>
            </a:extLst>
          </p:cNvPr>
          <p:cNvSpPr>
            <a:spLocks noGrp="1"/>
          </p:cNvSpPr>
          <p:nvPr>
            <p:ph type="sldNum" sz="quarter" idx="10"/>
          </p:nvPr>
        </p:nvSpPr>
        <p:spPr/>
        <p:txBody>
          <a:bodyPr/>
          <a:lstStyle>
            <a:lvl1pPr>
              <a:defRPr/>
            </a:lvl1pPr>
          </a:lstStyle>
          <a:p>
            <a:pPr>
              <a:defRPr/>
            </a:pPr>
            <a:fld id="{7DAA81A2-060E-48BE-8277-012D2E50267F}" type="slidenum">
              <a:rPr lang="en-GB" altLang="en-US"/>
              <a:pPr>
                <a:defRPr/>
              </a:pPr>
              <a:t>‹#›</a:t>
            </a:fld>
            <a:endParaRPr lang="en-GB" altLang="en-US"/>
          </a:p>
        </p:txBody>
      </p:sp>
    </p:spTree>
    <p:extLst>
      <p:ext uri="{BB962C8B-B14F-4D97-AF65-F5344CB8AC3E}">
        <p14:creationId xmlns:p14="http://schemas.microsoft.com/office/powerpoint/2010/main" val="1249961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a:extLst>
              <a:ext uri="{FF2B5EF4-FFF2-40B4-BE49-F238E27FC236}">
                <a16:creationId xmlns:a16="http://schemas.microsoft.com/office/drawing/2014/main" id="{D2355A00-3B9C-4F64-B655-CA7A1562E32C}"/>
              </a:ext>
            </a:extLst>
          </p:cNvPr>
          <p:cNvSpPr>
            <a:spLocks noGrp="1"/>
          </p:cNvSpPr>
          <p:nvPr>
            <p:ph type="sldNum" sz="quarter" idx="10"/>
          </p:nvPr>
        </p:nvSpPr>
        <p:spPr/>
        <p:txBody>
          <a:bodyPr/>
          <a:lstStyle>
            <a:lvl1pPr>
              <a:defRPr/>
            </a:lvl1pPr>
          </a:lstStyle>
          <a:p>
            <a:pPr>
              <a:defRPr/>
            </a:pPr>
            <a:fld id="{7AE68DCB-4DB1-4E46-A5EA-262220C8B6B8}" type="slidenum">
              <a:rPr lang="en-GB" altLang="en-US"/>
              <a:pPr>
                <a:defRPr/>
              </a:pPr>
              <a:t>‹#›</a:t>
            </a:fld>
            <a:endParaRPr lang="en-GB" altLang="en-US"/>
          </a:p>
        </p:txBody>
      </p:sp>
    </p:spTree>
    <p:extLst>
      <p:ext uri="{BB962C8B-B14F-4D97-AF65-F5344CB8AC3E}">
        <p14:creationId xmlns:p14="http://schemas.microsoft.com/office/powerpoint/2010/main" val="38204192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661584" y="2173289"/>
            <a:ext cx="4415367"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280151" y="2173289"/>
            <a:ext cx="4417483"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5">
            <a:extLst>
              <a:ext uri="{FF2B5EF4-FFF2-40B4-BE49-F238E27FC236}">
                <a16:creationId xmlns:a16="http://schemas.microsoft.com/office/drawing/2014/main" id="{B64A99E8-2E7A-4593-AF77-93B6861C755A}"/>
              </a:ext>
            </a:extLst>
          </p:cNvPr>
          <p:cNvSpPr>
            <a:spLocks noGrp="1"/>
          </p:cNvSpPr>
          <p:nvPr>
            <p:ph type="sldNum" sz="quarter" idx="10"/>
          </p:nvPr>
        </p:nvSpPr>
        <p:spPr/>
        <p:txBody>
          <a:bodyPr/>
          <a:lstStyle>
            <a:lvl1pPr>
              <a:defRPr/>
            </a:lvl1pPr>
          </a:lstStyle>
          <a:p>
            <a:pPr>
              <a:defRPr/>
            </a:pPr>
            <a:fld id="{D612A734-344B-419A-A789-7C27194F872B}" type="slidenum">
              <a:rPr lang="en-GB" altLang="en-US"/>
              <a:pPr>
                <a:defRPr/>
              </a:pPr>
              <a:t>‹#›</a:t>
            </a:fld>
            <a:endParaRPr lang="en-GB" altLang="en-US"/>
          </a:p>
        </p:txBody>
      </p:sp>
    </p:spTree>
    <p:extLst>
      <p:ext uri="{BB962C8B-B14F-4D97-AF65-F5344CB8AC3E}">
        <p14:creationId xmlns:p14="http://schemas.microsoft.com/office/powerpoint/2010/main" val="33636590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a:extLst>
              <a:ext uri="{FF2B5EF4-FFF2-40B4-BE49-F238E27FC236}">
                <a16:creationId xmlns:a16="http://schemas.microsoft.com/office/drawing/2014/main" id="{8E70F5DC-CAF4-4A20-BDAF-6EDACE4223C5}"/>
              </a:ext>
            </a:extLst>
          </p:cNvPr>
          <p:cNvSpPr>
            <a:spLocks noGrp="1"/>
          </p:cNvSpPr>
          <p:nvPr>
            <p:ph type="sldNum" sz="quarter" idx="10"/>
          </p:nvPr>
        </p:nvSpPr>
        <p:spPr/>
        <p:txBody>
          <a:bodyPr/>
          <a:lstStyle>
            <a:lvl1pPr>
              <a:defRPr/>
            </a:lvl1pPr>
          </a:lstStyle>
          <a:p>
            <a:pPr>
              <a:defRPr/>
            </a:pPr>
            <a:fld id="{774FCD2A-20A6-4B96-A044-A927E247DB5D}" type="slidenum">
              <a:rPr lang="en-GB" altLang="en-US"/>
              <a:pPr>
                <a:defRPr/>
              </a:pPr>
              <a:t>‹#›</a:t>
            </a:fld>
            <a:endParaRPr lang="en-GB" altLang="en-US"/>
          </a:p>
        </p:txBody>
      </p:sp>
    </p:spTree>
    <p:extLst>
      <p:ext uri="{BB962C8B-B14F-4D97-AF65-F5344CB8AC3E}">
        <p14:creationId xmlns:p14="http://schemas.microsoft.com/office/powerpoint/2010/main" val="4059622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2C844D9-DDBD-4D1F-B9B6-9BCE1BBE9C11}"/>
              </a:ext>
            </a:extLst>
          </p:cNvPr>
          <p:cNvSpPr txBox="1">
            <a:spLocks noChangeArrowheads="1"/>
          </p:cNvSpPr>
          <p:nvPr/>
        </p:nvSpPr>
        <p:spPr bwMode="auto">
          <a:xfrm>
            <a:off x="1771651" y="1485901"/>
            <a:ext cx="10007600" cy="1655763"/>
          </a:xfrm>
          <a:prstGeom prst="rect">
            <a:avLst/>
          </a:prstGeom>
          <a:solidFill>
            <a:srgbClr val="006A71"/>
          </a:solidFill>
          <a:ln w="9525">
            <a:noFill/>
            <a:miter lim="800000"/>
            <a:headEnd/>
            <a:tailEnd/>
          </a:ln>
        </p:spPr>
        <p:txBody>
          <a:bodyPr lIns="36000" tIns="0" rIns="0" bIns="0"/>
          <a:lstStyle>
            <a:lvl1pPr defTabSz="457200" eaLnBrk="0" hangingPunct="0">
              <a:defRPr sz="2400" b="1">
                <a:solidFill>
                  <a:schemeClr val="tx1"/>
                </a:solidFill>
                <a:latin typeface="Arial" charset="0"/>
                <a:ea typeface="ＭＳ Ｐゴシック" charset="-128"/>
              </a:defRPr>
            </a:lvl1pPr>
            <a:lvl2pPr marL="37931725" indent="-37474525" defTabSz="457200"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fontAlgn="auto" hangingPunct="1">
              <a:lnSpc>
                <a:spcPts val="3300"/>
              </a:lnSpc>
              <a:spcBef>
                <a:spcPts val="0"/>
              </a:spcBef>
              <a:spcAft>
                <a:spcPts val="0"/>
              </a:spcAft>
              <a:defRPr/>
            </a:pPr>
            <a:endParaRPr lang="en-US" sz="3200" b="0">
              <a:solidFill>
                <a:schemeClr val="bg1"/>
              </a:solidFill>
              <a:latin typeface="Calibri" pitchFamily="34" charset="0"/>
            </a:endParaRPr>
          </a:p>
        </p:txBody>
      </p:sp>
      <p:sp>
        <p:nvSpPr>
          <p:cNvPr id="5" name="Rectangle 4">
            <a:extLst>
              <a:ext uri="{FF2B5EF4-FFF2-40B4-BE49-F238E27FC236}">
                <a16:creationId xmlns:a16="http://schemas.microsoft.com/office/drawing/2014/main" id="{4993EB46-8FCD-443D-A9A1-FE2A5DCBDE15}"/>
              </a:ext>
            </a:extLst>
          </p:cNvPr>
          <p:cNvSpPr/>
          <p:nvPr/>
        </p:nvSpPr>
        <p:spPr>
          <a:xfrm>
            <a:off x="1771651" y="3143251"/>
            <a:ext cx="10007600" cy="828675"/>
          </a:xfrm>
          <a:prstGeom prst="rect">
            <a:avLst/>
          </a:prstGeom>
          <a:solidFill>
            <a:srgbClr val="82CE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 name="Rectangle 5">
            <a:extLst>
              <a:ext uri="{FF2B5EF4-FFF2-40B4-BE49-F238E27FC236}">
                <a16:creationId xmlns:a16="http://schemas.microsoft.com/office/drawing/2014/main" id="{5D90E1D1-5025-4B03-8B55-38F7237C6209}"/>
              </a:ext>
            </a:extLst>
          </p:cNvPr>
          <p:cNvSpPr txBox="1">
            <a:spLocks noChangeArrowheads="1"/>
          </p:cNvSpPr>
          <p:nvPr/>
        </p:nvSpPr>
        <p:spPr bwMode="auto">
          <a:xfrm>
            <a:off x="1852084" y="3079750"/>
            <a:ext cx="8534400" cy="850900"/>
          </a:xfrm>
          <a:prstGeom prst="rect">
            <a:avLst/>
          </a:prstGeom>
          <a:noFill/>
          <a:ln w="9525">
            <a:noFill/>
            <a:miter lim="800000"/>
            <a:headEnd/>
            <a:tailEnd/>
          </a:ln>
        </p:spPr>
        <p:txBody>
          <a:bodyPr lIns="0" tIns="90000" rIns="0" bIns="0"/>
          <a:lstStyle>
            <a:lvl1pPr defTabSz="457200" eaLnBrk="0" hangingPunct="0">
              <a:defRPr sz="2400" b="1">
                <a:solidFill>
                  <a:schemeClr val="tx1"/>
                </a:solidFill>
                <a:latin typeface="Arial" charset="0"/>
                <a:ea typeface="ＭＳ Ｐゴシック" charset="-128"/>
              </a:defRPr>
            </a:lvl1pPr>
            <a:lvl2pPr marL="37931725" indent="-37474525" defTabSz="457200" eaLnBrk="0" hangingPunct="0">
              <a:defRPr sz="2400" b="1">
                <a:solidFill>
                  <a:schemeClr val="tx1"/>
                </a:solidFill>
                <a:latin typeface="Arial" charset="0"/>
                <a:ea typeface="ＭＳ Ｐゴシック" charset="-128"/>
              </a:defRPr>
            </a:lvl2pPr>
            <a:lvl3pPr eaLnBrk="0" hangingPunct="0">
              <a:defRPr sz="2400" b="1">
                <a:solidFill>
                  <a:schemeClr val="tx1"/>
                </a:solidFill>
                <a:latin typeface="Arial" charset="0"/>
                <a:ea typeface="ＭＳ Ｐゴシック" charset="-128"/>
              </a:defRPr>
            </a:lvl3pPr>
            <a:lvl4pPr eaLnBrk="0" hangingPunct="0">
              <a:defRPr sz="2400" b="1">
                <a:solidFill>
                  <a:schemeClr val="tx1"/>
                </a:solidFill>
                <a:latin typeface="Arial" charset="0"/>
                <a:ea typeface="ＭＳ Ｐゴシック" charset="-128"/>
              </a:defRPr>
            </a:lvl4pPr>
            <a:lvl5pPr eaLnBrk="0" hangingPunct="0">
              <a:defRPr sz="2400" b="1">
                <a:solidFill>
                  <a:schemeClr val="tx1"/>
                </a:solidFill>
                <a:latin typeface="Arial" charset="0"/>
                <a:ea typeface="ＭＳ Ｐゴシック" charset="-128"/>
              </a:defRPr>
            </a:lvl5pPr>
            <a:lvl6pPr marL="457200" eaLnBrk="0" fontAlgn="base" hangingPunct="0">
              <a:spcBef>
                <a:spcPct val="0"/>
              </a:spcBef>
              <a:spcAft>
                <a:spcPct val="0"/>
              </a:spcAft>
              <a:defRPr sz="2400" b="1">
                <a:solidFill>
                  <a:schemeClr val="tx1"/>
                </a:solidFill>
                <a:latin typeface="Arial" charset="0"/>
                <a:ea typeface="ＭＳ Ｐゴシック" charset="-128"/>
              </a:defRPr>
            </a:lvl6pPr>
            <a:lvl7pPr marL="914400" eaLnBrk="0" fontAlgn="base" hangingPunct="0">
              <a:spcBef>
                <a:spcPct val="0"/>
              </a:spcBef>
              <a:spcAft>
                <a:spcPct val="0"/>
              </a:spcAft>
              <a:defRPr sz="2400" b="1">
                <a:solidFill>
                  <a:schemeClr val="tx1"/>
                </a:solidFill>
                <a:latin typeface="Arial" charset="0"/>
                <a:ea typeface="ＭＳ Ｐゴシック" charset="-128"/>
              </a:defRPr>
            </a:lvl7pPr>
            <a:lvl8pPr marL="1371600" eaLnBrk="0" fontAlgn="base" hangingPunct="0">
              <a:spcBef>
                <a:spcPct val="0"/>
              </a:spcBef>
              <a:spcAft>
                <a:spcPct val="0"/>
              </a:spcAft>
              <a:defRPr sz="2400" b="1">
                <a:solidFill>
                  <a:schemeClr val="tx1"/>
                </a:solidFill>
                <a:latin typeface="Arial" charset="0"/>
                <a:ea typeface="ＭＳ Ｐゴシック" charset="-128"/>
              </a:defRPr>
            </a:lvl8pPr>
            <a:lvl9pPr marL="1828800" eaLnBrk="0" fontAlgn="base" hangingPunct="0">
              <a:spcBef>
                <a:spcPct val="0"/>
              </a:spcBef>
              <a:spcAft>
                <a:spcPct val="0"/>
              </a:spcAft>
              <a:defRPr sz="2400" b="1">
                <a:solidFill>
                  <a:schemeClr val="tx1"/>
                </a:solidFill>
                <a:latin typeface="Arial" charset="0"/>
                <a:ea typeface="ＭＳ Ｐゴシック" charset="-128"/>
              </a:defRPr>
            </a:lvl9pPr>
          </a:lstStyle>
          <a:p>
            <a:pPr eaLnBrk="1" fontAlgn="auto" hangingPunct="1">
              <a:lnSpc>
                <a:spcPts val="2000"/>
              </a:lnSpc>
              <a:spcBef>
                <a:spcPts val="0"/>
              </a:spcBef>
              <a:spcAft>
                <a:spcPts val="0"/>
              </a:spcAft>
              <a:buFont typeface="Arial" charset="0"/>
              <a:buNone/>
              <a:defRPr/>
            </a:pPr>
            <a:endParaRPr lang="en-US" sz="2000" b="0">
              <a:solidFill>
                <a:srgbClr val="FFFFFF"/>
              </a:solidFill>
            </a:endParaRPr>
          </a:p>
        </p:txBody>
      </p:sp>
      <p:pic>
        <p:nvPicPr>
          <p:cNvPr id="7" name="Picture 9" descr="uchfcola [Converted].png">
            <a:extLst>
              <a:ext uri="{FF2B5EF4-FFF2-40B4-BE49-F238E27FC236}">
                <a16:creationId xmlns:a16="http://schemas.microsoft.com/office/drawing/2014/main" id="{2C645CC2-C5A7-4845-BB0A-0BCFA078F66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98585" y="214314"/>
            <a:ext cx="61849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UCLH_Vert.png">
            <a:extLst>
              <a:ext uri="{FF2B5EF4-FFF2-40B4-BE49-F238E27FC236}">
                <a16:creationId xmlns:a16="http://schemas.microsoft.com/office/drawing/2014/main" id="{CFC10F07-7668-45E2-AB5C-A38CEBE709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418" y="1485900"/>
            <a:ext cx="99483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EDH logo.jpg">
            <a:extLst>
              <a:ext uri="{FF2B5EF4-FFF2-40B4-BE49-F238E27FC236}">
                <a16:creationId xmlns:a16="http://schemas.microsoft.com/office/drawing/2014/main" id="{E97B1D58-937E-4B9A-A631-C73AD8E2BB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6417" y="182563"/>
            <a:ext cx="127846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Placeholder 2"/>
          <p:cNvSpPr>
            <a:spLocks noGrp="1"/>
          </p:cNvSpPr>
          <p:nvPr>
            <p:ph type="subTitle" idx="1"/>
          </p:nvPr>
        </p:nvSpPr>
        <p:spPr>
          <a:xfrm>
            <a:off x="1883834" y="3198813"/>
            <a:ext cx="9783233" cy="690562"/>
          </a:xfrm>
        </p:spPr>
        <p:txBody>
          <a:bodyPr/>
          <a:lstStyle>
            <a:lvl1pPr marL="0">
              <a:defRPr>
                <a:solidFill>
                  <a:schemeClr val="bg2"/>
                </a:solidFill>
              </a:defRPr>
            </a:lvl1pPr>
          </a:lstStyle>
          <a:p>
            <a:pPr lvl="0"/>
            <a:r>
              <a:rPr lang="en-US" noProof="0"/>
              <a:t>Click to edit Master subtitle style</a:t>
            </a:r>
            <a:endParaRPr lang="en-GB" noProof="0"/>
          </a:p>
        </p:txBody>
      </p:sp>
      <p:sp>
        <p:nvSpPr>
          <p:cNvPr id="23560" name="Title Placeholder 1"/>
          <p:cNvSpPr>
            <a:spLocks noGrp="1"/>
          </p:cNvSpPr>
          <p:nvPr>
            <p:ph type="ctrTitle"/>
          </p:nvPr>
        </p:nvSpPr>
        <p:spPr>
          <a:xfrm>
            <a:off x="1883833" y="1574801"/>
            <a:ext cx="9762067" cy="1420813"/>
          </a:xfrm>
        </p:spPr>
        <p:txBody>
          <a:bodyPr/>
          <a:lstStyle>
            <a:lvl1pPr>
              <a:defRPr>
                <a:solidFill>
                  <a:schemeClr val="bg1"/>
                </a:solidFill>
              </a:defRPr>
            </a:lvl1pPr>
          </a:lstStyle>
          <a:p>
            <a:pPr lvl="0"/>
            <a:r>
              <a:rPr lang="en-US" noProof="0"/>
              <a:t>Click to edit Master title style</a:t>
            </a:r>
            <a:endParaRPr lang="en-GB" noProof="0"/>
          </a:p>
        </p:txBody>
      </p:sp>
    </p:spTree>
    <p:extLst>
      <p:ext uri="{BB962C8B-B14F-4D97-AF65-F5344CB8AC3E}">
        <p14:creationId xmlns:p14="http://schemas.microsoft.com/office/powerpoint/2010/main" val="176392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EF777-286F-43D0-BC22-E83B7A0251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9485AB1-59BD-4F4B-BEFE-1AB8EA2749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1AF79D-9E63-4F0F-94D9-AA7480D39DE1}"/>
              </a:ext>
            </a:extLst>
          </p:cNvPr>
          <p:cNvSpPr>
            <a:spLocks noGrp="1"/>
          </p:cNvSpPr>
          <p:nvPr>
            <p:ph type="dt" sz="half" idx="10"/>
          </p:nvPr>
        </p:nvSpPr>
        <p:spPr/>
        <p:txBody>
          <a:bodyPr/>
          <a:lstStyle/>
          <a:p>
            <a:fld id="{79E91907-5656-4B71-AA58-D13070F43A3D}" type="datetimeFigureOut">
              <a:rPr lang="en-GB" smtClean="0"/>
              <a:t>07/06/2021</a:t>
            </a:fld>
            <a:endParaRPr lang="en-GB"/>
          </a:p>
        </p:txBody>
      </p:sp>
      <p:sp>
        <p:nvSpPr>
          <p:cNvPr id="5" name="Footer Placeholder 4">
            <a:extLst>
              <a:ext uri="{FF2B5EF4-FFF2-40B4-BE49-F238E27FC236}">
                <a16:creationId xmlns:a16="http://schemas.microsoft.com/office/drawing/2014/main" id="{AA4B92CF-5023-4B6C-A332-B14DCAF5B1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FEDEDF-00AE-4303-B7F2-48F59D573C1D}"/>
              </a:ext>
            </a:extLst>
          </p:cNvPr>
          <p:cNvSpPr>
            <a:spLocks noGrp="1"/>
          </p:cNvSpPr>
          <p:nvPr>
            <p:ph type="sldNum" sz="quarter" idx="12"/>
          </p:nvPr>
        </p:nvSpPr>
        <p:spPr/>
        <p:txBody>
          <a:bodyPr/>
          <a:lstStyle/>
          <a:p>
            <a:fld id="{58E5D96E-BF46-4C0E-9EDF-59CE8ED03217}" type="slidenum">
              <a:rPr lang="en-GB" smtClean="0"/>
              <a:t>‹#›</a:t>
            </a:fld>
            <a:endParaRPr lang="en-GB"/>
          </a:p>
        </p:txBody>
      </p:sp>
    </p:spTree>
    <p:extLst>
      <p:ext uri="{BB962C8B-B14F-4D97-AF65-F5344CB8AC3E}">
        <p14:creationId xmlns:p14="http://schemas.microsoft.com/office/powerpoint/2010/main" val="649851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14E58-0B71-4CAF-9702-E3F7595975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F1CAE56-7129-436B-8C66-0571BD00A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A58D92D-8F93-4A9D-8CC6-6A3D2FFAB4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4698B7-B3AC-40BC-8364-9CDE97C52439}"/>
              </a:ext>
            </a:extLst>
          </p:cNvPr>
          <p:cNvSpPr>
            <a:spLocks noGrp="1"/>
          </p:cNvSpPr>
          <p:nvPr>
            <p:ph type="dt" sz="half" idx="10"/>
          </p:nvPr>
        </p:nvSpPr>
        <p:spPr/>
        <p:txBody>
          <a:bodyPr/>
          <a:lstStyle/>
          <a:p>
            <a:fld id="{79E91907-5656-4B71-AA58-D13070F43A3D}" type="datetimeFigureOut">
              <a:rPr lang="en-GB" smtClean="0"/>
              <a:t>07/06/2021</a:t>
            </a:fld>
            <a:endParaRPr lang="en-GB"/>
          </a:p>
        </p:txBody>
      </p:sp>
      <p:sp>
        <p:nvSpPr>
          <p:cNvPr id="6" name="Footer Placeholder 5">
            <a:extLst>
              <a:ext uri="{FF2B5EF4-FFF2-40B4-BE49-F238E27FC236}">
                <a16:creationId xmlns:a16="http://schemas.microsoft.com/office/drawing/2014/main" id="{912D3EDE-8804-490C-B156-CCA9F5FB1E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8310C0-A2E4-46E0-A996-56D8C3B9846C}"/>
              </a:ext>
            </a:extLst>
          </p:cNvPr>
          <p:cNvSpPr>
            <a:spLocks noGrp="1"/>
          </p:cNvSpPr>
          <p:nvPr>
            <p:ph type="sldNum" sz="quarter" idx="12"/>
          </p:nvPr>
        </p:nvSpPr>
        <p:spPr/>
        <p:txBody>
          <a:bodyPr/>
          <a:lstStyle/>
          <a:p>
            <a:fld id="{58E5D96E-BF46-4C0E-9EDF-59CE8ED03217}" type="slidenum">
              <a:rPr lang="en-GB" smtClean="0"/>
              <a:t>‹#›</a:t>
            </a:fld>
            <a:endParaRPr lang="en-GB"/>
          </a:p>
        </p:txBody>
      </p:sp>
    </p:spTree>
    <p:extLst>
      <p:ext uri="{BB962C8B-B14F-4D97-AF65-F5344CB8AC3E}">
        <p14:creationId xmlns:p14="http://schemas.microsoft.com/office/powerpoint/2010/main" val="369477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AC7DA-FDC4-49C2-B066-2F8FEE8638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215AA0-66F1-4E7C-BEFD-EEA1B40D8F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D9DAC0-F731-4332-956D-04D648E259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4E69615-FB1D-42BC-B4B6-E39EC1D842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563BBA3-F46A-40D4-8704-6BB6DAD2FA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9812027-168B-476F-B9D6-40B8ABEA5B65}"/>
              </a:ext>
            </a:extLst>
          </p:cNvPr>
          <p:cNvSpPr>
            <a:spLocks noGrp="1"/>
          </p:cNvSpPr>
          <p:nvPr>
            <p:ph type="dt" sz="half" idx="10"/>
          </p:nvPr>
        </p:nvSpPr>
        <p:spPr/>
        <p:txBody>
          <a:bodyPr/>
          <a:lstStyle/>
          <a:p>
            <a:fld id="{79E91907-5656-4B71-AA58-D13070F43A3D}" type="datetimeFigureOut">
              <a:rPr lang="en-GB" smtClean="0"/>
              <a:t>07/06/2021</a:t>
            </a:fld>
            <a:endParaRPr lang="en-GB"/>
          </a:p>
        </p:txBody>
      </p:sp>
      <p:sp>
        <p:nvSpPr>
          <p:cNvPr id="8" name="Footer Placeholder 7">
            <a:extLst>
              <a:ext uri="{FF2B5EF4-FFF2-40B4-BE49-F238E27FC236}">
                <a16:creationId xmlns:a16="http://schemas.microsoft.com/office/drawing/2014/main" id="{0C8AFAC4-A7E2-473F-B679-47087B5B803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2367805-0067-4171-A18B-FE191E397B23}"/>
              </a:ext>
            </a:extLst>
          </p:cNvPr>
          <p:cNvSpPr>
            <a:spLocks noGrp="1"/>
          </p:cNvSpPr>
          <p:nvPr>
            <p:ph type="sldNum" sz="quarter" idx="12"/>
          </p:nvPr>
        </p:nvSpPr>
        <p:spPr/>
        <p:txBody>
          <a:bodyPr/>
          <a:lstStyle/>
          <a:p>
            <a:fld id="{58E5D96E-BF46-4C0E-9EDF-59CE8ED03217}" type="slidenum">
              <a:rPr lang="en-GB" smtClean="0"/>
              <a:t>‹#›</a:t>
            </a:fld>
            <a:endParaRPr lang="en-GB"/>
          </a:p>
        </p:txBody>
      </p:sp>
    </p:spTree>
    <p:extLst>
      <p:ext uri="{BB962C8B-B14F-4D97-AF65-F5344CB8AC3E}">
        <p14:creationId xmlns:p14="http://schemas.microsoft.com/office/powerpoint/2010/main" val="2637940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6EBF4-13E3-401C-BEA1-BEC7D4FE67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3A63B9D-BDBD-4F3C-9793-97A1BB36DE9F}"/>
              </a:ext>
            </a:extLst>
          </p:cNvPr>
          <p:cNvSpPr>
            <a:spLocks noGrp="1"/>
          </p:cNvSpPr>
          <p:nvPr>
            <p:ph type="dt" sz="half" idx="10"/>
          </p:nvPr>
        </p:nvSpPr>
        <p:spPr/>
        <p:txBody>
          <a:bodyPr/>
          <a:lstStyle/>
          <a:p>
            <a:fld id="{79E91907-5656-4B71-AA58-D13070F43A3D}" type="datetimeFigureOut">
              <a:rPr lang="en-GB" smtClean="0"/>
              <a:t>07/06/2021</a:t>
            </a:fld>
            <a:endParaRPr lang="en-GB"/>
          </a:p>
        </p:txBody>
      </p:sp>
      <p:sp>
        <p:nvSpPr>
          <p:cNvPr id="4" name="Footer Placeholder 3">
            <a:extLst>
              <a:ext uri="{FF2B5EF4-FFF2-40B4-BE49-F238E27FC236}">
                <a16:creationId xmlns:a16="http://schemas.microsoft.com/office/drawing/2014/main" id="{1A47F572-894A-4E63-BED7-3AED2547C16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AEFF8C-6218-4B27-831A-ED2986FF3181}"/>
              </a:ext>
            </a:extLst>
          </p:cNvPr>
          <p:cNvSpPr>
            <a:spLocks noGrp="1"/>
          </p:cNvSpPr>
          <p:nvPr>
            <p:ph type="sldNum" sz="quarter" idx="12"/>
          </p:nvPr>
        </p:nvSpPr>
        <p:spPr/>
        <p:txBody>
          <a:bodyPr/>
          <a:lstStyle/>
          <a:p>
            <a:fld id="{58E5D96E-BF46-4C0E-9EDF-59CE8ED03217}" type="slidenum">
              <a:rPr lang="en-GB" smtClean="0"/>
              <a:t>‹#›</a:t>
            </a:fld>
            <a:endParaRPr lang="en-GB"/>
          </a:p>
        </p:txBody>
      </p:sp>
    </p:spTree>
    <p:extLst>
      <p:ext uri="{BB962C8B-B14F-4D97-AF65-F5344CB8AC3E}">
        <p14:creationId xmlns:p14="http://schemas.microsoft.com/office/powerpoint/2010/main" val="2119193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23775F-2E02-44D7-A1F4-A7ED153192E2}"/>
              </a:ext>
            </a:extLst>
          </p:cNvPr>
          <p:cNvSpPr>
            <a:spLocks noGrp="1"/>
          </p:cNvSpPr>
          <p:nvPr>
            <p:ph type="dt" sz="half" idx="10"/>
          </p:nvPr>
        </p:nvSpPr>
        <p:spPr/>
        <p:txBody>
          <a:bodyPr/>
          <a:lstStyle/>
          <a:p>
            <a:fld id="{79E91907-5656-4B71-AA58-D13070F43A3D}" type="datetimeFigureOut">
              <a:rPr lang="en-GB" smtClean="0"/>
              <a:t>07/06/2021</a:t>
            </a:fld>
            <a:endParaRPr lang="en-GB"/>
          </a:p>
        </p:txBody>
      </p:sp>
      <p:sp>
        <p:nvSpPr>
          <p:cNvPr id="3" name="Footer Placeholder 2">
            <a:extLst>
              <a:ext uri="{FF2B5EF4-FFF2-40B4-BE49-F238E27FC236}">
                <a16:creationId xmlns:a16="http://schemas.microsoft.com/office/drawing/2014/main" id="{C3BBE2F3-BACA-4B16-A09F-922510F5E83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5889BCC-7A4D-4172-A31A-3E63ED466E5B}"/>
              </a:ext>
            </a:extLst>
          </p:cNvPr>
          <p:cNvSpPr>
            <a:spLocks noGrp="1"/>
          </p:cNvSpPr>
          <p:nvPr>
            <p:ph type="sldNum" sz="quarter" idx="12"/>
          </p:nvPr>
        </p:nvSpPr>
        <p:spPr/>
        <p:txBody>
          <a:bodyPr/>
          <a:lstStyle/>
          <a:p>
            <a:fld id="{58E5D96E-BF46-4C0E-9EDF-59CE8ED03217}" type="slidenum">
              <a:rPr lang="en-GB" smtClean="0"/>
              <a:t>‹#›</a:t>
            </a:fld>
            <a:endParaRPr lang="en-GB"/>
          </a:p>
        </p:txBody>
      </p:sp>
    </p:spTree>
    <p:extLst>
      <p:ext uri="{BB962C8B-B14F-4D97-AF65-F5344CB8AC3E}">
        <p14:creationId xmlns:p14="http://schemas.microsoft.com/office/powerpoint/2010/main" val="351101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AE68-23F7-4C3C-B9AB-D94B8B7292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565A-0095-4738-A1BE-10E596486F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2E4F7C4-4F60-4054-988D-9B0D73EE2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740FEA-C57A-406F-9BA3-026B5B6CADD8}"/>
              </a:ext>
            </a:extLst>
          </p:cNvPr>
          <p:cNvSpPr>
            <a:spLocks noGrp="1"/>
          </p:cNvSpPr>
          <p:nvPr>
            <p:ph type="dt" sz="half" idx="10"/>
          </p:nvPr>
        </p:nvSpPr>
        <p:spPr/>
        <p:txBody>
          <a:bodyPr/>
          <a:lstStyle/>
          <a:p>
            <a:fld id="{79E91907-5656-4B71-AA58-D13070F43A3D}" type="datetimeFigureOut">
              <a:rPr lang="en-GB" smtClean="0"/>
              <a:t>07/06/2021</a:t>
            </a:fld>
            <a:endParaRPr lang="en-GB"/>
          </a:p>
        </p:txBody>
      </p:sp>
      <p:sp>
        <p:nvSpPr>
          <p:cNvPr id="6" name="Footer Placeholder 5">
            <a:extLst>
              <a:ext uri="{FF2B5EF4-FFF2-40B4-BE49-F238E27FC236}">
                <a16:creationId xmlns:a16="http://schemas.microsoft.com/office/drawing/2014/main" id="{6A0BD965-0582-44D8-8F6C-F0307F56B2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57A9B4F-66EA-43A8-B2A4-745EF85F8BC4}"/>
              </a:ext>
            </a:extLst>
          </p:cNvPr>
          <p:cNvSpPr>
            <a:spLocks noGrp="1"/>
          </p:cNvSpPr>
          <p:nvPr>
            <p:ph type="sldNum" sz="quarter" idx="12"/>
          </p:nvPr>
        </p:nvSpPr>
        <p:spPr/>
        <p:txBody>
          <a:bodyPr/>
          <a:lstStyle/>
          <a:p>
            <a:fld id="{58E5D96E-BF46-4C0E-9EDF-59CE8ED03217}" type="slidenum">
              <a:rPr lang="en-GB" smtClean="0"/>
              <a:t>‹#›</a:t>
            </a:fld>
            <a:endParaRPr lang="en-GB"/>
          </a:p>
        </p:txBody>
      </p:sp>
    </p:spTree>
    <p:extLst>
      <p:ext uri="{BB962C8B-B14F-4D97-AF65-F5344CB8AC3E}">
        <p14:creationId xmlns:p14="http://schemas.microsoft.com/office/powerpoint/2010/main" val="240721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82AD5-A23E-46F9-B496-BD24D49CC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71D96AC-0248-478F-A7A7-9CB76572AE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7860F5E-AACD-4625-B07F-6DE084CA11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1B335-9E49-4E53-9E81-C74D3E2237A1}"/>
              </a:ext>
            </a:extLst>
          </p:cNvPr>
          <p:cNvSpPr>
            <a:spLocks noGrp="1"/>
          </p:cNvSpPr>
          <p:nvPr>
            <p:ph type="dt" sz="half" idx="10"/>
          </p:nvPr>
        </p:nvSpPr>
        <p:spPr/>
        <p:txBody>
          <a:bodyPr/>
          <a:lstStyle/>
          <a:p>
            <a:fld id="{79E91907-5656-4B71-AA58-D13070F43A3D}" type="datetimeFigureOut">
              <a:rPr lang="en-GB" smtClean="0"/>
              <a:t>07/06/2021</a:t>
            </a:fld>
            <a:endParaRPr lang="en-GB"/>
          </a:p>
        </p:txBody>
      </p:sp>
      <p:sp>
        <p:nvSpPr>
          <p:cNvPr id="6" name="Footer Placeholder 5">
            <a:extLst>
              <a:ext uri="{FF2B5EF4-FFF2-40B4-BE49-F238E27FC236}">
                <a16:creationId xmlns:a16="http://schemas.microsoft.com/office/drawing/2014/main" id="{A470FE00-94E3-4240-9008-361D0E44F0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F8F0C3F-A476-4810-B7A9-D6BE5BBB9D10}"/>
              </a:ext>
            </a:extLst>
          </p:cNvPr>
          <p:cNvSpPr>
            <a:spLocks noGrp="1"/>
          </p:cNvSpPr>
          <p:nvPr>
            <p:ph type="sldNum" sz="quarter" idx="12"/>
          </p:nvPr>
        </p:nvSpPr>
        <p:spPr/>
        <p:txBody>
          <a:bodyPr/>
          <a:lstStyle/>
          <a:p>
            <a:fld id="{58E5D96E-BF46-4C0E-9EDF-59CE8ED03217}" type="slidenum">
              <a:rPr lang="en-GB" smtClean="0"/>
              <a:t>‹#›</a:t>
            </a:fld>
            <a:endParaRPr lang="en-GB"/>
          </a:p>
        </p:txBody>
      </p:sp>
    </p:spTree>
    <p:extLst>
      <p:ext uri="{BB962C8B-B14F-4D97-AF65-F5344CB8AC3E}">
        <p14:creationId xmlns:p14="http://schemas.microsoft.com/office/powerpoint/2010/main" val="4239776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theme" Target="../theme/theme4.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image" Target="../media/image4.jpeg"/><Relationship Id="rId4" Type="http://schemas.openxmlformats.org/officeDocument/2006/relationships/slideLayout" Target="../slideLayouts/slideLayout27.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F0593F-521A-452C-A6E3-12BD8C9BC5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AF7A1-3BCF-4A7A-9D8B-7F88937D56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B29D48-7633-4CCB-8E3A-2D4236167B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91907-5656-4B71-AA58-D13070F43A3D}" type="datetimeFigureOut">
              <a:rPr lang="en-GB" smtClean="0"/>
              <a:t>07/06/2021</a:t>
            </a:fld>
            <a:endParaRPr lang="en-GB"/>
          </a:p>
        </p:txBody>
      </p:sp>
      <p:sp>
        <p:nvSpPr>
          <p:cNvPr id="5" name="Footer Placeholder 4">
            <a:extLst>
              <a:ext uri="{FF2B5EF4-FFF2-40B4-BE49-F238E27FC236}">
                <a16:creationId xmlns:a16="http://schemas.microsoft.com/office/drawing/2014/main" id="{4D7BFE82-A44E-4926-956D-0AC15053A6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5F7DEB-96D8-403B-993E-6E68237AB8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E5D96E-BF46-4C0E-9EDF-59CE8ED03217}" type="slidenum">
              <a:rPr lang="en-GB" smtClean="0"/>
              <a:t>‹#›</a:t>
            </a:fld>
            <a:endParaRPr lang="en-GB"/>
          </a:p>
        </p:txBody>
      </p:sp>
    </p:spTree>
    <p:extLst>
      <p:ext uri="{BB962C8B-B14F-4D97-AF65-F5344CB8AC3E}">
        <p14:creationId xmlns:p14="http://schemas.microsoft.com/office/powerpoint/2010/main" val="1361092695"/>
      </p:ext>
    </p:extLst>
  </p:cSld>
  <p:clrMap bg1="lt1" tx1="dk1" bg2="lt2" tx2="dk2" accent1="accent1" accent2="accent2" accent3="accent3" accent4="accent4" accent5="accent5" accent6="accent6" hlink="hlink" folHlink="folHlink"/>
  <p:sldLayoutIdLst>
    <p:sldLayoutId id="2147483673"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cademy powerpoint slid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0413" cy="6858000"/>
          </a:xfrm>
          <a:prstGeom prst="rect">
            <a:avLst/>
          </a:prstGeom>
        </p:spPr>
      </p:pic>
    </p:spTree>
    <p:extLst>
      <p:ext uri="{BB962C8B-B14F-4D97-AF65-F5344CB8AC3E}">
        <p14:creationId xmlns:p14="http://schemas.microsoft.com/office/powerpoint/2010/main" val="4202375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088421" rtl="0" eaLnBrk="1" latinLnBrk="0" hangingPunct="1">
        <a:spcBef>
          <a:spcPct val="0"/>
        </a:spcBef>
        <a:buNone/>
        <a:defRPr sz="5249" b="1" kern="1200" baseline="0">
          <a:solidFill>
            <a:schemeClr val="tx1"/>
          </a:solidFill>
          <a:latin typeface="Arial" pitchFamily="34" charset="0"/>
          <a:ea typeface="+mj-ea"/>
          <a:cs typeface="Arial" pitchFamily="34" charset="0"/>
        </a:defRPr>
      </a:lvl1pPr>
    </p:titleStyle>
    <p:bodyStyle>
      <a:lvl1pPr marL="408158" indent="-408158" algn="l" defTabSz="1088421" rtl="0" eaLnBrk="1" latinLnBrk="0" hangingPunct="1">
        <a:spcBef>
          <a:spcPct val="20000"/>
        </a:spcBef>
        <a:buFont typeface="Arial" pitchFamily="34" charset="0"/>
        <a:buChar char="•"/>
        <a:defRPr sz="3799" kern="1200">
          <a:solidFill>
            <a:schemeClr val="tx1"/>
          </a:solidFill>
          <a:latin typeface="Arial" pitchFamily="34" charset="0"/>
          <a:ea typeface="+mn-ea"/>
          <a:cs typeface="Arial" pitchFamily="34" charset="0"/>
        </a:defRPr>
      </a:lvl1pPr>
      <a:lvl2pPr marL="884342" indent="-340131" algn="l" defTabSz="1088421" rtl="0" eaLnBrk="1" latinLnBrk="0" hangingPunct="1">
        <a:spcBef>
          <a:spcPct val="20000"/>
        </a:spcBef>
        <a:buFont typeface="Arial" pitchFamily="34" charset="0"/>
        <a:buChar char="–"/>
        <a:defRPr sz="3349" kern="1200">
          <a:solidFill>
            <a:schemeClr val="tx1"/>
          </a:solidFill>
          <a:latin typeface="Arial" pitchFamily="34" charset="0"/>
          <a:ea typeface="+mn-ea"/>
          <a:cs typeface="Arial" pitchFamily="34" charset="0"/>
        </a:defRPr>
      </a:lvl2pPr>
      <a:lvl3pPr marL="1360526" indent="-272105" algn="l" defTabSz="1088421" rtl="0" eaLnBrk="1" latinLnBrk="0" hangingPunct="1">
        <a:spcBef>
          <a:spcPct val="20000"/>
        </a:spcBef>
        <a:buFont typeface="Arial" pitchFamily="34" charset="0"/>
        <a:buChar char="•"/>
        <a:defRPr sz="2849" kern="1200">
          <a:solidFill>
            <a:schemeClr val="tx1"/>
          </a:solidFill>
          <a:latin typeface="Arial" pitchFamily="34" charset="0"/>
          <a:ea typeface="+mn-ea"/>
          <a:cs typeface="Arial" pitchFamily="34" charset="0"/>
        </a:defRPr>
      </a:lvl3pPr>
      <a:lvl4pPr marL="1904737" indent="-272105" algn="l" defTabSz="108842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4pPr>
      <a:lvl5pPr marL="2448948" indent="-272105" algn="l" defTabSz="1088421"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5pPr>
      <a:lvl6pPr marL="2993158"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369"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58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790" indent="-272105" algn="l" defTabSz="108842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421" rtl="0" eaLnBrk="1" latinLnBrk="0" hangingPunct="1">
        <a:defRPr sz="2150" kern="1200">
          <a:solidFill>
            <a:schemeClr val="tx1"/>
          </a:solidFill>
          <a:latin typeface="+mn-lt"/>
          <a:ea typeface="+mn-ea"/>
          <a:cs typeface="+mn-cs"/>
        </a:defRPr>
      </a:lvl1pPr>
      <a:lvl2pPr marL="544211" algn="l" defTabSz="1088421" rtl="0" eaLnBrk="1" latinLnBrk="0" hangingPunct="1">
        <a:defRPr sz="2150" kern="1200">
          <a:solidFill>
            <a:schemeClr val="tx1"/>
          </a:solidFill>
          <a:latin typeface="+mn-lt"/>
          <a:ea typeface="+mn-ea"/>
          <a:cs typeface="+mn-cs"/>
        </a:defRPr>
      </a:lvl2pPr>
      <a:lvl3pPr marL="1088421" algn="l" defTabSz="1088421" rtl="0" eaLnBrk="1" latinLnBrk="0" hangingPunct="1">
        <a:defRPr sz="2150" kern="1200">
          <a:solidFill>
            <a:schemeClr val="tx1"/>
          </a:solidFill>
          <a:latin typeface="+mn-lt"/>
          <a:ea typeface="+mn-ea"/>
          <a:cs typeface="+mn-cs"/>
        </a:defRPr>
      </a:lvl3pPr>
      <a:lvl4pPr marL="1632632" algn="l" defTabSz="1088421" rtl="0" eaLnBrk="1" latinLnBrk="0" hangingPunct="1">
        <a:defRPr sz="2150" kern="1200">
          <a:solidFill>
            <a:schemeClr val="tx1"/>
          </a:solidFill>
          <a:latin typeface="+mn-lt"/>
          <a:ea typeface="+mn-ea"/>
          <a:cs typeface="+mn-cs"/>
        </a:defRPr>
      </a:lvl4pPr>
      <a:lvl5pPr marL="2176843" algn="l" defTabSz="1088421" rtl="0" eaLnBrk="1" latinLnBrk="0" hangingPunct="1">
        <a:defRPr sz="2150" kern="1200">
          <a:solidFill>
            <a:schemeClr val="tx1"/>
          </a:solidFill>
          <a:latin typeface="+mn-lt"/>
          <a:ea typeface="+mn-ea"/>
          <a:cs typeface="+mn-cs"/>
        </a:defRPr>
      </a:lvl5pPr>
      <a:lvl6pPr marL="2721053" algn="l" defTabSz="1088421" rtl="0" eaLnBrk="1" latinLnBrk="0" hangingPunct="1">
        <a:defRPr sz="2150" kern="1200">
          <a:solidFill>
            <a:schemeClr val="tx1"/>
          </a:solidFill>
          <a:latin typeface="+mn-lt"/>
          <a:ea typeface="+mn-ea"/>
          <a:cs typeface="+mn-cs"/>
        </a:defRPr>
      </a:lvl6pPr>
      <a:lvl7pPr marL="3265264" algn="l" defTabSz="1088421" rtl="0" eaLnBrk="1" latinLnBrk="0" hangingPunct="1">
        <a:defRPr sz="2150" kern="1200">
          <a:solidFill>
            <a:schemeClr val="tx1"/>
          </a:solidFill>
          <a:latin typeface="+mn-lt"/>
          <a:ea typeface="+mn-ea"/>
          <a:cs typeface="+mn-cs"/>
        </a:defRPr>
      </a:lvl7pPr>
      <a:lvl8pPr marL="3809474" algn="l" defTabSz="1088421" rtl="0" eaLnBrk="1" latinLnBrk="0" hangingPunct="1">
        <a:defRPr sz="2150" kern="1200">
          <a:solidFill>
            <a:schemeClr val="tx1"/>
          </a:solidFill>
          <a:latin typeface="+mn-lt"/>
          <a:ea typeface="+mn-ea"/>
          <a:cs typeface="+mn-cs"/>
        </a:defRPr>
      </a:lvl8pPr>
      <a:lvl9pPr marL="4353685" algn="l" defTabSz="1088421" rtl="0" eaLnBrk="1" latinLnBrk="0" hangingPunct="1">
        <a:defRPr sz="21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8012B-7388-4812-945E-D5554A447B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6AAC61-55FA-4A26-BEF4-BAC55C24FA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6D25A5-931C-41CE-B491-60BA480826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252297-E9BA-403A-B6E9-B061985182F7}" type="datetimeFigureOut">
              <a:rPr lang="en-GB" smtClean="0"/>
              <a:t>07/06/2021</a:t>
            </a:fld>
            <a:endParaRPr lang="en-GB"/>
          </a:p>
        </p:txBody>
      </p:sp>
      <p:sp>
        <p:nvSpPr>
          <p:cNvPr id="5" name="Footer Placeholder 4">
            <a:extLst>
              <a:ext uri="{FF2B5EF4-FFF2-40B4-BE49-F238E27FC236}">
                <a16:creationId xmlns:a16="http://schemas.microsoft.com/office/drawing/2014/main" id="{4A7B7EFC-BCF5-432C-8C9D-B15D5FD651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AE0A737-CAEE-4640-BEEF-CB2F44CA92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9C0E3F-B810-429B-BE4C-F600747BF38D}" type="slidenum">
              <a:rPr lang="en-GB" smtClean="0"/>
              <a:t>‹#›</a:t>
            </a:fld>
            <a:endParaRPr lang="en-GB"/>
          </a:p>
        </p:txBody>
      </p:sp>
    </p:spTree>
    <p:extLst>
      <p:ext uri="{BB962C8B-B14F-4D97-AF65-F5344CB8AC3E}">
        <p14:creationId xmlns:p14="http://schemas.microsoft.com/office/powerpoint/2010/main" val="573934601"/>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F88E12A-B3D6-4F99-8F5D-1955796B0409}"/>
              </a:ext>
            </a:extLst>
          </p:cNvPr>
          <p:cNvSpPr>
            <a:spLocks noGrp="1"/>
          </p:cNvSpPr>
          <p:nvPr>
            <p:ph type="title"/>
          </p:nvPr>
        </p:nvSpPr>
        <p:spPr bwMode="auto">
          <a:xfrm>
            <a:off x="1771651" y="1177925"/>
            <a:ext cx="10022416"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90648F87-086C-438B-BDF9-2DB013DDC0F3}"/>
              </a:ext>
            </a:extLst>
          </p:cNvPr>
          <p:cNvSpPr>
            <a:spLocks noGrp="1"/>
          </p:cNvSpPr>
          <p:nvPr>
            <p:ph type="body" idx="1"/>
          </p:nvPr>
        </p:nvSpPr>
        <p:spPr bwMode="auto">
          <a:xfrm>
            <a:off x="1661585" y="2173289"/>
            <a:ext cx="9036049"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p:txBody>
      </p:sp>
      <p:pic>
        <p:nvPicPr>
          <p:cNvPr id="1028" name="Picture 9" descr="uchfcola [Converted].png">
            <a:extLst>
              <a:ext uri="{FF2B5EF4-FFF2-40B4-BE49-F238E27FC236}">
                <a16:creationId xmlns:a16="http://schemas.microsoft.com/office/drawing/2014/main" id="{8B32E2FD-D058-46A1-AB56-4E5AD865F03A}"/>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98585" y="214314"/>
            <a:ext cx="61849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10" descr="UCLH_Vert.png">
            <a:extLst>
              <a:ext uri="{FF2B5EF4-FFF2-40B4-BE49-F238E27FC236}">
                <a16:creationId xmlns:a16="http://schemas.microsoft.com/office/drawing/2014/main" id="{1E3A519D-D695-4E69-9D20-6468EE58F60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3717" y="5334001"/>
            <a:ext cx="759883"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8540A59D-DA04-4115-8582-4F608D4EFBF3}"/>
              </a:ext>
            </a:extLst>
          </p:cNvPr>
          <p:cNvSpPr>
            <a:spLocks noGrp="1"/>
          </p:cNvSpPr>
          <p:nvPr>
            <p:ph type="sldNum" sz="quarter" idx="4"/>
          </p:nvPr>
        </p:nvSpPr>
        <p:spPr>
          <a:xfrm>
            <a:off x="10915651" y="6356351"/>
            <a:ext cx="869949" cy="246063"/>
          </a:xfrm>
          <a:prstGeom prst="rect">
            <a:avLst/>
          </a:prstGeom>
        </p:spPr>
        <p:txBody>
          <a:bodyPr vert="horz" wrap="square" lIns="0" tIns="0" rIns="0" bIns="0" numCol="1" anchor="b" anchorCtr="0" compatLnSpc="1">
            <a:prstTxWarp prst="textNoShape">
              <a:avLst/>
            </a:prstTxWarp>
          </a:bodyPr>
          <a:lstStyle>
            <a:lvl1pPr algn="r" eaLnBrk="1" hangingPunct="1">
              <a:defRPr sz="1200">
                <a:ea typeface="MS PGothic" panose="020B0600070205080204" pitchFamily="34" charset="-128"/>
                <a:cs typeface="Arial" panose="020B0604020202020204" pitchFamily="34" charset="0"/>
              </a:defRPr>
            </a:lvl1pPr>
          </a:lstStyle>
          <a:p>
            <a:pPr>
              <a:defRPr/>
            </a:pPr>
            <a:fld id="{620483C9-59F9-47B4-808E-5DCA061A70E4}" type="slidenum">
              <a:rPr lang="en-GB" altLang="en-US"/>
              <a:pPr>
                <a:defRPr/>
              </a:pPr>
              <a:t>‹#›</a:t>
            </a:fld>
            <a:endParaRPr lang="en-GB" altLang="en-US"/>
          </a:p>
        </p:txBody>
      </p:sp>
      <p:pic>
        <p:nvPicPr>
          <p:cNvPr id="1031" name="Picture 13" descr="EDH logo.jpg">
            <a:extLst>
              <a:ext uri="{FF2B5EF4-FFF2-40B4-BE49-F238E27FC236}">
                <a16:creationId xmlns:a16="http://schemas.microsoft.com/office/drawing/2014/main" id="{1C89452E-1616-40E9-8AC4-C61E163791B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6417" y="182563"/>
            <a:ext cx="1278467"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8" r:id="rId1"/>
    <p:sldLayoutId id="2147483871" r:id="rId2"/>
    <p:sldLayoutId id="2147483870" r:id="rId3"/>
    <p:sldLayoutId id="2147483868" r:id="rId4"/>
    <p:sldLayoutId id="2147483866" r:id="rId5"/>
    <p:sldLayoutId id="2147483877" r:id="rId6"/>
  </p:sldLayoutIdLst>
  <p:txStyles>
    <p:titleStyle>
      <a:lvl1pPr algn="l" defTabSz="457200" rtl="0" eaLnBrk="0" fontAlgn="base" hangingPunct="0">
        <a:spcBef>
          <a:spcPct val="0"/>
        </a:spcBef>
        <a:spcAft>
          <a:spcPct val="0"/>
        </a:spcAft>
        <a:defRPr sz="2800">
          <a:solidFill>
            <a:srgbClr val="006A71"/>
          </a:solidFill>
          <a:latin typeface="+mj-lt"/>
          <a:ea typeface="MS PGothic" panose="020B0600070205080204" pitchFamily="34" charset="-128"/>
          <a:cs typeface="+mj-cs"/>
        </a:defRPr>
      </a:lvl1pPr>
      <a:lvl2pPr algn="l" defTabSz="457200" rtl="0" eaLnBrk="0" fontAlgn="base" hangingPunct="0">
        <a:spcBef>
          <a:spcPct val="0"/>
        </a:spcBef>
        <a:spcAft>
          <a:spcPct val="0"/>
        </a:spcAft>
        <a:defRPr sz="2800">
          <a:solidFill>
            <a:srgbClr val="006A71"/>
          </a:solidFill>
          <a:latin typeface="Arial" charset="0"/>
          <a:ea typeface="MS PGothic" panose="020B0600070205080204" pitchFamily="34" charset="-128"/>
        </a:defRPr>
      </a:lvl2pPr>
      <a:lvl3pPr algn="l" defTabSz="457200" rtl="0" eaLnBrk="0" fontAlgn="base" hangingPunct="0">
        <a:spcBef>
          <a:spcPct val="0"/>
        </a:spcBef>
        <a:spcAft>
          <a:spcPct val="0"/>
        </a:spcAft>
        <a:defRPr sz="2800">
          <a:solidFill>
            <a:srgbClr val="006A71"/>
          </a:solidFill>
          <a:latin typeface="Arial" charset="0"/>
          <a:ea typeface="MS PGothic" panose="020B0600070205080204" pitchFamily="34" charset="-128"/>
        </a:defRPr>
      </a:lvl3pPr>
      <a:lvl4pPr algn="l" defTabSz="457200" rtl="0" eaLnBrk="0" fontAlgn="base" hangingPunct="0">
        <a:spcBef>
          <a:spcPct val="0"/>
        </a:spcBef>
        <a:spcAft>
          <a:spcPct val="0"/>
        </a:spcAft>
        <a:defRPr sz="2800">
          <a:solidFill>
            <a:srgbClr val="006A71"/>
          </a:solidFill>
          <a:latin typeface="Arial" charset="0"/>
          <a:ea typeface="MS PGothic" panose="020B0600070205080204" pitchFamily="34" charset="-128"/>
        </a:defRPr>
      </a:lvl4pPr>
      <a:lvl5pPr algn="l" defTabSz="457200" rtl="0" eaLnBrk="0" fontAlgn="base" hangingPunct="0">
        <a:spcBef>
          <a:spcPct val="0"/>
        </a:spcBef>
        <a:spcAft>
          <a:spcPct val="0"/>
        </a:spcAft>
        <a:defRPr sz="2800">
          <a:solidFill>
            <a:srgbClr val="006A71"/>
          </a:solidFill>
          <a:latin typeface="Arial" charset="0"/>
          <a:ea typeface="MS PGothic" panose="020B0600070205080204" pitchFamily="34" charset="-128"/>
        </a:defRPr>
      </a:lvl5pPr>
      <a:lvl6pPr marL="457200" algn="l" defTabSz="457200" rtl="0" eaLnBrk="1" fontAlgn="base" hangingPunct="1">
        <a:spcBef>
          <a:spcPct val="0"/>
        </a:spcBef>
        <a:spcAft>
          <a:spcPct val="0"/>
        </a:spcAft>
        <a:defRPr sz="2800">
          <a:solidFill>
            <a:srgbClr val="006A71"/>
          </a:solidFill>
          <a:latin typeface="Arial" charset="0"/>
          <a:ea typeface="ＭＳ Ｐゴシック" charset="-128"/>
        </a:defRPr>
      </a:lvl6pPr>
      <a:lvl7pPr marL="914400" algn="l" defTabSz="457200" rtl="0" eaLnBrk="1" fontAlgn="base" hangingPunct="1">
        <a:spcBef>
          <a:spcPct val="0"/>
        </a:spcBef>
        <a:spcAft>
          <a:spcPct val="0"/>
        </a:spcAft>
        <a:defRPr sz="2800">
          <a:solidFill>
            <a:srgbClr val="006A71"/>
          </a:solidFill>
          <a:latin typeface="Arial" charset="0"/>
          <a:ea typeface="ＭＳ Ｐゴシック" charset="-128"/>
        </a:defRPr>
      </a:lvl7pPr>
      <a:lvl8pPr marL="1371600" algn="l" defTabSz="457200" rtl="0" eaLnBrk="1" fontAlgn="base" hangingPunct="1">
        <a:spcBef>
          <a:spcPct val="0"/>
        </a:spcBef>
        <a:spcAft>
          <a:spcPct val="0"/>
        </a:spcAft>
        <a:defRPr sz="2800">
          <a:solidFill>
            <a:srgbClr val="006A71"/>
          </a:solidFill>
          <a:latin typeface="Arial" charset="0"/>
          <a:ea typeface="ＭＳ Ｐゴシック" charset="-128"/>
        </a:defRPr>
      </a:lvl8pPr>
      <a:lvl9pPr marL="1828800" algn="l" defTabSz="457200" rtl="0" eaLnBrk="1" fontAlgn="base" hangingPunct="1">
        <a:spcBef>
          <a:spcPct val="0"/>
        </a:spcBef>
        <a:spcAft>
          <a:spcPct val="0"/>
        </a:spcAft>
        <a:defRPr sz="2800">
          <a:solidFill>
            <a:srgbClr val="006A71"/>
          </a:solidFill>
          <a:latin typeface="Arial" charset="0"/>
          <a:ea typeface="ＭＳ Ｐゴシック" charset="-128"/>
        </a:defRPr>
      </a:lvl9pPr>
    </p:titleStyle>
    <p:bodyStyle>
      <a:lvl1pPr marL="88900" algn="l" defTabSz="457200" rtl="0" eaLnBrk="0" fontAlgn="base" hangingPunct="0">
        <a:spcBef>
          <a:spcPct val="20000"/>
        </a:spcBef>
        <a:spcAft>
          <a:spcPct val="0"/>
        </a:spcAft>
        <a:buSzPct val="60000"/>
        <a:buFont typeface="Wingdings" panose="05000000000000000000" pitchFamily="2" charset="2"/>
        <a:defRPr sz="2000">
          <a:solidFill>
            <a:schemeClr val="tx1"/>
          </a:solidFill>
          <a:latin typeface="+mn-lt"/>
          <a:ea typeface="MS PGothic" panose="020B0600070205080204" pitchFamily="34" charset="-128"/>
          <a:cs typeface="+mn-cs"/>
        </a:defRPr>
      </a:lvl1pPr>
      <a:lvl2pPr marL="541338" indent="-184150" algn="l" defTabSz="457200" rtl="0" eaLnBrk="0" fontAlgn="base" hangingPunct="0">
        <a:spcBef>
          <a:spcPct val="20000"/>
        </a:spcBef>
        <a:spcAft>
          <a:spcPct val="0"/>
        </a:spcAft>
        <a:buClr>
          <a:schemeClr val="tx1"/>
        </a:buClr>
        <a:buSzPct val="60000"/>
        <a:buFont typeface="Wingdings" panose="05000000000000000000" pitchFamily="2" charset="2"/>
        <a:buChar char="§"/>
        <a:defRPr sz="2000">
          <a:solidFill>
            <a:schemeClr val="tx1"/>
          </a:solidFill>
          <a:latin typeface="+mn-lt"/>
          <a:ea typeface="MS PGothic" panose="020B0600070205080204" pitchFamily="34" charset="-128"/>
        </a:defRPr>
      </a:lvl2pPr>
      <a:lvl3pPr marL="895350" indent="-174625" algn="l" defTabSz="457200" rtl="0" eaLnBrk="0" fontAlgn="base" hangingPunct="0">
        <a:spcBef>
          <a:spcPct val="20000"/>
        </a:spcBef>
        <a:spcAft>
          <a:spcPct val="0"/>
        </a:spcAft>
        <a:buClr>
          <a:schemeClr val="tx1"/>
        </a:buClr>
        <a:buSzPct val="60000"/>
        <a:buFont typeface="Wingdings" panose="05000000000000000000" pitchFamily="2" charset="2"/>
        <a:buChar char="§"/>
        <a:defRPr sz="2000">
          <a:solidFill>
            <a:schemeClr val="tx1"/>
          </a:solidFill>
          <a:latin typeface="+mn-lt"/>
          <a:ea typeface="MS PGothic" panose="020B0600070205080204" pitchFamily="34" charset="-128"/>
        </a:defRPr>
      </a:lvl3pPr>
      <a:lvl4pPr marL="1257300" indent="-182563" algn="l" defTabSz="457200" rtl="0" eaLnBrk="0" fontAlgn="base" hangingPunct="0">
        <a:spcBef>
          <a:spcPct val="20000"/>
        </a:spcBef>
        <a:spcAft>
          <a:spcPct val="0"/>
        </a:spcAft>
        <a:buClr>
          <a:schemeClr val="bg1"/>
        </a:buClr>
        <a:buSzPct val="60000"/>
        <a:buFont typeface="Wingdings" panose="05000000000000000000" pitchFamily="2" charset="2"/>
        <a:buChar char="§"/>
        <a:defRPr sz="2000">
          <a:solidFill>
            <a:schemeClr val="tx1"/>
          </a:solidFill>
          <a:latin typeface="+mn-lt"/>
          <a:ea typeface="MS PGothic" panose="020B0600070205080204" pitchFamily="34" charset="-128"/>
        </a:defRPr>
      </a:lvl4pPr>
      <a:lvl5pPr marL="2155825" indent="-177800" algn="l" defTabSz="457200" rtl="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mn-lt"/>
          <a:ea typeface="MS PGothic" panose="020B0600070205080204" pitchFamily="34" charset="-128"/>
        </a:defRPr>
      </a:lvl5pPr>
      <a:lvl6pPr marL="2613025" indent="-177800" algn="l" defTabSz="457200" rtl="0" eaLnBrk="1" fontAlgn="base" hangingPunct="1">
        <a:lnSpc>
          <a:spcPts val="2200"/>
        </a:lnSpc>
        <a:spcBef>
          <a:spcPct val="0"/>
        </a:spcBef>
        <a:spcAft>
          <a:spcPts val="600"/>
        </a:spcAft>
        <a:buClr>
          <a:schemeClr val="tx2"/>
        </a:buClr>
        <a:buSzPct val="60000"/>
        <a:buFont typeface="Wingdings" pitchFamily="2" charset="2"/>
        <a:buChar char="§"/>
        <a:defRPr sz="2000">
          <a:solidFill>
            <a:schemeClr val="tx1"/>
          </a:solidFill>
          <a:latin typeface="+mn-lt"/>
          <a:ea typeface="+mn-ea"/>
        </a:defRPr>
      </a:lvl6pPr>
      <a:lvl7pPr marL="3070225" indent="-177800" algn="l" defTabSz="457200" rtl="0" eaLnBrk="1" fontAlgn="base" hangingPunct="1">
        <a:lnSpc>
          <a:spcPts val="2200"/>
        </a:lnSpc>
        <a:spcBef>
          <a:spcPct val="0"/>
        </a:spcBef>
        <a:spcAft>
          <a:spcPts val="600"/>
        </a:spcAft>
        <a:buClr>
          <a:schemeClr val="tx2"/>
        </a:buClr>
        <a:buSzPct val="60000"/>
        <a:buFont typeface="Wingdings" pitchFamily="2" charset="2"/>
        <a:buChar char="§"/>
        <a:defRPr sz="2000">
          <a:solidFill>
            <a:schemeClr val="tx1"/>
          </a:solidFill>
          <a:latin typeface="+mn-lt"/>
          <a:ea typeface="+mn-ea"/>
        </a:defRPr>
      </a:lvl7pPr>
      <a:lvl8pPr marL="3527425" indent="-177800" algn="l" defTabSz="457200" rtl="0" eaLnBrk="1" fontAlgn="base" hangingPunct="1">
        <a:lnSpc>
          <a:spcPts val="2200"/>
        </a:lnSpc>
        <a:spcBef>
          <a:spcPct val="0"/>
        </a:spcBef>
        <a:spcAft>
          <a:spcPts val="600"/>
        </a:spcAft>
        <a:buClr>
          <a:schemeClr val="tx2"/>
        </a:buClr>
        <a:buSzPct val="60000"/>
        <a:buFont typeface="Wingdings" pitchFamily="2" charset="2"/>
        <a:buChar char="§"/>
        <a:defRPr sz="2000">
          <a:solidFill>
            <a:schemeClr val="tx1"/>
          </a:solidFill>
          <a:latin typeface="+mn-lt"/>
          <a:ea typeface="+mn-ea"/>
        </a:defRPr>
      </a:lvl8pPr>
      <a:lvl9pPr marL="3984625" indent="-177800" algn="l" defTabSz="457200" rtl="0" eaLnBrk="1" fontAlgn="base" hangingPunct="1">
        <a:lnSpc>
          <a:spcPts val="2200"/>
        </a:lnSpc>
        <a:spcBef>
          <a:spcPct val="0"/>
        </a:spcBef>
        <a:spcAft>
          <a:spcPts val="600"/>
        </a:spcAft>
        <a:buClr>
          <a:schemeClr val="tx2"/>
        </a:buClr>
        <a:buSzPct val="60000"/>
        <a:buFont typeface="Wingdings" pitchFamily="2"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hyperlink" Target="http://www.google.co.uk/url?url=http://www.pleasanthilldentalcare.com/gallery.html&amp;rct=j&amp;frm=1&amp;q=&amp;esrc=s&amp;sa=U&amp;ved=0ahUKEwjQ3Yer_9LPAhXJI8AKHfiaAqMQwW4IKDAJ&amp;usg=AFQjCNH2dccS0qcV2XSMtz-NV_7UXaTRMQ" TargetMode="External"/><Relationship Id="rId13" Type="http://schemas.openxmlformats.org/officeDocument/2006/relationships/image" Target="../media/image24.jpeg"/><Relationship Id="rId3" Type="http://schemas.openxmlformats.org/officeDocument/2006/relationships/image" Target="../media/image17.jpeg"/><Relationship Id="rId7" Type="http://schemas.openxmlformats.org/officeDocument/2006/relationships/image" Target="../media/image16.png"/><Relationship Id="rId12" Type="http://schemas.openxmlformats.org/officeDocument/2006/relationships/image" Target="../media/image23.jpeg"/><Relationship Id="rId2" Type="http://schemas.openxmlformats.org/officeDocument/2006/relationships/slideLayout" Target="../slideLayouts/slideLayout26.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22.png"/><Relationship Id="rId5" Type="http://schemas.openxmlformats.org/officeDocument/2006/relationships/image" Target="../media/image19.jpeg"/><Relationship Id="rId10" Type="http://schemas.openxmlformats.org/officeDocument/2006/relationships/image" Target="../media/image21.jpeg"/><Relationship Id="rId4" Type="http://schemas.openxmlformats.org/officeDocument/2006/relationships/image" Target="../media/image18.jpeg"/><Relationship Id="rId9"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2.jpeg"/><Relationship Id="rId2" Type="http://schemas.openxmlformats.org/officeDocument/2006/relationships/diagramData" Target="../diagrams/data1.xml"/><Relationship Id="rId1" Type="http://schemas.openxmlformats.org/officeDocument/2006/relationships/slideLayout" Target="../slideLayouts/slideLayout2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hyperlink" Target="https://www.surreyscp.org.uk/wp-content/uploads/2021/05/SSCP-Final-Neglect-Strategy-2021-2023-1.pdf" TargetMode="External"/><Relationship Id="rId7" Type="http://schemas.openxmlformats.org/officeDocument/2006/relationships/image" Target="../media/image7.png"/><Relationship Id="rId2" Type="http://schemas.openxmlformats.org/officeDocument/2006/relationships/hyperlink" Target="https://www.surreyscp.org.uk/" TargetMode="External"/><Relationship Id="rId1" Type="http://schemas.openxmlformats.org/officeDocument/2006/relationships/slideLayout" Target="../slideLayouts/slideLayout3.xml"/><Relationship Id="rId6" Type="http://schemas.openxmlformats.org/officeDocument/2006/relationships/hyperlink" Target="mailto:cspa@surreycc.gov.uk" TargetMode="External"/><Relationship Id="rId5" Type="http://schemas.openxmlformats.org/officeDocument/2006/relationships/hyperlink" Target="https://www.surreycc.gov.uk/social-care-and-health/childrens-social-care/early-help" TargetMode="External"/><Relationship Id="rId4" Type="http://schemas.openxmlformats.org/officeDocument/2006/relationships/hyperlink" Target="https://www.surreyscp.org.uk/wp-content/uploads/2021/05/Neglect-Strategy-on-a-page-April-2021.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www.google.co.uk/url?url=http://www.dentinaltubules.com/partners/british-society-of-paediatric-dentistry/content?sort_by%3Dcreated%26sort_order%3DDESC%26page%3D1&amp;rct=j&amp;frm=1&amp;q=&amp;esrc=s&amp;sa=U&amp;ved=0ahUKEwig-uDm2MvPAhVqBsAKHYcIBm0QwW4IHDAD&amp;usg=AFQjCNEW8Tt-fD_PgZNEIwUVnFgwHsS1PA" TargetMode="Externa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dAdNL6d4lpk" TargetMode="External"/><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www.google.co.uk/url?url=http://www.siegelgale.com/brand-perception-research-need-shades-gray/&amp;rct=j&amp;frm=1&amp;q=&amp;esrc=s&amp;sa=U&amp;ved=0ahUKEwjkkdb1h9PPAhXGLMAKHd4xC0EQwW4IMjAO&amp;usg=AFQjCNGMexMh4wG0ge_1xLgfTbzmy0Htuw" TargetMode="External"/><Relationship Id="rId1" Type="http://schemas.openxmlformats.org/officeDocument/2006/relationships/slideLayout" Target="../slideLayouts/slideLayout27.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www.google.co.uk/url?url=https://www.nhsfife.org/nhs/index.cfm?fuseaction%3Dnhs.servicedisplay%26objectid%3D046B8E37-43C4-4469-8BD3-0D8EF2034917&amp;rct=j&amp;frm=1&amp;q=&amp;esrc=s&amp;sa=U&amp;ved=0ahUKEwiVmM7239DPAhUkAcAKHf61BmwQwW4IFjAA&amp;usg=AFQjCNEv7Q1GJhGtfvJSYwxhhUvKX_g3Cg" TargetMode="External"/><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24.xml"/><Relationship Id="rId6" Type="http://schemas.openxmlformats.org/officeDocument/2006/relationships/image" Target="../media/image38.jpeg"/><Relationship Id="rId5" Type="http://schemas.openxmlformats.org/officeDocument/2006/relationships/hyperlink" Target="http://www.google.co.uk/url?url=http://www.staff.royalholloway.ac.uk/news/2016/05/24/one-show-want-audience/&amp;rct=j&amp;frm=1&amp;q=&amp;esrc=s&amp;sa=U&amp;ved=0ahUKEwjbr9njv8vPAhXlLcAKHWo8Bl4QwW4IGjAC&amp;usg=AFQjCNG2QhgtNSTiyDMLgLvD6-QgYeqHnA" TargetMode="External"/><Relationship Id="rId4" Type="http://schemas.openxmlformats.org/officeDocument/2006/relationships/image" Target="../media/image37.jpeg"/><Relationship Id="rId9" Type="http://schemas.openxmlformats.org/officeDocument/2006/relationships/image" Target="../media/image41.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42.png"/><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hyperlink" Target="http://www.google.co.uk/url?url=http://www.thereluctantspeakersclub.com/blog/2012/04/do-you-listen-enough-when-you-speak/&amp;rct=j&amp;frm=1&amp;q=&amp;esrc=s&amp;sa=U&amp;ved=0ahUKEwik8s-o29DPAhXoBcAKHWl6BzgQwW4IOjAS&amp;usg=AFQjCNGN_vQE9Cj6VapGA4Z9254aKv3M9A" TargetMode="External"/><Relationship Id="rId2" Type="http://schemas.openxmlformats.org/officeDocument/2006/relationships/diagramData" Target="../diagrams/data2.xml"/><Relationship Id="rId1" Type="http://schemas.openxmlformats.org/officeDocument/2006/relationships/slideLayout" Target="../slideLayouts/slideLayout28.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7.xml"/><Relationship Id="rId1" Type="http://schemas.openxmlformats.org/officeDocument/2006/relationships/video" Target="https://www.youtube.com/embed/ROIGfGGx80U?feature=oemb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9.xml"/><Relationship Id="rId5" Type="http://schemas.openxmlformats.org/officeDocument/2006/relationships/image" Target="../media/image11.jpeg"/><Relationship Id="rId4" Type="http://schemas.openxmlformats.org/officeDocument/2006/relationships/hyperlink" Target="http://www.google.co.uk/url?sa=i&amp;rct=j&amp;q=&amp;esrc=s&amp;source=images&amp;cd=&amp;ved=2ahUKEwiHsvbW7frkAhULy4UKHXdUDkwQjRx6BAgBEAQ&amp;url=http%3A%2F%2Fwww.steffian.co.uk%2Fproject%2Fuclh-phase-5-outpatient-building&amp;psig=AOvVaw0IzDePUhqIO8prJ0b6lAOf&amp;ust=1570012248828222"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video" Target="https://web.microsoftstream.com/embed/video/cd34cf07-4140-4d97-9e4e-4108432cb067?autoplay=false&amp;showinfo=true&amp;app=powerpoint&amp;appPlatform=win32&amp;hostCorrelationId=b1f93ae6-c578-4f06-a664-9af0d5571636"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urreyscp.org.uk/resources/neglect-risk-assessment-tools-general-guidance/" TargetMode="External"/><Relationship Id="rId2" Type="http://schemas.openxmlformats.org/officeDocument/2006/relationships/hyperlink" Target="https://www.surreyscp.org.uk/wp-content/uploads/2021/02/Graded-Care-Profile2-FAQs.pdf" TargetMode="External"/><Relationship Id="rId1" Type="http://schemas.openxmlformats.org/officeDocument/2006/relationships/slideLayout" Target="../slideLayouts/slideLayout1.xml"/><Relationship Id="rId5" Type="http://schemas.openxmlformats.org/officeDocument/2006/relationships/image" Target="../media/image45.png"/><Relationship Id="rId4" Type="http://schemas.openxmlformats.org/officeDocument/2006/relationships/hyperlink" Target="https://www.youtube.com/watch?v=tVE3bgHOne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eg"/><Relationship Id="rId1" Type="http://schemas.openxmlformats.org/officeDocument/2006/relationships/slideLayout" Target="../slideLayouts/slideLayout7.xml"/><Relationship Id="rId4" Type="http://schemas.openxmlformats.org/officeDocument/2006/relationships/hyperlink" Target="http://www.surreycc.gov.uk/people-and-community/family-information-service/"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hyperlink" Target="https://surreycoun.plateau.com/learning/user/portal.do?siteID=SCA&amp;landingPage=login" TargetMode="Externa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9.xml"/><Relationship Id="rId5" Type="http://schemas.openxmlformats.org/officeDocument/2006/relationships/image" Target="../media/image11.jpeg"/><Relationship Id="rId4" Type="http://schemas.openxmlformats.org/officeDocument/2006/relationships/hyperlink" Target="http://www.google.co.uk/url?sa=i&amp;rct=j&amp;q=&amp;esrc=s&amp;source=images&amp;cd=&amp;ved=2ahUKEwiHsvbW7frkAhULy4UKHXdUDkwQjRx6BAgBEAQ&amp;url=http%3A%2F%2Fwww.steffian.co.uk%2Fproject%2Fuclh-phase-5-outpatient-building&amp;psig=AOvVaw0IzDePUhqIO8prJ0b6lAOf&amp;ust=1570012248828222"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E488C4-B360-4B27-82E0-CC2020F4503A}"/>
              </a:ext>
            </a:extLst>
          </p:cNvPr>
          <p:cNvPicPr>
            <a:picLocks noChangeAspect="1"/>
          </p:cNvPicPr>
          <p:nvPr/>
        </p:nvPicPr>
        <p:blipFill>
          <a:blip r:embed="rId2"/>
          <a:stretch>
            <a:fillRect/>
          </a:stretch>
        </p:blipFill>
        <p:spPr>
          <a:xfrm>
            <a:off x="567588" y="985520"/>
            <a:ext cx="10766592" cy="3423920"/>
          </a:xfrm>
          <a:prstGeom prst="rect">
            <a:avLst/>
          </a:prstGeom>
        </p:spPr>
      </p:pic>
      <p:sp>
        <p:nvSpPr>
          <p:cNvPr id="5" name="TextBox 4">
            <a:extLst>
              <a:ext uri="{FF2B5EF4-FFF2-40B4-BE49-F238E27FC236}">
                <a16:creationId xmlns:a16="http://schemas.microsoft.com/office/drawing/2014/main" id="{05364D18-1CA9-4485-B990-31F0DB8F2F15}"/>
              </a:ext>
            </a:extLst>
          </p:cNvPr>
          <p:cNvSpPr txBox="1"/>
          <p:nvPr/>
        </p:nvSpPr>
        <p:spPr>
          <a:xfrm>
            <a:off x="3769360" y="4980186"/>
            <a:ext cx="6035040" cy="584775"/>
          </a:xfrm>
          <a:prstGeom prst="rect">
            <a:avLst/>
          </a:prstGeom>
          <a:noFill/>
        </p:spPr>
        <p:txBody>
          <a:bodyPr wrap="square" rtlCol="0">
            <a:spAutoFit/>
          </a:bodyPr>
          <a:lstStyle/>
          <a:p>
            <a:r>
              <a:rPr lang="en-GB" sz="3200" dirty="0"/>
              <a:t>We will be with you shortly</a:t>
            </a:r>
            <a:r>
              <a:rPr lang="en-GB" dirty="0"/>
              <a:t>.</a:t>
            </a:r>
          </a:p>
        </p:txBody>
      </p:sp>
    </p:spTree>
    <p:extLst>
      <p:ext uri="{BB962C8B-B14F-4D97-AF65-F5344CB8AC3E}">
        <p14:creationId xmlns:p14="http://schemas.microsoft.com/office/powerpoint/2010/main" val="992029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a:extLst>
              <a:ext uri="{FF2B5EF4-FFF2-40B4-BE49-F238E27FC236}">
                <a16:creationId xmlns:a16="http://schemas.microsoft.com/office/drawing/2014/main" id="{FE598CCF-DE5C-4861-9C00-BF4B041E72A0}"/>
              </a:ext>
            </a:extLst>
          </p:cNvPr>
          <p:cNvPicPr>
            <a:picLocks noChangeAspect="1" noChangeArrowheads="1"/>
          </p:cNvPicPr>
          <p:nvPr/>
        </p:nvPicPr>
        <p:blipFill rotWithShape="1">
          <a:blip r:embed="rId3"/>
          <a:srcRect l="5260" r="7219" b="9868"/>
          <a:stretch/>
        </p:blipFill>
        <p:spPr bwMode="auto">
          <a:xfrm>
            <a:off x="2699521" y="651095"/>
            <a:ext cx="2704448" cy="1861126"/>
          </a:xfrm>
          <a:prstGeom prst="rect">
            <a:avLst/>
          </a:prstGeom>
          <a:solidFill>
            <a:schemeClr val="bg2">
              <a:lumMod val="20000"/>
              <a:lumOff val="80000"/>
            </a:schemeClr>
          </a:solidFill>
          <a:ln w="9525">
            <a:solidFill>
              <a:schemeClr val="bg2">
                <a:lumMod val="65000"/>
              </a:schemeClr>
            </a:solidFill>
            <a:miter lim="800000"/>
            <a:headEnd/>
            <a:tailEnd/>
          </a:ln>
        </p:spPr>
      </p:pic>
      <p:pic>
        <p:nvPicPr>
          <p:cNvPr id="11268" name="Picture 6">
            <a:extLst>
              <a:ext uri="{FF2B5EF4-FFF2-40B4-BE49-F238E27FC236}">
                <a16:creationId xmlns:a16="http://schemas.microsoft.com/office/drawing/2014/main" id="{820C267B-585C-4903-9389-5C1705B65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894" y="4756697"/>
            <a:ext cx="2739702" cy="18345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269" name="Picture 4" descr="SLIDE 1">
            <a:extLst>
              <a:ext uri="{FF2B5EF4-FFF2-40B4-BE49-F238E27FC236}">
                <a16:creationId xmlns:a16="http://schemas.microsoft.com/office/drawing/2014/main" id="{1710620D-7D1D-4DF2-8248-6F20DF930B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1894" y="2644611"/>
            <a:ext cx="2739703" cy="197969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6" name="Object 1">
            <a:extLst>
              <a:ext uri="{FF2B5EF4-FFF2-40B4-BE49-F238E27FC236}">
                <a16:creationId xmlns:a16="http://schemas.microsoft.com/office/drawing/2014/main" id="{5E59996D-7EB3-4FAF-BD32-5FF3580C6154}"/>
              </a:ext>
            </a:extLst>
          </p:cNvPr>
          <p:cNvGraphicFramePr>
            <a:graphicFrameLocks noChangeAspect="1"/>
          </p:cNvGraphicFramePr>
          <p:nvPr/>
        </p:nvGraphicFramePr>
        <p:xfrm>
          <a:off x="5582337" y="651095"/>
          <a:ext cx="2514798" cy="2605460"/>
        </p:xfrm>
        <a:graphic>
          <a:graphicData uri="http://schemas.openxmlformats.org/presentationml/2006/ole">
            <mc:AlternateContent xmlns:mc="http://schemas.openxmlformats.org/markup-compatibility/2006">
              <mc:Choice xmlns:v="urn:schemas-microsoft-com:vml" Requires="v">
                <p:oleObj spid="_x0000_s1027" name="Photo Editor Photo" r:id="rId6" imgW="8573697" imgH="5687219" progId="MSPhotoEd.3">
                  <p:embed/>
                </p:oleObj>
              </mc:Choice>
              <mc:Fallback>
                <p:oleObj name="Photo Editor Photo" r:id="rId6" imgW="8573697" imgH="5687219" progId="MSPhotoEd.3">
                  <p:embed/>
                  <p:pic>
                    <p:nvPicPr>
                      <p:cNvPr id="6" name="Object 1">
                        <a:extLst>
                          <a:ext uri="{FF2B5EF4-FFF2-40B4-BE49-F238E27FC236}">
                            <a16:creationId xmlns:a16="http://schemas.microsoft.com/office/drawing/2014/main" id="{5E59996D-7EB3-4FAF-BD32-5FF3580C61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19556" r="16444"/>
                      <a:stretch>
                        <a:fillRect/>
                      </a:stretch>
                    </p:blipFill>
                    <p:spPr bwMode="auto">
                      <a:xfrm>
                        <a:off x="5582337" y="651095"/>
                        <a:ext cx="2514798" cy="2605460"/>
                      </a:xfrm>
                      <a:prstGeom prst="rect">
                        <a:avLst/>
                      </a:prstGeom>
                      <a:noFill/>
                      <a:ln>
                        <a:noFill/>
                      </a:ln>
                    </p:spPr>
                  </p:pic>
                </p:oleObj>
              </mc:Fallback>
            </mc:AlternateContent>
          </a:graphicData>
        </a:graphic>
      </p:graphicFrame>
      <p:pic>
        <p:nvPicPr>
          <p:cNvPr id="7" name="Picture 22" descr="Image result for fractured front tooth">
            <a:hlinkClick r:id="rId8"/>
            <a:extLst>
              <a:ext uri="{FF2B5EF4-FFF2-40B4-BE49-F238E27FC236}">
                <a16:creationId xmlns:a16="http://schemas.microsoft.com/office/drawing/2014/main" id="{9C8D4A81-13CB-48BB-AEB8-CFDAD4C7856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b="14763"/>
          <a:stretch/>
        </p:blipFill>
        <p:spPr bwMode="auto">
          <a:xfrm>
            <a:off x="5575433" y="3356992"/>
            <a:ext cx="2514798" cy="160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Image result for increased overjet">
            <a:extLst>
              <a:ext uri="{FF2B5EF4-FFF2-40B4-BE49-F238E27FC236}">
                <a16:creationId xmlns:a16="http://schemas.microsoft.com/office/drawing/2014/main" id="{CE58C572-8A53-4EB5-A677-E2FB51403E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2220" y="855092"/>
            <a:ext cx="2287175" cy="175622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ee the source image">
            <a:extLst>
              <a:ext uri="{FF2B5EF4-FFF2-40B4-BE49-F238E27FC236}">
                <a16:creationId xmlns:a16="http://schemas.microsoft.com/office/drawing/2014/main" id="{AD40CC46-97EF-485F-8977-0C37445D8EA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873" r="9821"/>
          <a:stretch/>
        </p:blipFill>
        <p:spPr bwMode="auto">
          <a:xfrm>
            <a:off x="8184232" y="4377118"/>
            <a:ext cx="2345162" cy="143410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9C3CCCF0-72A7-4658-B765-D7E8EA4C4422}"/>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1652" t="13469" r="23539" b="37903"/>
          <a:stretch/>
        </p:blipFill>
        <p:spPr bwMode="auto">
          <a:xfrm>
            <a:off x="8213226" y="2974956"/>
            <a:ext cx="2287174" cy="131900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ee the source image">
            <a:extLst>
              <a:ext uri="{FF2B5EF4-FFF2-40B4-BE49-F238E27FC236}">
                <a16:creationId xmlns:a16="http://schemas.microsoft.com/office/drawing/2014/main" id="{F55C2788-F691-4C09-BD28-E772EE689F3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01608" y="5284567"/>
            <a:ext cx="2602613" cy="1306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75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9B2E000-DFBF-4BAD-8874-02E26DCA5A31}"/>
              </a:ext>
            </a:extLst>
          </p:cNvPr>
          <p:cNvSpPr>
            <a:spLocks noGrp="1"/>
          </p:cNvSpPr>
          <p:nvPr>
            <p:ph type="title"/>
          </p:nvPr>
        </p:nvSpPr>
        <p:spPr>
          <a:xfrm>
            <a:off x="2782888" y="692150"/>
            <a:ext cx="7516812" cy="782638"/>
          </a:xfrm>
        </p:spPr>
        <p:txBody>
          <a:bodyPr/>
          <a:lstStyle/>
          <a:p>
            <a:r>
              <a:rPr lang="en-GB" altLang="en-US" sz="3200" b="1">
                <a:solidFill>
                  <a:srgbClr val="002060"/>
                </a:solidFill>
              </a:rPr>
              <a:t>Dental Caries </a:t>
            </a:r>
          </a:p>
        </p:txBody>
      </p:sp>
      <p:sp>
        <p:nvSpPr>
          <p:cNvPr id="6147" name="Content Placeholder 2">
            <a:extLst>
              <a:ext uri="{FF2B5EF4-FFF2-40B4-BE49-F238E27FC236}">
                <a16:creationId xmlns:a16="http://schemas.microsoft.com/office/drawing/2014/main" id="{73CA378C-4FE9-4673-A823-7B793414ADCA}"/>
              </a:ext>
            </a:extLst>
          </p:cNvPr>
          <p:cNvSpPr>
            <a:spLocks noGrp="1"/>
          </p:cNvSpPr>
          <p:nvPr>
            <p:ph idx="1"/>
          </p:nvPr>
        </p:nvSpPr>
        <p:spPr>
          <a:xfrm>
            <a:off x="2424113" y="1724026"/>
            <a:ext cx="7875587" cy="4429125"/>
          </a:xfrm>
        </p:spPr>
        <p:txBody>
          <a:bodyPr/>
          <a:lstStyle/>
          <a:p>
            <a:pPr marL="431800" indent="-342900">
              <a:buFont typeface="Arial" panose="020B0604020202020204" pitchFamily="34" charset="0"/>
              <a:buChar char="•"/>
            </a:pPr>
            <a:r>
              <a:rPr lang="en-GB" altLang="en-US" sz="2400" dirty="0">
                <a:solidFill>
                  <a:srgbClr val="C00000"/>
                </a:solidFill>
              </a:rPr>
              <a:t>Is largely </a:t>
            </a:r>
            <a:r>
              <a:rPr lang="en-GB" altLang="en-US" sz="2400" i="1" u="sng" dirty="0">
                <a:solidFill>
                  <a:srgbClr val="C00000"/>
                </a:solidFill>
              </a:rPr>
              <a:t>preventable</a:t>
            </a:r>
            <a:r>
              <a:rPr lang="en-GB" altLang="en-US" sz="2400" i="1" dirty="0">
                <a:solidFill>
                  <a:srgbClr val="C00000"/>
                </a:solidFill>
              </a:rPr>
              <a:t>, health inequality</a:t>
            </a:r>
            <a:endParaRPr lang="en-GB" altLang="en-US" sz="2400" dirty="0"/>
          </a:p>
          <a:p>
            <a:pPr marL="431800" indent="-342900">
              <a:buFont typeface="Arial" panose="020B0604020202020204" pitchFamily="34" charset="0"/>
              <a:buChar char="•"/>
            </a:pPr>
            <a:r>
              <a:rPr lang="en-GB" altLang="en-US" sz="2400" dirty="0"/>
              <a:t>Multifactorial aetiology – </a:t>
            </a:r>
            <a:r>
              <a:rPr lang="en-GB" altLang="en-US" sz="2400" i="1" dirty="0"/>
              <a:t>bacteria / tooth / sugar / time </a:t>
            </a:r>
            <a:r>
              <a:rPr lang="en-GB" altLang="en-US" sz="2400" dirty="0"/>
              <a:t>= caries </a:t>
            </a:r>
            <a:r>
              <a:rPr lang="en-GB" altLang="en-US" sz="1800" i="1" dirty="0">
                <a:solidFill>
                  <a:schemeClr val="bg2">
                    <a:lumMod val="50000"/>
                  </a:schemeClr>
                </a:solidFill>
              </a:rPr>
              <a:t>(Management strategies - monitor / fill / extract) </a:t>
            </a:r>
          </a:p>
          <a:p>
            <a:pPr marL="431800" indent="-342900">
              <a:buFont typeface="Arial" panose="020B0604020202020204" pitchFamily="34" charset="0"/>
              <a:buChar char="•"/>
            </a:pPr>
            <a:r>
              <a:rPr lang="en-GB" altLang="en-US" sz="2400" dirty="0"/>
              <a:t>Manpower &amp; Finance HUGE</a:t>
            </a:r>
          </a:p>
          <a:p>
            <a:pPr marL="431800" indent="-342900">
              <a:buFont typeface="Arial" panose="020B0604020202020204" pitchFamily="34" charset="0"/>
              <a:buChar char="•"/>
            </a:pPr>
            <a:r>
              <a:rPr lang="en-US" altLang="en-US" sz="2400" dirty="0"/>
              <a:t>Extraction of carious teeth is the most common reason for the hospital admission of children in England &gt; 43,000</a:t>
            </a:r>
          </a:p>
          <a:p>
            <a:pPr marL="431800" indent="-342900">
              <a:buFont typeface="Arial" panose="020B0604020202020204" pitchFamily="34" charset="0"/>
              <a:buChar char="•"/>
            </a:pPr>
            <a:r>
              <a:rPr lang="en-US" altLang="en-US" sz="2400" dirty="0"/>
              <a:t>5–9 age group rising (</a:t>
            </a:r>
            <a:r>
              <a:rPr lang="en-US" altLang="en-US" sz="2400" i="1" dirty="0"/>
              <a:t>26,000 in England in 2018</a:t>
            </a:r>
            <a:r>
              <a:rPr lang="en-US" altLang="en-US" sz="2400" dirty="0"/>
              <a:t>)</a:t>
            </a:r>
            <a:endParaRPr lang="en-GB" altLang="en-US" sz="2400" dirty="0"/>
          </a:p>
          <a:p>
            <a:endParaRPr lang="en-GB" altLang="en-US" sz="2400" dirty="0"/>
          </a:p>
          <a:p>
            <a:r>
              <a:rPr lang="en-GB" altLang="en-US" sz="2400" dirty="0">
                <a:solidFill>
                  <a:srgbClr val="000000"/>
                </a:solidFill>
              </a:rPr>
              <a:t>Public Health England, </a:t>
            </a:r>
            <a:r>
              <a:rPr lang="en-US" altLang="en-US" sz="2400" dirty="0">
                <a:solidFill>
                  <a:srgbClr val="000000"/>
                </a:solidFill>
              </a:rPr>
              <a:t>National Dental Epidemiology</a:t>
            </a:r>
          </a:p>
          <a:p>
            <a:r>
              <a:rPr lang="en-US" altLang="en-US" sz="2400" dirty="0" err="1">
                <a:solidFill>
                  <a:srgbClr val="000000"/>
                </a:solidFill>
              </a:rPr>
              <a:t>Programme</a:t>
            </a:r>
            <a:r>
              <a:rPr lang="en-US" altLang="en-US" sz="2400" dirty="0">
                <a:solidFill>
                  <a:srgbClr val="000000"/>
                </a:solidFill>
              </a:rPr>
              <a:t> for England: oral health survey of 5-year-olds 2019..</a:t>
            </a:r>
          </a:p>
          <a:p>
            <a:endParaRPr lang="en-GB" altLang="en-US" sz="2400" dirty="0"/>
          </a:p>
          <a:p>
            <a:pPr marL="431800" indent="-342900">
              <a:buFont typeface="Arial" panose="020B0604020202020204" pitchFamily="34" charset="0"/>
              <a:buChar char="•"/>
            </a:pPr>
            <a:endParaRPr lang="en-GB" altLang="en-US" sz="2400" dirty="0"/>
          </a:p>
          <a:p>
            <a:pPr marL="431800" indent="-342900">
              <a:buFont typeface="Arial" panose="020B0604020202020204" pitchFamily="34" charset="0"/>
              <a:buChar char="•"/>
            </a:pPr>
            <a:endParaRPr lang="en-GB" altLang="en-US" sz="2400" dirty="0"/>
          </a:p>
          <a:p>
            <a:pPr marL="431800" indent="-342900">
              <a:buFont typeface="Arial" panose="020B0604020202020204" pitchFamily="34" charset="0"/>
              <a:buChar char="•"/>
            </a:pPr>
            <a:endParaRPr lang="en-GB" altLang="en-US" sz="2400" i="1" u="sng" dirty="0">
              <a:solidFill>
                <a:srgbClr val="C00000"/>
              </a:solidFill>
            </a:endParaRPr>
          </a:p>
          <a:p>
            <a:pPr marL="431800" indent="-342900">
              <a:buFont typeface="Arial" panose="020B0604020202020204" pitchFamily="34" charset="0"/>
              <a:buChar char="•"/>
            </a:pPr>
            <a:endParaRPr lang="en-GB" altLang="en-US" sz="2400" dirty="0"/>
          </a:p>
          <a:p>
            <a:pPr marL="431800" indent="-342900">
              <a:buFont typeface="Arial" panose="020B0604020202020204" pitchFamily="34" charset="0"/>
              <a:buChar char="•"/>
            </a:pPr>
            <a:endParaRPr lang="en-GB" altLang="en-US" sz="2400" b="1" dirty="0"/>
          </a:p>
          <a:p>
            <a:pPr marL="431800" indent="-342900">
              <a:buFont typeface="Arial" panose="020B0604020202020204" pitchFamily="34" charset="0"/>
              <a:buChar char="•"/>
            </a:pPr>
            <a:endParaRPr lang="en-GB" altLang="en-US" sz="2400" b="1" i="1" u="sng" dirty="0">
              <a:solidFill>
                <a:srgbClr val="C00000"/>
              </a:solidFill>
            </a:endParaRPr>
          </a:p>
          <a:p>
            <a:pPr marL="431800" indent="-342900">
              <a:buFont typeface="Arial" panose="020B0604020202020204" pitchFamily="34" charset="0"/>
              <a:buChar char="•"/>
            </a:pPr>
            <a:endParaRPr lang="en-GB" altLang="en-US" b="1" dirty="0"/>
          </a:p>
        </p:txBody>
      </p:sp>
      <p:pic>
        <p:nvPicPr>
          <p:cNvPr id="7" name="Picture 2" descr="C:\Users\ajohnson\AppData\Local\Microsoft\Windows\Temporary Internet Files\Content.Outlook\3WMI4H1B\FullSizeRender.jpg">
            <a:extLst>
              <a:ext uri="{FF2B5EF4-FFF2-40B4-BE49-F238E27FC236}">
                <a16:creationId xmlns:a16="http://schemas.microsoft.com/office/drawing/2014/main" id="{D38B0EAC-5D85-47B2-923F-37A21D0A8FCA}"/>
              </a:ext>
            </a:extLst>
          </p:cNvPr>
          <p:cNvPicPr>
            <a:picLocks noChangeAspect="1" noChangeArrowheads="1"/>
          </p:cNvPicPr>
          <p:nvPr/>
        </p:nvPicPr>
        <p:blipFill rotWithShape="1">
          <a:blip r:embed="rId2"/>
          <a:srcRect l="20526" t="25544" r="26140" b="26596"/>
          <a:stretch/>
        </p:blipFill>
        <p:spPr bwMode="auto">
          <a:xfrm>
            <a:off x="8544273" y="804420"/>
            <a:ext cx="1493707" cy="1340737"/>
          </a:xfrm>
          <a:prstGeom prst="rect">
            <a:avLst/>
          </a:prstGeom>
          <a:noFill/>
          <a:ln>
            <a:solidFill>
              <a:schemeClr val="bg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421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189B56-37CD-4AC6-BB7D-04BF5BAE5C29}"/>
              </a:ext>
            </a:extLst>
          </p:cNvPr>
          <p:cNvPicPr>
            <a:picLocks noChangeAspect="1"/>
          </p:cNvPicPr>
          <p:nvPr/>
        </p:nvPicPr>
        <p:blipFill rotWithShape="1">
          <a:blip r:embed="rId2"/>
          <a:srcRect l="29525" t="36000" r="31888" b="17800"/>
          <a:stretch/>
        </p:blipFill>
        <p:spPr>
          <a:xfrm>
            <a:off x="2855641" y="1340769"/>
            <a:ext cx="6932407" cy="4668763"/>
          </a:xfrm>
          <a:prstGeom prst="rect">
            <a:avLst/>
          </a:prstGeom>
          <a:ln>
            <a:solidFill>
              <a:schemeClr val="bg1">
                <a:lumMod val="50000"/>
              </a:schemeClr>
            </a:solidFill>
          </a:ln>
        </p:spPr>
      </p:pic>
      <p:cxnSp>
        <p:nvCxnSpPr>
          <p:cNvPr id="3" name="Straight Arrow Connector 2">
            <a:extLst>
              <a:ext uri="{FF2B5EF4-FFF2-40B4-BE49-F238E27FC236}">
                <a16:creationId xmlns:a16="http://schemas.microsoft.com/office/drawing/2014/main" id="{C998F7E9-749D-4BF9-9C49-6252AA3245FE}"/>
              </a:ext>
            </a:extLst>
          </p:cNvPr>
          <p:cNvCxnSpPr/>
          <p:nvPr/>
        </p:nvCxnSpPr>
        <p:spPr bwMode="auto">
          <a:xfrm flipV="1">
            <a:off x="4439816" y="2060848"/>
            <a:ext cx="0" cy="216024"/>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Arrow Connector 4">
            <a:extLst>
              <a:ext uri="{FF2B5EF4-FFF2-40B4-BE49-F238E27FC236}">
                <a16:creationId xmlns:a16="http://schemas.microsoft.com/office/drawing/2014/main" id="{537E07DB-93E5-416A-9A27-A46FD6A89B6C}"/>
              </a:ext>
            </a:extLst>
          </p:cNvPr>
          <p:cNvCxnSpPr/>
          <p:nvPr/>
        </p:nvCxnSpPr>
        <p:spPr bwMode="auto">
          <a:xfrm flipV="1">
            <a:off x="4583832" y="3573016"/>
            <a:ext cx="0" cy="216024"/>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Arrow Connector 5">
            <a:extLst>
              <a:ext uri="{FF2B5EF4-FFF2-40B4-BE49-F238E27FC236}">
                <a16:creationId xmlns:a16="http://schemas.microsoft.com/office/drawing/2014/main" id="{33631749-343E-4D5F-A8A7-4D2CACC46B49}"/>
              </a:ext>
            </a:extLst>
          </p:cNvPr>
          <p:cNvCxnSpPr/>
          <p:nvPr/>
        </p:nvCxnSpPr>
        <p:spPr bwMode="auto">
          <a:xfrm flipV="1">
            <a:off x="4151784" y="2348880"/>
            <a:ext cx="0" cy="216024"/>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a:extLst>
              <a:ext uri="{FF2B5EF4-FFF2-40B4-BE49-F238E27FC236}">
                <a16:creationId xmlns:a16="http://schemas.microsoft.com/office/drawing/2014/main" id="{C8CAEDB8-03FD-4740-9AE1-92B05F452D42}"/>
              </a:ext>
            </a:extLst>
          </p:cNvPr>
          <p:cNvCxnSpPr/>
          <p:nvPr/>
        </p:nvCxnSpPr>
        <p:spPr bwMode="auto">
          <a:xfrm flipV="1">
            <a:off x="4655840" y="4221088"/>
            <a:ext cx="0" cy="216024"/>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Arrow Connector 7">
            <a:extLst>
              <a:ext uri="{FF2B5EF4-FFF2-40B4-BE49-F238E27FC236}">
                <a16:creationId xmlns:a16="http://schemas.microsoft.com/office/drawing/2014/main" id="{6EE59EBB-137E-47B2-B3CF-5C8EC90CA2AA}"/>
              </a:ext>
            </a:extLst>
          </p:cNvPr>
          <p:cNvCxnSpPr/>
          <p:nvPr/>
        </p:nvCxnSpPr>
        <p:spPr bwMode="auto">
          <a:xfrm flipV="1">
            <a:off x="4439816" y="2636912"/>
            <a:ext cx="0" cy="216024"/>
          </a:xfrm>
          <a:prstGeom prst="straightConnector1">
            <a:avLst/>
          </a:prstGeom>
          <a:solidFill>
            <a:schemeClr val="accent1"/>
          </a:solidFill>
          <a:ln w="28575" cap="flat" cmpd="sng" algn="ctr">
            <a:solidFill>
              <a:srgbClr val="C0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76125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C9E80E-6306-408F-8285-400209302CA2}"/>
              </a:ext>
            </a:extLst>
          </p:cNvPr>
          <p:cNvPicPr>
            <a:picLocks noChangeAspect="1"/>
          </p:cNvPicPr>
          <p:nvPr/>
        </p:nvPicPr>
        <p:blipFill rotWithShape="1">
          <a:blip r:embed="rId2"/>
          <a:srcRect l="29525" t="52800" r="31101" b="6601"/>
          <a:stretch/>
        </p:blipFill>
        <p:spPr>
          <a:xfrm>
            <a:off x="2783632" y="1628800"/>
            <a:ext cx="7076648" cy="4104456"/>
          </a:xfrm>
          <a:prstGeom prst="rect">
            <a:avLst/>
          </a:prstGeom>
          <a:ln>
            <a:solidFill>
              <a:schemeClr val="tx2"/>
            </a:solidFill>
          </a:ln>
        </p:spPr>
      </p:pic>
    </p:spTree>
    <p:extLst>
      <p:ext uri="{BB962C8B-B14F-4D97-AF65-F5344CB8AC3E}">
        <p14:creationId xmlns:p14="http://schemas.microsoft.com/office/powerpoint/2010/main" val="1488436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19F5F8-BC73-4C0B-AE61-085A463A3A2F}"/>
              </a:ext>
            </a:extLst>
          </p:cNvPr>
          <p:cNvPicPr>
            <a:picLocks noChangeAspect="1"/>
          </p:cNvPicPr>
          <p:nvPr/>
        </p:nvPicPr>
        <p:blipFill rotWithShape="1">
          <a:blip r:embed="rId2"/>
          <a:srcRect l="30313" t="27600" r="32676" b="29000"/>
          <a:stretch/>
        </p:blipFill>
        <p:spPr>
          <a:xfrm>
            <a:off x="2567608" y="1124745"/>
            <a:ext cx="7516706" cy="4957827"/>
          </a:xfrm>
          <a:prstGeom prst="rect">
            <a:avLst/>
          </a:prstGeom>
          <a:ln>
            <a:solidFill>
              <a:schemeClr val="accent5">
                <a:lumMod val="10000"/>
              </a:schemeClr>
            </a:solidFill>
          </a:ln>
        </p:spPr>
      </p:pic>
    </p:spTree>
    <p:extLst>
      <p:ext uri="{BB962C8B-B14F-4D97-AF65-F5344CB8AC3E}">
        <p14:creationId xmlns:p14="http://schemas.microsoft.com/office/powerpoint/2010/main" val="2812896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A55F7F18-3637-4613-8D3F-719E502B1F6C}"/>
              </a:ext>
            </a:extLst>
          </p:cNvPr>
          <p:cNvSpPr>
            <a:spLocks noGrp="1" noChangeArrowheads="1"/>
          </p:cNvSpPr>
          <p:nvPr>
            <p:ph type="body" idx="1"/>
          </p:nvPr>
        </p:nvSpPr>
        <p:spPr>
          <a:xfrm>
            <a:off x="2351585" y="1938605"/>
            <a:ext cx="8558213" cy="4468812"/>
          </a:xfrm>
        </p:spPr>
        <p:txBody>
          <a:bodyPr/>
          <a:lstStyle/>
          <a:p>
            <a:pPr>
              <a:lnSpc>
                <a:spcPct val="90000"/>
              </a:lnSpc>
              <a:buFontTx/>
              <a:buNone/>
              <a:defRPr/>
            </a:pPr>
            <a:endParaRPr lang="en-GB" altLang="en-US" b="1" dirty="0"/>
          </a:p>
          <a:p>
            <a:pPr marL="431800" indent="-342900">
              <a:lnSpc>
                <a:spcPct val="90000"/>
              </a:lnSpc>
              <a:buFont typeface="Arial" panose="020B0604020202020204" pitchFamily="34" charset="0"/>
              <a:buChar char="•"/>
              <a:defRPr/>
            </a:pPr>
            <a:r>
              <a:rPr lang="en-GB" altLang="en-US" sz="2400" dirty="0"/>
              <a:t>Male &gt; Female, 1:2 children</a:t>
            </a:r>
          </a:p>
          <a:p>
            <a:pPr>
              <a:lnSpc>
                <a:spcPct val="90000"/>
              </a:lnSpc>
              <a:defRPr/>
            </a:pPr>
            <a:endParaRPr lang="en-GB" altLang="en-US" sz="2400" dirty="0"/>
          </a:p>
          <a:p>
            <a:pPr marL="431800" indent="-342900">
              <a:lnSpc>
                <a:spcPct val="90000"/>
              </a:lnSpc>
              <a:buFont typeface="Arial" panose="020B0604020202020204" pitchFamily="34" charset="0"/>
              <a:buChar char="•"/>
              <a:defRPr/>
            </a:pPr>
            <a:r>
              <a:rPr lang="en-GB" altLang="en-US" sz="2400" dirty="0"/>
              <a:t>Accident prone ages</a:t>
            </a:r>
          </a:p>
          <a:p>
            <a:pPr marL="431800" indent="-342900">
              <a:lnSpc>
                <a:spcPct val="90000"/>
              </a:lnSpc>
              <a:buFont typeface="Arial" panose="020B0604020202020204" pitchFamily="34" charset="0"/>
              <a:buChar char="•"/>
              <a:defRPr/>
            </a:pPr>
            <a:endParaRPr lang="en-GB" altLang="en-US" sz="2400" i="1" dirty="0"/>
          </a:p>
          <a:p>
            <a:pPr marL="431800" indent="-342900">
              <a:lnSpc>
                <a:spcPct val="90000"/>
              </a:lnSpc>
              <a:buFont typeface="Arial" panose="020B0604020202020204" pitchFamily="34" charset="0"/>
              <a:buChar char="•"/>
              <a:defRPr/>
            </a:pPr>
            <a:r>
              <a:rPr lang="en-GB" altLang="en-US" sz="2400" i="1" dirty="0">
                <a:solidFill>
                  <a:srgbClr val="C00000"/>
                </a:solidFill>
              </a:rPr>
              <a:t>LONG-TERM follow-up needed</a:t>
            </a:r>
          </a:p>
          <a:p>
            <a:pPr lvl="1">
              <a:lnSpc>
                <a:spcPct val="90000"/>
              </a:lnSpc>
              <a:buFontTx/>
              <a:buNone/>
              <a:defRPr/>
            </a:pPr>
            <a:endParaRPr lang="en-GB" altLang="en-US" dirty="0"/>
          </a:p>
          <a:p>
            <a:pPr marL="431800" indent="-342900">
              <a:lnSpc>
                <a:spcPct val="90000"/>
              </a:lnSpc>
              <a:buFont typeface="Arial" panose="020B0604020202020204" pitchFamily="34" charset="0"/>
              <a:buChar char="•"/>
              <a:defRPr/>
            </a:pPr>
            <a:r>
              <a:rPr lang="en-GB" altLang="en-US" sz="2400" dirty="0"/>
              <a:t>Fracture upper adult central incisor most common - </a:t>
            </a:r>
            <a:r>
              <a:rPr lang="en-GB" altLang="en-US" sz="2400" i="1" dirty="0">
                <a:solidFill>
                  <a:srgbClr val="7030A0"/>
                </a:solidFill>
              </a:rPr>
              <a:t>remember SOFT tissues - tongue, palate, head &amp; neck</a:t>
            </a:r>
          </a:p>
          <a:p>
            <a:pPr marL="431800" indent="-342900">
              <a:lnSpc>
                <a:spcPct val="90000"/>
              </a:lnSpc>
              <a:buFont typeface="Arial" panose="020B0604020202020204" pitchFamily="34" charset="0"/>
              <a:buChar char="•"/>
              <a:defRPr/>
            </a:pPr>
            <a:endParaRPr lang="en-GB" altLang="en-US" sz="2400" i="1" dirty="0">
              <a:solidFill>
                <a:srgbClr val="7030A0"/>
              </a:solidFill>
            </a:endParaRPr>
          </a:p>
          <a:p>
            <a:pPr marL="431800" indent="-342900">
              <a:lnSpc>
                <a:spcPct val="90000"/>
              </a:lnSpc>
              <a:buFont typeface="Arial" panose="020B0604020202020204" pitchFamily="34" charset="0"/>
              <a:buChar char="•"/>
              <a:defRPr/>
            </a:pPr>
            <a:r>
              <a:rPr lang="en-GB" altLang="en-US" sz="2400" b="1" i="1" dirty="0">
                <a:solidFill>
                  <a:srgbClr val="663300"/>
                </a:solidFill>
              </a:rPr>
              <a:t>NAI*</a:t>
            </a:r>
          </a:p>
          <a:p>
            <a:pPr>
              <a:lnSpc>
                <a:spcPct val="90000"/>
              </a:lnSpc>
              <a:defRPr/>
            </a:pPr>
            <a:endParaRPr lang="en-GB" altLang="en-US" b="1" dirty="0">
              <a:solidFill>
                <a:srgbClr val="000099"/>
              </a:solidFill>
            </a:endParaRPr>
          </a:p>
        </p:txBody>
      </p:sp>
      <p:sp>
        <p:nvSpPr>
          <p:cNvPr id="8195" name="Rectangle 3">
            <a:extLst>
              <a:ext uri="{FF2B5EF4-FFF2-40B4-BE49-F238E27FC236}">
                <a16:creationId xmlns:a16="http://schemas.microsoft.com/office/drawing/2014/main" id="{CF8C6892-F56C-480D-AFA7-E68DEBEA21C4}"/>
              </a:ext>
            </a:extLst>
          </p:cNvPr>
          <p:cNvSpPr>
            <a:spLocks noGrp="1" noChangeArrowheads="1"/>
          </p:cNvSpPr>
          <p:nvPr>
            <p:ph type="title"/>
          </p:nvPr>
        </p:nvSpPr>
        <p:spPr>
          <a:xfrm>
            <a:off x="2495550" y="836613"/>
            <a:ext cx="7532688" cy="8064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r>
              <a:rPr lang="en-GB" altLang="en-US" sz="3100" dirty="0">
                <a:solidFill>
                  <a:srgbClr val="800000"/>
                </a:solidFill>
                <a:cs typeface="Times New Roman" panose="02020603050405020304" pitchFamily="18" charset="0"/>
              </a:rPr>
              <a:t> </a:t>
            </a:r>
            <a:r>
              <a:rPr lang="en-GB" altLang="en-US" b="1" dirty="0">
                <a:solidFill>
                  <a:srgbClr val="002060"/>
                </a:solidFill>
                <a:cs typeface="Times New Roman" panose="02020603050405020304" pitchFamily="18" charset="0"/>
              </a:rPr>
              <a:t>Dental Trauma</a:t>
            </a:r>
          </a:p>
        </p:txBody>
      </p:sp>
      <p:pic>
        <p:nvPicPr>
          <p:cNvPr id="8196" name="Picture 3" descr="trauma avulsed primary and permanent incisor (1)">
            <a:extLst>
              <a:ext uri="{FF2B5EF4-FFF2-40B4-BE49-F238E27FC236}">
                <a16:creationId xmlns:a16="http://schemas.microsoft.com/office/drawing/2014/main" id="{16DA5606-8C2D-4978-B24B-81667C02E8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2626" y="1441719"/>
            <a:ext cx="2014537" cy="9937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7" name="Picture 4" descr="Luxation">
            <a:extLst>
              <a:ext uri="{FF2B5EF4-FFF2-40B4-BE49-F238E27FC236}">
                <a16:creationId xmlns:a16="http://schemas.microsoft.com/office/drawing/2014/main" id="{6231179E-D923-461B-97FB-7D98D3665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73" t="24104" r="5318"/>
          <a:stretch>
            <a:fillRect/>
          </a:stretch>
        </p:blipFill>
        <p:spPr bwMode="auto">
          <a:xfrm>
            <a:off x="8302625" y="2678113"/>
            <a:ext cx="2033588" cy="1501775"/>
          </a:xfrm>
          <a:prstGeom prst="rect">
            <a:avLst/>
          </a:prstGeom>
          <a:noFill/>
          <a:ln w="9525">
            <a:solidFill>
              <a:srgbClr val="8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8733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7C7860AF-C3EA-4ED8-A845-42349E8A97C7}"/>
              </a:ext>
            </a:extLst>
          </p:cNvPr>
          <p:cNvSpPr>
            <a:spLocks noGrp="1"/>
          </p:cNvSpPr>
          <p:nvPr>
            <p:ph type="title"/>
          </p:nvPr>
        </p:nvSpPr>
        <p:spPr>
          <a:xfrm>
            <a:off x="2629136" y="980728"/>
            <a:ext cx="8064500" cy="782638"/>
          </a:xfrm>
        </p:spPr>
        <p:txBody>
          <a:bodyPr/>
          <a:lstStyle/>
          <a:p>
            <a:r>
              <a:rPr lang="en-GB" altLang="en-US" b="1" dirty="0">
                <a:solidFill>
                  <a:srgbClr val="002060"/>
                </a:solidFill>
              </a:rPr>
              <a:t>Optimal oral health - 4 </a:t>
            </a:r>
            <a:r>
              <a:rPr lang="en-GB" altLang="en-US" b="1" i="1" dirty="0">
                <a:solidFill>
                  <a:srgbClr val="002060"/>
                </a:solidFill>
              </a:rPr>
              <a:t>essential components</a:t>
            </a:r>
            <a:r>
              <a:rPr lang="en-GB" altLang="en-US" dirty="0"/>
              <a:t> </a:t>
            </a:r>
            <a:br>
              <a:rPr lang="en-GB" altLang="en-US" dirty="0"/>
            </a:br>
            <a:endParaRPr lang="en-GB" altLang="en-US" dirty="0"/>
          </a:p>
        </p:txBody>
      </p:sp>
      <p:sp>
        <p:nvSpPr>
          <p:cNvPr id="3" name="Content Placeholder 2">
            <a:extLst>
              <a:ext uri="{FF2B5EF4-FFF2-40B4-BE49-F238E27FC236}">
                <a16:creationId xmlns:a16="http://schemas.microsoft.com/office/drawing/2014/main" id="{0F91F6A9-74FD-4026-9002-0E90E9A29ED2}"/>
              </a:ext>
            </a:extLst>
          </p:cNvPr>
          <p:cNvSpPr>
            <a:spLocks noGrp="1"/>
          </p:cNvSpPr>
          <p:nvPr>
            <p:ph idx="1"/>
          </p:nvPr>
        </p:nvSpPr>
        <p:spPr>
          <a:xfrm>
            <a:off x="2279650" y="1916114"/>
            <a:ext cx="8280400" cy="4429125"/>
          </a:xfrm>
        </p:spPr>
        <p:txBody>
          <a:bodyPr/>
          <a:lstStyle/>
          <a:p>
            <a:pPr marL="431800" indent="-342900">
              <a:buFont typeface="Wingdings" panose="05000000000000000000" pitchFamily="2" charset="2"/>
              <a:buChar char="ü"/>
              <a:defRPr/>
            </a:pPr>
            <a:r>
              <a:rPr lang="en-GB" sz="2400" b="1" dirty="0">
                <a:solidFill>
                  <a:srgbClr val="7030A0"/>
                </a:solidFill>
              </a:rPr>
              <a:t>Fluoride</a:t>
            </a:r>
            <a:r>
              <a:rPr lang="en-GB" sz="2400" dirty="0">
                <a:solidFill>
                  <a:srgbClr val="7030A0"/>
                </a:solidFill>
              </a:rPr>
              <a:t> </a:t>
            </a:r>
            <a:r>
              <a:rPr lang="en-GB" sz="2400" dirty="0"/>
              <a:t>- a regular source, usually supplied by twice daily use of fluoride toothpaste</a:t>
            </a:r>
          </a:p>
          <a:p>
            <a:pPr marL="431800" indent="-342900">
              <a:buFont typeface="Wingdings" panose="05000000000000000000" pitchFamily="2" charset="2"/>
              <a:buChar char="ü"/>
              <a:defRPr/>
            </a:pPr>
            <a:endParaRPr lang="en-GB" sz="2400" dirty="0">
              <a:solidFill>
                <a:srgbClr val="7030A0"/>
              </a:solidFill>
            </a:endParaRPr>
          </a:p>
          <a:p>
            <a:pPr marL="431800" indent="-342900">
              <a:buFont typeface="Wingdings" panose="05000000000000000000" pitchFamily="2" charset="2"/>
              <a:buChar char="ü"/>
              <a:defRPr/>
            </a:pPr>
            <a:r>
              <a:rPr lang="en-GB" sz="2400" b="1" dirty="0">
                <a:solidFill>
                  <a:srgbClr val="7030A0"/>
                </a:solidFill>
              </a:rPr>
              <a:t>Diet</a:t>
            </a:r>
            <a:r>
              <a:rPr lang="en-GB" sz="2400" dirty="0"/>
              <a:t> - limited </a:t>
            </a:r>
            <a:r>
              <a:rPr lang="en-GB" sz="2400" dirty="0">
                <a:solidFill>
                  <a:srgbClr val="C00000"/>
                </a:solidFill>
              </a:rPr>
              <a:t>frequency</a:t>
            </a:r>
            <a:r>
              <a:rPr lang="en-GB" sz="2400" dirty="0"/>
              <a:t> of sugary snacks &amp; drinks </a:t>
            </a:r>
            <a:r>
              <a:rPr lang="en-GB" i="1" dirty="0">
                <a:solidFill>
                  <a:schemeClr val="bg2">
                    <a:lumMod val="65000"/>
                  </a:schemeClr>
                </a:solidFill>
              </a:rPr>
              <a:t> (labelling, selling, advertising) – </a:t>
            </a:r>
            <a:r>
              <a:rPr lang="en-GB" i="1" dirty="0">
                <a:solidFill>
                  <a:srgbClr val="2B99CD"/>
                </a:solidFill>
              </a:rPr>
              <a:t>impact on health burden </a:t>
            </a:r>
            <a:r>
              <a:rPr lang="en-GB" i="1" dirty="0">
                <a:solidFill>
                  <a:schemeClr val="bg2">
                    <a:lumMod val="65000"/>
                  </a:schemeClr>
                </a:solidFill>
              </a:rPr>
              <a:t>– obesity, diabetes</a:t>
            </a:r>
          </a:p>
          <a:p>
            <a:pPr marL="431800" indent="-342900">
              <a:buFont typeface="Wingdings" panose="05000000000000000000" pitchFamily="2" charset="2"/>
              <a:buChar char="ü"/>
              <a:defRPr/>
            </a:pPr>
            <a:endParaRPr lang="en-GB" dirty="0"/>
          </a:p>
          <a:p>
            <a:pPr marL="431800" indent="-342900">
              <a:buFont typeface="Wingdings" panose="05000000000000000000" pitchFamily="2" charset="2"/>
              <a:buChar char="ü"/>
              <a:defRPr/>
            </a:pPr>
            <a:r>
              <a:rPr lang="en-GB" sz="2400" b="1" dirty="0">
                <a:solidFill>
                  <a:srgbClr val="7030A0"/>
                </a:solidFill>
              </a:rPr>
              <a:t>Oral hygiene </a:t>
            </a:r>
            <a:r>
              <a:rPr lang="en-GB" sz="2400" dirty="0"/>
              <a:t>- facilities, supervision &amp; assistance</a:t>
            </a:r>
          </a:p>
          <a:p>
            <a:pPr marL="431800" indent="-342900">
              <a:buFont typeface="Wingdings" panose="05000000000000000000" pitchFamily="2" charset="2"/>
              <a:buChar char="ü"/>
              <a:defRPr/>
            </a:pPr>
            <a:endParaRPr lang="en-GB" sz="2400" dirty="0"/>
          </a:p>
          <a:p>
            <a:pPr marL="431800" indent="-342900">
              <a:buFont typeface="Wingdings" panose="05000000000000000000" pitchFamily="2" charset="2"/>
              <a:buChar char="ü"/>
              <a:defRPr/>
            </a:pPr>
            <a:r>
              <a:rPr lang="en-GB" sz="2400" b="1" dirty="0">
                <a:solidFill>
                  <a:srgbClr val="7030A0"/>
                </a:solidFill>
              </a:rPr>
              <a:t>Dental visits </a:t>
            </a:r>
            <a:r>
              <a:rPr lang="en-GB" sz="2400" dirty="0"/>
              <a:t>- to benefit from preventive care &amp; treatment when needed</a:t>
            </a:r>
          </a:p>
          <a:p>
            <a:pPr>
              <a:defRPr/>
            </a:pPr>
            <a:endParaRPr lang="en-GB" dirty="0"/>
          </a:p>
        </p:txBody>
      </p:sp>
    </p:spTree>
    <p:extLst>
      <p:ext uri="{BB962C8B-B14F-4D97-AF65-F5344CB8AC3E}">
        <p14:creationId xmlns:p14="http://schemas.microsoft.com/office/powerpoint/2010/main" val="3055917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21EFCE9-0851-4CE0-B055-7630527B7CCB}"/>
              </a:ext>
            </a:extLst>
          </p:cNvPr>
          <p:cNvSpPr>
            <a:spLocks noGrp="1"/>
          </p:cNvSpPr>
          <p:nvPr>
            <p:ph type="title"/>
          </p:nvPr>
        </p:nvSpPr>
        <p:spPr>
          <a:xfrm>
            <a:off x="1698879" y="1431393"/>
            <a:ext cx="8885237" cy="1325563"/>
          </a:xfrm>
        </p:spPr>
        <p:txBody>
          <a:bodyPr/>
          <a:lstStyle/>
          <a:p>
            <a:pPr algn="ctr" eaLnBrk="1" hangingPunct="1"/>
            <a:r>
              <a:rPr lang="en-GB" altLang="en-US" b="1" dirty="0">
                <a:solidFill>
                  <a:srgbClr val="932121"/>
                </a:solidFill>
                <a:cs typeface="Arial" panose="020B0604020202020204" pitchFamily="34" charset="0"/>
              </a:rPr>
              <a:t>‘Safeguarding is </a:t>
            </a:r>
            <a:r>
              <a:rPr lang="en-GB" altLang="en-US" b="1" u="sng" dirty="0">
                <a:solidFill>
                  <a:srgbClr val="932121"/>
                </a:solidFill>
                <a:cs typeface="Arial" panose="020B0604020202020204" pitchFamily="34" charset="0"/>
              </a:rPr>
              <a:t>everyone’s</a:t>
            </a:r>
            <a:r>
              <a:rPr lang="en-GB" altLang="en-US" b="1" dirty="0">
                <a:solidFill>
                  <a:srgbClr val="932121"/>
                </a:solidFill>
                <a:cs typeface="Arial" panose="020B0604020202020204" pitchFamily="34" charset="0"/>
              </a:rPr>
              <a:t> responsibility’</a:t>
            </a:r>
          </a:p>
        </p:txBody>
      </p:sp>
      <p:grpSp>
        <p:nvGrpSpPr>
          <p:cNvPr id="7173" name="Group 3">
            <a:extLst>
              <a:ext uri="{FF2B5EF4-FFF2-40B4-BE49-F238E27FC236}">
                <a16:creationId xmlns:a16="http://schemas.microsoft.com/office/drawing/2014/main" id="{848036AF-D6C5-4A38-BBC7-0AACF558CABB}"/>
              </a:ext>
            </a:extLst>
          </p:cNvPr>
          <p:cNvGrpSpPr>
            <a:grpSpLocks/>
          </p:cNvGrpSpPr>
          <p:nvPr/>
        </p:nvGrpSpPr>
        <p:grpSpPr bwMode="auto">
          <a:xfrm>
            <a:off x="4766513" y="2848375"/>
            <a:ext cx="2811314" cy="2704528"/>
            <a:chOff x="8100219" y="4437112"/>
            <a:chExt cx="2386012" cy="2284413"/>
          </a:xfrm>
        </p:grpSpPr>
        <p:sp>
          <p:nvSpPr>
            <p:cNvPr id="7" name="Oval 6">
              <a:extLst>
                <a:ext uri="{FF2B5EF4-FFF2-40B4-BE49-F238E27FC236}">
                  <a16:creationId xmlns:a16="http://schemas.microsoft.com/office/drawing/2014/main" id="{36ACF0DB-220B-4FCC-9BE1-475D6F65EAD2}"/>
                </a:ext>
              </a:extLst>
            </p:cNvPr>
            <p:cNvSpPr/>
            <p:nvPr/>
          </p:nvSpPr>
          <p:spPr bwMode="auto">
            <a:xfrm>
              <a:off x="8100219" y="4437112"/>
              <a:ext cx="2386012" cy="2284413"/>
            </a:xfrm>
            <a:prstGeom prst="ellipse">
              <a:avLst/>
            </a:prstGeom>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68580" tIns="34290" rIns="68580" bIns="34290"/>
            <a:lstStyle/>
            <a:p>
              <a:pPr marL="66675" marR="0" lvl="0" indent="0" algn="ctr" defTabSz="342900" rtl="0" eaLnBrk="0" fontAlgn="base" latinLnBrk="0" hangingPunct="0">
                <a:lnSpc>
                  <a:spcPct val="100000"/>
                </a:lnSpc>
                <a:spcBef>
                  <a:spcPct val="0"/>
                </a:spcBef>
                <a:spcAft>
                  <a:spcPts val="450"/>
                </a:spcAft>
                <a:buClrTx/>
                <a:buSzPct val="60000"/>
                <a:buFontTx/>
                <a:buNone/>
                <a:tabLst/>
                <a:defRPr/>
              </a:pPr>
              <a:endParaRPr kumimoji="0" lang="en-US" sz="1050" b="1" i="0" u="none" strike="noStrike" kern="0" cap="none" spc="0" normalizeH="0" baseline="0" noProof="0" dirty="0">
                <a:ln>
                  <a:noFill/>
                </a:ln>
                <a:solidFill>
                  <a:srgbClr val="007B85"/>
                </a:solidFill>
                <a:effectLst/>
                <a:uLnTx/>
                <a:uFillTx/>
                <a:latin typeface="Arial"/>
                <a:ea typeface="ＭＳ Ｐゴシック"/>
                <a:cs typeface="+mn-cs"/>
              </a:endParaRPr>
            </a:p>
          </p:txBody>
        </p:sp>
        <p:sp>
          <p:nvSpPr>
            <p:cNvPr id="3" name="Rectangle 2">
              <a:extLst>
                <a:ext uri="{FF2B5EF4-FFF2-40B4-BE49-F238E27FC236}">
                  <a16:creationId xmlns:a16="http://schemas.microsoft.com/office/drawing/2014/main" id="{D80DCCED-847C-46A0-BF34-BE358986E30A}"/>
                </a:ext>
              </a:extLst>
            </p:cNvPr>
            <p:cNvSpPr/>
            <p:nvPr/>
          </p:nvSpPr>
          <p:spPr>
            <a:xfrm>
              <a:off x="8230527" y="4740836"/>
              <a:ext cx="1914525" cy="421605"/>
            </a:xfrm>
            <a:prstGeom prst="rect">
              <a:avLst/>
            </a:prstGeom>
          </p:spPr>
          <p:txBody>
            <a:bodyPr>
              <a:spAutoFit/>
            </a:bodyPr>
            <a:lstStyle/>
            <a:p>
              <a:pPr marL="88900" marR="0" lvl="0" indent="0" algn="ctr" defTabSz="914400" rtl="0" eaLnBrk="1" fontAlgn="base" latinLnBrk="0" hangingPunct="1">
                <a:lnSpc>
                  <a:spcPct val="100000"/>
                </a:lnSpc>
                <a:spcBef>
                  <a:spcPct val="0"/>
                </a:spcBef>
                <a:spcAft>
                  <a:spcPct val="0"/>
                </a:spcAft>
                <a:buClrTx/>
                <a:buSzTx/>
                <a:buFontTx/>
                <a:buNone/>
                <a:tabLst/>
                <a:defRPr/>
              </a:pPr>
              <a:endParaRPr kumimoji="0" lang="en-GB" altLang="en-US" sz="2000" b="0" i="1" u="none" strike="noStrike" kern="1200" cap="none" spc="0" normalizeH="0" baseline="0" noProof="0" dirty="0">
                <a:ln>
                  <a:noFill/>
                </a:ln>
                <a:solidFill>
                  <a:srgbClr val="FF0000"/>
                </a:solidFill>
                <a:effectLst/>
                <a:uLnTx/>
                <a:uFillTx/>
                <a:latin typeface="Arial" panose="020B0604020202020204" pitchFamily="34" charset="0"/>
                <a:ea typeface="MS PGothic" panose="020B0600070205080204" pitchFamily="34" charset="-128"/>
                <a:cs typeface="+mn-cs"/>
              </a:endParaRPr>
            </a:p>
          </p:txBody>
        </p:sp>
      </p:grpSp>
      <p:grpSp>
        <p:nvGrpSpPr>
          <p:cNvPr id="7174" name="Group 10">
            <a:extLst>
              <a:ext uri="{FF2B5EF4-FFF2-40B4-BE49-F238E27FC236}">
                <a16:creationId xmlns:a16="http://schemas.microsoft.com/office/drawing/2014/main" id="{6E193C07-7ECC-483E-B0CA-5C7EC4199D7D}"/>
              </a:ext>
            </a:extLst>
          </p:cNvPr>
          <p:cNvGrpSpPr>
            <a:grpSpLocks/>
          </p:cNvGrpSpPr>
          <p:nvPr/>
        </p:nvGrpSpPr>
        <p:grpSpPr bwMode="auto">
          <a:xfrm>
            <a:off x="7219893" y="2294218"/>
            <a:ext cx="3052353" cy="2704527"/>
            <a:chOff x="-562658" y="263504"/>
            <a:chExt cx="2940097" cy="2668807"/>
          </a:xfrm>
        </p:grpSpPr>
        <p:sp>
          <p:nvSpPr>
            <p:cNvPr id="6" name="Oval 5">
              <a:extLst>
                <a:ext uri="{FF2B5EF4-FFF2-40B4-BE49-F238E27FC236}">
                  <a16:creationId xmlns:a16="http://schemas.microsoft.com/office/drawing/2014/main" id="{7A212068-EC82-4D23-9278-2FB2C2313211}"/>
                </a:ext>
              </a:extLst>
            </p:cNvPr>
            <p:cNvSpPr/>
            <p:nvPr/>
          </p:nvSpPr>
          <p:spPr bwMode="auto">
            <a:xfrm>
              <a:off x="-562658" y="263504"/>
              <a:ext cx="2940097" cy="2668807"/>
            </a:xfrm>
            <a:prstGeom prst="ellipse">
              <a:avLst/>
            </a:prstGeom>
            <a:solidFill>
              <a:schemeClr val="bg2">
                <a:lumMod val="95000"/>
              </a:schemeClr>
            </a:solidFill>
            <a:ln w="9525" cap="flat" cmpd="sng" algn="ctr">
              <a:noFill/>
              <a:prstDash val="solid"/>
              <a:round/>
              <a:headEnd type="none" w="med" len="med"/>
              <a:tailEnd type="none" w="med" len="med"/>
            </a:ln>
            <a:effectLst/>
          </p:spPr>
          <p:txBody>
            <a:bodyPr lIns="68580" tIns="34290" rIns="68580" bIns="34290" anchor="ctr"/>
            <a:lstStyle/>
            <a:p>
              <a:pPr marL="0" marR="0" lvl="0" indent="0" algn="ctr" defTabSz="914400" rtl="0" eaLnBrk="0" fontAlgn="base" latinLnBrk="0" hangingPunct="0">
                <a:lnSpc>
                  <a:spcPct val="100000"/>
                </a:lnSpc>
                <a:spcBef>
                  <a:spcPct val="0"/>
                </a:spcBef>
                <a:spcAft>
                  <a:spcPts val="450"/>
                </a:spcAft>
                <a:buClrTx/>
                <a:buSzTx/>
                <a:buFontTx/>
                <a:buNone/>
                <a:tabLst/>
                <a:defRPr/>
              </a:pPr>
              <a:r>
                <a:rPr lang="en-US" sz="1400" b="1" kern="0" dirty="0">
                  <a:solidFill>
                    <a:schemeClr val="accent5">
                      <a:lumMod val="10000"/>
                    </a:schemeClr>
                  </a:solidFill>
                  <a:ea typeface="ＭＳ Ｐゴシック" panose="020B0600070205080204" pitchFamily="34" charset="-128"/>
                </a:rPr>
                <a:t>2013 - Cardiff systematic review of the dental neglect literature  </a:t>
              </a:r>
            </a:p>
            <a:p>
              <a:pPr marL="0" marR="0" lvl="0" indent="0" algn="ctr" defTabSz="914400" rtl="0" eaLnBrk="0" fontAlgn="base" latinLnBrk="0" hangingPunct="0">
                <a:lnSpc>
                  <a:spcPct val="100000"/>
                </a:lnSpc>
                <a:spcBef>
                  <a:spcPct val="0"/>
                </a:spcBef>
                <a:spcAft>
                  <a:spcPts val="450"/>
                </a:spcAft>
                <a:buClrTx/>
                <a:buSzTx/>
                <a:buFontTx/>
                <a:buNone/>
                <a:tabLst/>
                <a:defRPr/>
              </a:pPr>
              <a:r>
                <a:rPr kumimoji="0" lang="en-US" sz="1400" b="1" i="0" u="none" strike="noStrike" kern="0" cap="none" spc="0" normalizeH="0" baseline="0" noProof="0" dirty="0">
                  <a:ln>
                    <a:noFill/>
                  </a:ln>
                  <a:solidFill>
                    <a:srgbClr val="007B85"/>
                  </a:solidFill>
                  <a:effectLst/>
                  <a:uLnTx/>
                  <a:uFillTx/>
                  <a:latin typeface="Arial" panose="020B0604020202020204" pitchFamily="34" charset="0"/>
                  <a:ea typeface="ＭＳ Ｐゴシック" panose="020B0600070205080204" pitchFamily="34" charset="-128"/>
                  <a:cs typeface="+mn-cs"/>
                </a:rPr>
                <a:t>2019 – BDA, WNB Toolkit</a:t>
              </a:r>
            </a:p>
            <a:p>
              <a:pPr marL="0" marR="0" lvl="0" indent="0" algn="ctr" defTabSz="914400" rtl="0" eaLnBrk="0" fontAlgn="base" latinLnBrk="0" hangingPunct="0">
                <a:lnSpc>
                  <a:spcPct val="100000"/>
                </a:lnSpc>
                <a:spcBef>
                  <a:spcPct val="0"/>
                </a:spcBef>
                <a:spcAft>
                  <a:spcPts val="450"/>
                </a:spcAft>
                <a:buClrTx/>
                <a:buSzTx/>
                <a:buFontTx/>
                <a:buNone/>
                <a:tabLst/>
                <a:defRPr/>
              </a:pPr>
              <a:r>
                <a:rPr lang="en-US" sz="1400" b="1" kern="0" dirty="0">
                  <a:solidFill>
                    <a:srgbClr val="007B85"/>
                  </a:solidFill>
                  <a:ea typeface="ＭＳ Ｐゴシック" panose="020B0600070205080204" pitchFamily="34" charset="-128"/>
                </a:rPr>
                <a:t>&amp;</a:t>
              </a:r>
              <a:endParaRPr kumimoji="0" lang="en-US" sz="1400" b="1" i="0" u="none" strike="noStrike" kern="0" cap="none" spc="0" normalizeH="0" baseline="0" noProof="0" dirty="0">
                <a:ln>
                  <a:noFill/>
                </a:ln>
                <a:solidFill>
                  <a:srgbClr val="007B85"/>
                </a:solidFill>
                <a:effectLst/>
                <a:uLnTx/>
                <a:uFillTx/>
                <a:latin typeface="Arial" panose="020B0604020202020204" pitchFamily="34" charset="0"/>
                <a:ea typeface="ＭＳ Ｐゴシック" panose="020B0600070205080204" pitchFamily="34" charset="-128"/>
                <a:cs typeface="+mn-cs"/>
              </a:endParaRPr>
            </a:p>
            <a:p>
              <a:pPr marL="0" marR="0" lvl="0" indent="0" algn="ctr" defTabSz="914400" rtl="0" eaLnBrk="0" fontAlgn="base" latinLnBrk="0" hangingPunct="0">
                <a:lnSpc>
                  <a:spcPct val="100000"/>
                </a:lnSpc>
                <a:spcBef>
                  <a:spcPct val="0"/>
                </a:spcBef>
                <a:spcAft>
                  <a:spcPts val="450"/>
                </a:spcAft>
                <a:buClrTx/>
                <a:buSzTx/>
                <a:buFontTx/>
                <a:buNone/>
                <a:tabLst/>
                <a:defRPr/>
              </a:pPr>
              <a:r>
                <a:rPr kumimoji="0" lang="en-US" sz="1400" b="1" i="0" u="none" strike="noStrike" kern="0" cap="none" spc="0" normalizeH="0" baseline="0" noProof="0" dirty="0">
                  <a:ln>
                    <a:noFill/>
                  </a:ln>
                  <a:solidFill>
                    <a:srgbClr val="007B85"/>
                  </a:solidFill>
                  <a:effectLst/>
                  <a:uLnTx/>
                  <a:uFillTx/>
                  <a:latin typeface="Arial" panose="020B0604020202020204" pitchFamily="34" charset="0"/>
                  <a:ea typeface="ＭＳ Ｐゴシック" panose="020B0600070205080204" pitchFamily="34" charset="-128"/>
                  <a:cs typeface="+mn-cs"/>
                </a:rPr>
                <a:t>PHE, toolkit for dental teams  in practice</a:t>
              </a:r>
            </a:p>
          </p:txBody>
        </p:sp>
        <p:sp>
          <p:nvSpPr>
            <p:cNvPr id="7182" name="Rectangle 9">
              <a:extLst>
                <a:ext uri="{FF2B5EF4-FFF2-40B4-BE49-F238E27FC236}">
                  <a16:creationId xmlns:a16="http://schemas.microsoft.com/office/drawing/2014/main" id="{C2395C96-478E-454C-BF3E-C8FDCAC09751}"/>
                </a:ext>
              </a:extLst>
            </p:cNvPr>
            <p:cNvSpPr>
              <a:spLocks noChangeArrowheads="1"/>
            </p:cNvSpPr>
            <p:nvPr/>
          </p:nvSpPr>
          <p:spPr bwMode="auto">
            <a:xfrm>
              <a:off x="-283351" y="872172"/>
              <a:ext cx="20566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800" b="1" i="1" u="none" strike="noStrike" kern="1200" cap="none" spc="0" normalizeH="0" baseline="0" noProof="0" dirty="0">
                <a:ln>
                  <a:noFill/>
                </a:ln>
                <a:solidFill>
                  <a:srgbClr val="007B85"/>
                </a:solidFill>
                <a:effectLst/>
                <a:uLnTx/>
                <a:uFillTx/>
                <a:latin typeface="Arial" panose="020B0604020202020204" pitchFamily="34" charset="0"/>
                <a:ea typeface="MS PGothic" panose="020B0600070205080204" pitchFamily="34" charset="-128"/>
                <a:cs typeface="+mn-cs"/>
              </a:endParaRPr>
            </a:p>
          </p:txBody>
        </p:sp>
      </p:grpSp>
      <p:grpSp>
        <p:nvGrpSpPr>
          <p:cNvPr id="7175" name="Group 12">
            <a:extLst>
              <a:ext uri="{FF2B5EF4-FFF2-40B4-BE49-F238E27FC236}">
                <a16:creationId xmlns:a16="http://schemas.microsoft.com/office/drawing/2014/main" id="{78C8E059-EA5B-41EA-9B7D-AF38B5EA807D}"/>
              </a:ext>
            </a:extLst>
          </p:cNvPr>
          <p:cNvGrpSpPr>
            <a:grpSpLocks/>
          </p:cNvGrpSpPr>
          <p:nvPr/>
        </p:nvGrpSpPr>
        <p:grpSpPr bwMode="auto">
          <a:xfrm>
            <a:off x="3296413" y="4694661"/>
            <a:ext cx="2139744" cy="1903290"/>
            <a:chOff x="-2743139" y="3176640"/>
            <a:chExt cx="2257425" cy="2093912"/>
          </a:xfrm>
        </p:grpSpPr>
        <p:sp>
          <p:nvSpPr>
            <p:cNvPr id="5" name="Oval 4">
              <a:extLst>
                <a:ext uri="{FF2B5EF4-FFF2-40B4-BE49-F238E27FC236}">
                  <a16:creationId xmlns:a16="http://schemas.microsoft.com/office/drawing/2014/main" id="{B162236E-72E0-46C1-978A-507C0347C7B8}"/>
                </a:ext>
              </a:extLst>
            </p:cNvPr>
            <p:cNvSpPr/>
            <p:nvPr/>
          </p:nvSpPr>
          <p:spPr bwMode="auto">
            <a:xfrm>
              <a:off x="-2743139" y="3176640"/>
              <a:ext cx="2257425" cy="2093912"/>
            </a:xfrm>
            <a:prstGeom prst="ellipse">
              <a:avLst/>
            </a:prstGeom>
            <a:solidFill>
              <a:srgbClr val="2B99CD">
                <a:alpha val="30000"/>
              </a:srgbClr>
            </a:solidFill>
            <a:ln w="9525" cap="flat" cmpd="sng" algn="ctr">
              <a:noFill/>
              <a:prstDash val="solid"/>
              <a:round/>
              <a:headEnd type="none" w="med" len="med"/>
              <a:tailEnd type="none" w="med" len="med"/>
            </a:ln>
            <a:effectLst/>
          </p:spPr>
          <p:txBody>
            <a:bodyPr lIns="68580" tIns="34290" rIns="68580" bIns="3429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dirty="0">
                <a:ln>
                  <a:noFill/>
                </a:ln>
                <a:solidFill>
                  <a:srgbClr val="7030A0"/>
                </a:solidFill>
                <a:effectLst/>
                <a:uLnTx/>
                <a:uFillTx/>
                <a:latin typeface="Arial"/>
                <a:ea typeface="ＭＳ Ｐゴシック"/>
                <a:cs typeface="+mn-cs"/>
              </a:endParaRPr>
            </a:p>
          </p:txBody>
        </p:sp>
        <p:sp>
          <p:nvSpPr>
            <p:cNvPr id="7180" name="Rectangle 11">
              <a:extLst>
                <a:ext uri="{FF2B5EF4-FFF2-40B4-BE49-F238E27FC236}">
                  <a16:creationId xmlns:a16="http://schemas.microsoft.com/office/drawing/2014/main" id="{884BCE9B-4A7C-48DC-87A5-16BCBC6F7789}"/>
                </a:ext>
              </a:extLst>
            </p:cNvPr>
            <p:cNvSpPr>
              <a:spLocks noChangeArrowheads="1"/>
            </p:cNvSpPr>
            <p:nvPr/>
          </p:nvSpPr>
          <p:spPr bwMode="auto">
            <a:xfrm>
              <a:off x="-2438300" y="3549225"/>
              <a:ext cx="17155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altLang="en-US" sz="1800" b="0" i="1" u="none" strike="noStrike" kern="1200" cap="none" spc="0" normalizeH="0" baseline="0" noProof="0" dirty="0">
                <a:ln>
                  <a:noFill/>
                </a:ln>
                <a:solidFill>
                  <a:srgbClr val="007B85"/>
                </a:solidFill>
                <a:effectLst/>
                <a:uLnTx/>
                <a:uFillTx/>
                <a:latin typeface="Arial" panose="020B0604020202020204" pitchFamily="34" charset="0"/>
                <a:ea typeface="MS PGothic" panose="020B0600070205080204" pitchFamily="34" charset="-128"/>
                <a:cs typeface="+mn-cs"/>
              </a:endParaRPr>
            </a:p>
          </p:txBody>
        </p:sp>
      </p:grpSp>
      <p:grpSp>
        <p:nvGrpSpPr>
          <p:cNvPr id="7176" name="Group 14">
            <a:extLst>
              <a:ext uri="{FF2B5EF4-FFF2-40B4-BE49-F238E27FC236}">
                <a16:creationId xmlns:a16="http://schemas.microsoft.com/office/drawing/2014/main" id="{363359C9-F257-4452-9DCF-91AF378F9289}"/>
              </a:ext>
            </a:extLst>
          </p:cNvPr>
          <p:cNvGrpSpPr>
            <a:grpSpLocks/>
          </p:cNvGrpSpPr>
          <p:nvPr/>
        </p:nvGrpSpPr>
        <p:grpSpPr bwMode="auto">
          <a:xfrm>
            <a:off x="1735716" y="3227451"/>
            <a:ext cx="2017340" cy="1903289"/>
            <a:chOff x="-1667812" y="2738438"/>
            <a:chExt cx="1962150" cy="1839912"/>
          </a:xfrm>
        </p:grpSpPr>
        <p:sp>
          <p:nvSpPr>
            <p:cNvPr id="9" name="Oval 8">
              <a:extLst>
                <a:ext uri="{FF2B5EF4-FFF2-40B4-BE49-F238E27FC236}">
                  <a16:creationId xmlns:a16="http://schemas.microsoft.com/office/drawing/2014/main" id="{EF865A84-D460-4CF4-8A03-B6A4E8CE041E}"/>
                </a:ext>
              </a:extLst>
            </p:cNvPr>
            <p:cNvSpPr/>
            <p:nvPr/>
          </p:nvSpPr>
          <p:spPr bwMode="auto">
            <a:xfrm>
              <a:off x="-1667812" y="2738438"/>
              <a:ext cx="1962150" cy="1839912"/>
            </a:xfrm>
            <a:prstGeom prst="ellipse">
              <a:avLst/>
            </a:prstGeom>
            <a:solidFill>
              <a:schemeClr val="accent6">
                <a:lumMod val="20000"/>
                <a:lumOff val="80000"/>
              </a:schemeClr>
            </a:solidFill>
            <a:ln w="9525" cap="flat" cmpd="sng" algn="ctr">
              <a:noFill/>
              <a:prstDash val="solid"/>
              <a:round/>
              <a:headEnd type="none" w="med" len="med"/>
              <a:tailEnd type="none" w="med" len="med"/>
            </a:ln>
            <a:effectLst/>
          </p:spPr>
          <p:txBody>
            <a:bodyPr lIns="68580" tIns="34290" rIns="68580" bIns="34290" anchor="ctr"/>
            <a:lstStyle/>
            <a:p>
              <a:pPr marL="66675" marR="0" lvl="0" indent="0" algn="ctr" defTabSz="914400" rtl="0" eaLnBrk="0" fontAlgn="base" latinLnBrk="0" hangingPunct="0">
                <a:lnSpc>
                  <a:spcPct val="100000"/>
                </a:lnSpc>
                <a:spcBef>
                  <a:spcPct val="0"/>
                </a:spcBef>
                <a:spcAft>
                  <a:spcPts val="450"/>
                </a:spcAft>
                <a:buClrTx/>
                <a:buSzTx/>
                <a:buFontTx/>
                <a:buNone/>
                <a:tabLst/>
                <a:defRPr/>
              </a:pPr>
              <a:endParaRPr kumimoji="0" lang="en-GB" sz="1050" b="1" i="0" u="none" strike="noStrike" kern="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endParaRPr>
            </a:p>
          </p:txBody>
        </p:sp>
        <p:sp>
          <p:nvSpPr>
            <p:cNvPr id="7178" name="Rectangle 13">
              <a:extLst>
                <a:ext uri="{FF2B5EF4-FFF2-40B4-BE49-F238E27FC236}">
                  <a16:creationId xmlns:a16="http://schemas.microsoft.com/office/drawing/2014/main" id="{2646F3BE-A387-414E-8CB0-4DC96AC79457}"/>
                </a:ext>
              </a:extLst>
            </p:cNvPr>
            <p:cNvSpPr>
              <a:spLocks noChangeArrowheads="1"/>
            </p:cNvSpPr>
            <p:nvPr/>
          </p:nvSpPr>
          <p:spPr bwMode="auto">
            <a:xfrm>
              <a:off x="-1481661" y="3191332"/>
              <a:ext cx="171742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lvl="0" algn="ctr">
                <a:defRPr/>
              </a:pPr>
              <a:r>
                <a:rPr kumimoji="0" lang="en-GB" altLang="en-US" sz="1400" b="1" i="0" u="none" strike="noStrike" kern="1200" cap="none" spc="0" normalizeH="0" baseline="0" noProof="0" dirty="0">
                  <a:ln>
                    <a:noFill/>
                  </a:ln>
                  <a:solidFill>
                    <a:srgbClr val="007B85"/>
                  </a:solidFill>
                  <a:effectLst/>
                  <a:uLnTx/>
                  <a:uFillTx/>
                  <a:latin typeface="Arial" panose="020B0604020202020204" pitchFamily="34" charset="0"/>
                  <a:ea typeface="MS PGothic" panose="020B0600070205080204" pitchFamily="34" charset="-128"/>
                  <a:cs typeface="+mn-cs"/>
                </a:rPr>
                <a:t>Protect </a:t>
              </a:r>
              <a:r>
                <a:rPr kumimoji="0" lang="en-GB" altLang="en-US" sz="1400" b="0" i="0" u="none" strike="noStrike" kern="1200" cap="none" spc="0" normalizeH="0" baseline="0" noProof="0" dirty="0">
                  <a:ln>
                    <a:noFill/>
                  </a:ln>
                  <a:solidFill>
                    <a:srgbClr val="007B85"/>
                  </a:solidFill>
                  <a:effectLst/>
                  <a:uLnTx/>
                  <a:uFillTx/>
                  <a:latin typeface="Arial" panose="020B0604020202020204" pitchFamily="34" charset="0"/>
                  <a:ea typeface="MS PGothic" panose="020B0600070205080204" pitchFamily="34" charset="-128"/>
                  <a:cs typeface="+mn-cs"/>
                </a:rPr>
                <a:t>from maltreatment &amp; </a:t>
              </a:r>
              <a:r>
                <a:rPr lang="en-GB" altLang="en-US" sz="1400" b="1" i="1" dirty="0">
                  <a:solidFill>
                    <a:srgbClr val="007B85"/>
                  </a:solidFill>
                </a:rPr>
                <a:t>Prevent </a:t>
              </a:r>
              <a:r>
                <a:rPr lang="en-GB" altLang="en-US" sz="1400" i="1" dirty="0">
                  <a:solidFill>
                    <a:srgbClr val="007B85"/>
                  </a:solidFill>
                </a:rPr>
                <a:t>impairment of health </a:t>
              </a:r>
              <a:endParaRPr kumimoji="0" lang="en-GB" altLang="en-US" sz="1400" b="0" i="0" u="none" strike="noStrike" kern="1200" cap="none" spc="0" normalizeH="0" baseline="0" noProof="0" dirty="0">
                <a:ln>
                  <a:noFill/>
                </a:ln>
                <a:solidFill>
                  <a:srgbClr val="007B85"/>
                </a:solidFill>
                <a:effectLst/>
                <a:uLnTx/>
                <a:uFillTx/>
                <a:latin typeface="Arial" panose="020B0604020202020204" pitchFamily="34" charset="0"/>
                <a:ea typeface="MS PGothic" panose="020B0600070205080204" pitchFamily="34" charset="-128"/>
                <a:cs typeface="+mn-cs"/>
              </a:endParaRPr>
            </a:p>
          </p:txBody>
        </p:sp>
      </p:grpSp>
      <p:grpSp>
        <p:nvGrpSpPr>
          <p:cNvPr id="18" name="Group 14">
            <a:extLst>
              <a:ext uri="{FF2B5EF4-FFF2-40B4-BE49-F238E27FC236}">
                <a16:creationId xmlns:a16="http://schemas.microsoft.com/office/drawing/2014/main" id="{E138E6B5-385C-4D21-BF1A-315A6D654CEF}"/>
              </a:ext>
            </a:extLst>
          </p:cNvPr>
          <p:cNvGrpSpPr>
            <a:grpSpLocks/>
          </p:cNvGrpSpPr>
          <p:nvPr/>
        </p:nvGrpSpPr>
        <p:grpSpPr bwMode="auto">
          <a:xfrm>
            <a:off x="8776148" y="5067479"/>
            <a:ext cx="1737754" cy="1609080"/>
            <a:chOff x="-1667812" y="2738438"/>
            <a:chExt cx="1962150" cy="1839912"/>
          </a:xfrm>
          <a:solidFill>
            <a:srgbClr val="C00000"/>
          </a:solidFill>
        </p:grpSpPr>
        <p:sp>
          <p:nvSpPr>
            <p:cNvPr id="19" name="Oval 18">
              <a:extLst>
                <a:ext uri="{FF2B5EF4-FFF2-40B4-BE49-F238E27FC236}">
                  <a16:creationId xmlns:a16="http://schemas.microsoft.com/office/drawing/2014/main" id="{45B02834-349C-4461-A76D-DC0B9756A577}"/>
                </a:ext>
              </a:extLst>
            </p:cNvPr>
            <p:cNvSpPr/>
            <p:nvPr/>
          </p:nvSpPr>
          <p:spPr bwMode="auto">
            <a:xfrm>
              <a:off x="-1667812" y="2738438"/>
              <a:ext cx="1962150" cy="1839912"/>
            </a:xfrm>
            <a:prstGeom prst="ellipse">
              <a:avLst/>
            </a:prstGeom>
            <a:grpFill/>
            <a:ln w="9525" cap="flat" cmpd="sng" algn="ctr">
              <a:noFill/>
              <a:prstDash val="solid"/>
              <a:round/>
              <a:headEnd type="none" w="med" len="med"/>
              <a:tailEnd type="none" w="med" len="med"/>
            </a:ln>
            <a:effectLst/>
          </p:spPr>
          <p:txBody>
            <a:bodyPr lIns="68580" tIns="34290" rIns="68580" bIns="34290" anchor="ctr"/>
            <a:lstStyle/>
            <a:p>
              <a:pPr marL="66675" marR="0" lvl="0" indent="0" algn="ctr" defTabSz="914400" rtl="0" eaLnBrk="0" fontAlgn="base" latinLnBrk="0" hangingPunct="0">
                <a:lnSpc>
                  <a:spcPct val="100000"/>
                </a:lnSpc>
                <a:spcBef>
                  <a:spcPct val="0"/>
                </a:spcBef>
                <a:spcAft>
                  <a:spcPts val="450"/>
                </a:spcAft>
                <a:buClrTx/>
                <a:buSzTx/>
                <a:buFontTx/>
                <a:buNone/>
                <a:tabLst/>
                <a:defRPr/>
              </a:pPr>
              <a:endParaRPr kumimoji="0" lang="en-GB" sz="1050" b="1" i="0" u="none" strike="noStrike" kern="0" cap="none" spc="0" normalizeH="0" baseline="0" noProof="0" dirty="0">
                <a:ln>
                  <a:noFill/>
                </a:ln>
                <a:solidFill>
                  <a:srgbClr val="002060"/>
                </a:solidFill>
                <a:effectLst/>
                <a:uLnTx/>
                <a:uFillTx/>
                <a:latin typeface="Arial" panose="020B0604020202020204" pitchFamily="34" charset="0"/>
                <a:ea typeface="MS PGothic" panose="020B0600070205080204" pitchFamily="34" charset="-128"/>
                <a:cs typeface="+mn-cs"/>
              </a:endParaRPr>
            </a:p>
          </p:txBody>
        </p:sp>
        <p:sp>
          <p:nvSpPr>
            <p:cNvPr id="20" name="Rectangle 13">
              <a:extLst>
                <a:ext uri="{FF2B5EF4-FFF2-40B4-BE49-F238E27FC236}">
                  <a16:creationId xmlns:a16="http://schemas.microsoft.com/office/drawing/2014/main" id="{388EC50E-76CE-4B55-A047-2959BD69E0E3}"/>
                </a:ext>
              </a:extLst>
            </p:cNvPr>
            <p:cNvSpPr>
              <a:spLocks noChangeArrowheads="1"/>
            </p:cNvSpPr>
            <p:nvPr/>
          </p:nvSpPr>
          <p:spPr bwMode="auto">
            <a:xfrm>
              <a:off x="-1438509" y="3301309"/>
              <a:ext cx="1630651" cy="7390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bg2"/>
                  </a:solidFill>
                  <a:effectLst/>
                  <a:uLnTx/>
                  <a:uFillTx/>
                  <a:latin typeface="Arial" panose="020B0604020202020204" pitchFamily="34" charset="0"/>
                  <a:ea typeface="MS PGothic" panose="020B0600070205080204" pitchFamily="34" charset="-128"/>
                  <a:cs typeface="+mn-cs"/>
                </a:rPr>
                <a:t>HOLISTIC,</a:t>
              </a:r>
            </a:p>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1" i="1" dirty="0">
                  <a:solidFill>
                    <a:schemeClr val="bg2"/>
                  </a:solidFill>
                </a:rPr>
                <a:t>contextual</a:t>
              </a:r>
              <a:endParaRPr kumimoji="0" lang="en-GB" altLang="en-US" sz="1800" b="1" i="1" u="none" strike="noStrike" kern="1200" cap="none" spc="0" normalizeH="0" baseline="0" noProof="0" dirty="0">
                <a:ln>
                  <a:noFill/>
                </a:ln>
                <a:solidFill>
                  <a:schemeClr val="bg2"/>
                </a:solidFill>
                <a:effectLst/>
                <a:uLnTx/>
                <a:uFillTx/>
                <a:latin typeface="Arial" panose="020B0604020202020204" pitchFamily="34" charset="0"/>
                <a:ea typeface="MS PGothic" panose="020B0600070205080204" pitchFamily="34" charset="-128"/>
                <a:cs typeface="+mn-cs"/>
              </a:endParaRPr>
            </a:p>
          </p:txBody>
        </p:sp>
      </p:grpSp>
      <p:pic>
        <p:nvPicPr>
          <p:cNvPr id="21" name="Picture 2" descr="Dentist Icon – Free Download, PNG and Vector">
            <a:extLst>
              <a:ext uri="{FF2B5EF4-FFF2-40B4-BE49-F238E27FC236}">
                <a16:creationId xmlns:a16="http://schemas.microsoft.com/office/drawing/2014/main" id="{22F70AAC-FF21-4471-9687-973E088259C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660495" y="3717787"/>
            <a:ext cx="1457810" cy="145781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7BEF2D3F-79C2-4FE5-896B-D98DD213F58B}"/>
              </a:ext>
            </a:extLst>
          </p:cNvPr>
          <p:cNvSpPr txBox="1"/>
          <p:nvPr/>
        </p:nvSpPr>
        <p:spPr>
          <a:xfrm>
            <a:off x="3341040" y="5056145"/>
            <a:ext cx="1970217" cy="1180323"/>
          </a:xfrm>
          <a:prstGeom prst="rect">
            <a:avLst/>
          </a:prstGeom>
          <a:noFill/>
        </p:spPr>
        <p:txBody>
          <a:bodyPr wrap="square">
            <a:spAutoFit/>
          </a:bodyPr>
          <a:lstStyle/>
          <a:p>
            <a:pPr marL="88900" marR="0" lvl="0" algn="ctr" defTabSz="457200" rtl="0" eaLnBrk="1" fontAlgn="base" latinLnBrk="0" hangingPunct="1">
              <a:lnSpc>
                <a:spcPct val="100000"/>
              </a:lnSpc>
              <a:spcBef>
                <a:spcPct val="35000"/>
              </a:spcBef>
              <a:spcAft>
                <a:spcPct val="0"/>
              </a:spcAft>
              <a:buClrTx/>
              <a:buSzPct val="60000"/>
              <a:tabLst/>
              <a:defRPr/>
            </a:pPr>
            <a:r>
              <a:rPr kumimoji="0" lang="en-GB" altLang="en-US" sz="1400" b="0" i="0" u="none" strike="noStrike" kern="0" cap="none" spc="0" normalizeH="0" baseline="0" noProof="0" dirty="0">
                <a:ln>
                  <a:noFill/>
                </a:ln>
                <a:solidFill>
                  <a:srgbClr val="006871"/>
                </a:solidFill>
                <a:effectLst/>
                <a:uLnTx/>
                <a:uFillTx/>
                <a:latin typeface="Arial"/>
                <a:ea typeface="MS PGothic" panose="020B0600070205080204" pitchFamily="34" charset="-128"/>
                <a:cs typeface="+mn-cs"/>
              </a:rPr>
              <a:t>‘</a:t>
            </a:r>
            <a:r>
              <a:rPr kumimoji="0" lang="en-GB" altLang="ja-JP" sz="1400" b="1" i="0" u="none" strike="noStrike" kern="0" cap="none" spc="0" normalizeH="0" baseline="0" noProof="0" dirty="0">
                <a:ln>
                  <a:noFill/>
                </a:ln>
                <a:solidFill>
                  <a:srgbClr val="006871"/>
                </a:solidFill>
                <a:effectLst/>
                <a:uLnTx/>
                <a:uFillTx/>
                <a:latin typeface="Arial"/>
                <a:ea typeface="MS PGothic" panose="020B0600070205080204" pitchFamily="34" charset="-128"/>
                <a:cs typeface="+mn-cs"/>
              </a:rPr>
              <a:t>Child protection </a:t>
            </a:r>
          </a:p>
          <a:p>
            <a:pPr marL="88900" marR="0" lvl="0" algn="ctr" defTabSz="457200" rtl="0" eaLnBrk="1" fontAlgn="base" latinLnBrk="0" hangingPunct="1">
              <a:lnSpc>
                <a:spcPct val="100000"/>
              </a:lnSpc>
              <a:spcBef>
                <a:spcPct val="35000"/>
              </a:spcBef>
              <a:spcAft>
                <a:spcPct val="0"/>
              </a:spcAft>
              <a:buClrTx/>
              <a:buSzPct val="60000"/>
              <a:tabLst/>
              <a:defRPr/>
            </a:pPr>
            <a:r>
              <a:rPr lang="en-GB" altLang="ja-JP" sz="1400" b="1" kern="0" dirty="0">
                <a:solidFill>
                  <a:srgbClr val="006871"/>
                </a:solidFill>
                <a:latin typeface="Arial"/>
              </a:rPr>
              <a:t>&amp;</a:t>
            </a:r>
            <a:r>
              <a:rPr kumimoji="0" lang="en-GB" altLang="ja-JP" sz="1400" b="1" i="0" u="none" strike="noStrike" kern="0" cap="none" spc="0" normalizeH="0" baseline="0" noProof="0" dirty="0">
                <a:ln>
                  <a:noFill/>
                </a:ln>
                <a:solidFill>
                  <a:srgbClr val="006871"/>
                </a:solidFill>
                <a:effectLst/>
                <a:uLnTx/>
                <a:uFillTx/>
                <a:latin typeface="Arial"/>
                <a:ea typeface="MS PGothic" panose="020B0600070205080204" pitchFamily="34" charset="-128"/>
                <a:cs typeface="+mn-cs"/>
              </a:rPr>
              <a:t> </a:t>
            </a:r>
          </a:p>
          <a:p>
            <a:pPr marL="88900" marR="0" lvl="0" algn="ctr" defTabSz="457200" rtl="0" eaLnBrk="1" fontAlgn="base" latinLnBrk="0" hangingPunct="1">
              <a:lnSpc>
                <a:spcPct val="100000"/>
              </a:lnSpc>
              <a:spcBef>
                <a:spcPct val="35000"/>
              </a:spcBef>
              <a:spcAft>
                <a:spcPct val="0"/>
              </a:spcAft>
              <a:buClrTx/>
              <a:buSzPct val="60000"/>
              <a:tabLst/>
              <a:defRPr/>
            </a:pPr>
            <a:r>
              <a:rPr kumimoji="0" lang="en-GB" altLang="ja-JP" sz="1400" b="1" i="0" u="none" strike="noStrike" kern="0" cap="none" spc="0" normalizeH="0" baseline="0" noProof="0" dirty="0">
                <a:ln>
                  <a:noFill/>
                </a:ln>
                <a:solidFill>
                  <a:srgbClr val="006871"/>
                </a:solidFill>
                <a:effectLst/>
                <a:uLnTx/>
                <a:uFillTx/>
                <a:latin typeface="Arial"/>
                <a:ea typeface="MS PGothic" panose="020B0600070205080204" pitchFamily="34" charset="-128"/>
                <a:cs typeface="+mn-cs"/>
              </a:rPr>
              <a:t>the dental team</a:t>
            </a:r>
            <a:r>
              <a:rPr kumimoji="0" lang="en-GB" altLang="en-US" sz="1400" b="1" i="0" u="none" strike="noStrike" kern="0" cap="none" spc="0" normalizeH="0" baseline="0" noProof="0" dirty="0">
                <a:ln>
                  <a:noFill/>
                </a:ln>
                <a:solidFill>
                  <a:srgbClr val="006871"/>
                </a:solidFill>
                <a:effectLst/>
                <a:uLnTx/>
                <a:uFillTx/>
                <a:latin typeface="Arial"/>
                <a:ea typeface="MS PGothic" panose="020B0600070205080204" pitchFamily="34" charset="-128"/>
                <a:cs typeface="+mn-cs"/>
              </a:rPr>
              <a:t>’</a:t>
            </a:r>
            <a:r>
              <a:rPr kumimoji="0" lang="en-GB" altLang="ja-JP" sz="1400" b="1" i="0" u="none" strike="noStrike" kern="0" cap="none" spc="0" normalizeH="0" baseline="0" noProof="0" dirty="0">
                <a:ln>
                  <a:noFill/>
                </a:ln>
                <a:solidFill>
                  <a:srgbClr val="006871"/>
                </a:solidFill>
                <a:effectLst/>
                <a:uLnTx/>
                <a:uFillTx/>
                <a:latin typeface="Arial"/>
                <a:ea typeface="MS PGothic" panose="020B0600070205080204" pitchFamily="34" charset="-128"/>
                <a:cs typeface="+mn-cs"/>
              </a:rPr>
              <a:t> </a:t>
            </a:r>
            <a:endParaRPr lang="en-GB" altLang="ja-JP" sz="1400" b="1" kern="0" dirty="0">
              <a:solidFill>
                <a:srgbClr val="006871"/>
              </a:solidFill>
              <a:latin typeface="Arial"/>
            </a:endParaRPr>
          </a:p>
          <a:p>
            <a:pPr marL="88900" marR="0" lvl="0" algn="ctr" defTabSz="457200" rtl="0" eaLnBrk="1" fontAlgn="base" latinLnBrk="0" hangingPunct="1">
              <a:lnSpc>
                <a:spcPct val="100000"/>
              </a:lnSpc>
              <a:spcBef>
                <a:spcPct val="35000"/>
              </a:spcBef>
              <a:spcAft>
                <a:spcPct val="0"/>
              </a:spcAft>
              <a:buClrTx/>
              <a:buSzPct val="60000"/>
              <a:tabLst/>
              <a:defRPr/>
            </a:pPr>
            <a:r>
              <a:rPr lang="en-GB" altLang="ja-JP" sz="1400" b="1" kern="0" dirty="0">
                <a:solidFill>
                  <a:srgbClr val="006871"/>
                </a:solidFill>
                <a:latin typeface="Arial"/>
              </a:rPr>
              <a:t>2006</a:t>
            </a:r>
            <a:endParaRPr kumimoji="0" lang="en-GB" altLang="ja-JP" sz="1400" b="1" i="0" u="none" strike="noStrike" kern="0" cap="none" spc="0" normalizeH="0" baseline="0" noProof="0" dirty="0">
              <a:ln>
                <a:noFill/>
              </a:ln>
              <a:solidFill>
                <a:srgbClr val="006871"/>
              </a:solidFill>
              <a:effectLst/>
              <a:uLnTx/>
              <a:uFillTx/>
              <a:latin typeface="Arial"/>
              <a:ea typeface="MS PGothic" panose="020B0600070205080204" pitchFamily="34" charset="-128"/>
              <a:cs typeface="+mn-cs"/>
            </a:endParaRPr>
          </a:p>
        </p:txBody>
      </p:sp>
      <p:sp>
        <p:nvSpPr>
          <p:cNvPr id="31" name="TextBox 30">
            <a:extLst>
              <a:ext uri="{FF2B5EF4-FFF2-40B4-BE49-F238E27FC236}">
                <a16:creationId xmlns:a16="http://schemas.microsoft.com/office/drawing/2014/main" id="{9E1BE421-7A3C-4E05-99F4-C8B6FC27C3F4}"/>
              </a:ext>
            </a:extLst>
          </p:cNvPr>
          <p:cNvSpPr txBox="1"/>
          <p:nvPr/>
        </p:nvSpPr>
        <p:spPr>
          <a:xfrm>
            <a:off x="5245963" y="3093215"/>
            <a:ext cx="1846273" cy="2159566"/>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ts val="450"/>
              </a:spcAft>
              <a:buClrTx/>
              <a:buSzTx/>
              <a:buFontTx/>
              <a:buNone/>
              <a:tabLst/>
              <a:defRPr/>
            </a:pPr>
            <a:r>
              <a:rPr kumimoji="0" lang="en-US" sz="1400" b="1" i="0" u="none" strike="noStrike" kern="0" cap="none" spc="0" normalizeH="0" baseline="0" noProof="0" dirty="0">
                <a:ln>
                  <a:noFill/>
                </a:ln>
                <a:solidFill>
                  <a:srgbClr val="007B85"/>
                </a:solidFill>
                <a:effectLst/>
                <a:uLnTx/>
                <a:uFillTx/>
                <a:latin typeface="Arial" panose="020B0604020202020204" pitchFamily="34" charset="0"/>
                <a:ea typeface="ＭＳ Ｐゴシック" panose="020B0600070205080204" pitchFamily="34" charset="-128"/>
                <a:cs typeface="+mn-cs"/>
              </a:rPr>
              <a:t>2009 - BSPD policy document on dental neglect</a:t>
            </a:r>
            <a:endParaRPr lang="en-US" sz="1400" b="1" kern="0" dirty="0">
              <a:solidFill>
                <a:srgbClr val="007B85"/>
              </a:solidFill>
              <a:ea typeface="ＭＳ Ｐゴシック" panose="020B0600070205080204" pitchFamily="34" charset="-128"/>
            </a:endParaRPr>
          </a:p>
          <a:p>
            <a:pPr marL="0" marR="0" lvl="0" indent="0" algn="ctr" defTabSz="914400" rtl="0" eaLnBrk="0" fontAlgn="base" latinLnBrk="0" hangingPunct="0">
              <a:lnSpc>
                <a:spcPct val="100000"/>
              </a:lnSpc>
              <a:spcBef>
                <a:spcPct val="0"/>
              </a:spcBef>
              <a:spcAft>
                <a:spcPts val="450"/>
              </a:spcAft>
              <a:buClrTx/>
              <a:buSzTx/>
              <a:buFontTx/>
              <a:buNone/>
              <a:tabLst/>
              <a:defRPr/>
            </a:pPr>
            <a:r>
              <a:rPr kumimoji="0" lang="en-US" sz="1400" b="1" i="0" u="none" strike="noStrike" kern="0" cap="none" spc="0" normalizeH="0" baseline="0" noProof="0" dirty="0">
                <a:ln>
                  <a:noFill/>
                </a:ln>
                <a:solidFill>
                  <a:srgbClr val="007B85"/>
                </a:solidFill>
                <a:effectLst/>
                <a:uLnTx/>
                <a:uFillTx/>
                <a:latin typeface="Arial" panose="020B0604020202020204" pitchFamily="34" charset="0"/>
                <a:ea typeface="ＭＳ Ｐゴシック" panose="020B0600070205080204" pitchFamily="34" charset="-128"/>
                <a:cs typeface="+mn-cs"/>
              </a:rPr>
              <a:t>&amp;</a:t>
            </a:r>
          </a:p>
          <a:p>
            <a:pPr marL="0" marR="0" lvl="0" indent="0" algn="ctr" defTabSz="914400" rtl="0" eaLnBrk="0" fontAlgn="base" latinLnBrk="0" hangingPunct="0">
              <a:lnSpc>
                <a:spcPct val="100000"/>
              </a:lnSpc>
              <a:spcBef>
                <a:spcPct val="0"/>
              </a:spcBef>
              <a:spcAft>
                <a:spcPts val="450"/>
              </a:spcAft>
              <a:buClrTx/>
              <a:buSzTx/>
              <a:buFontTx/>
              <a:buNone/>
              <a:tabLst/>
              <a:defRPr/>
            </a:pPr>
            <a:r>
              <a:rPr kumimoji="0" lang="en-US" sz="1400" b="1" i="0" u="none" strike="noStrike" kern="0" cap="none" spc="0" normalizeH="0" baseline="0" noProof="0" dirty="0">
                <a:ln>
                  <a:noFill/>
                </a:ln>
                <a:solidFill>
                  <a:srgbClr val="007B85"/>
                </a:solidFill>
                <a:effectLst/>
                <a:uLnTx/>
                <a:uFillTx/>
                <a:latin typeface="Arial" panose="020B0604020202020204" pitchFamily="34" charset="0"/>
                <a:ea typeface="ＭＳ Ｐゴシック" panose="020B0600070205080204" pitchFamily="34" charset="-128"/>
                <a:cs typeface="+mn-cs"/>
              </a:rPr>
              <a:t>NICE ‘When to suspect child maltreatment’ includes dental attendance</a:t>
            </a:r>
          </a:p>
        </p:txBody>
      </p:sp>
    </p:spTree>
    <p:extLst>
      <p:ext uri="{BB962C8B-B14F-4D97-AF65-F5344CB8AC3E}">
        <p14:creationId xmlns:p14="http://schemas.microsoft.com/office/powerpoint/2010/main" val="191976178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480E2A2F-6069-4F0E-8E8F-6005D27191EE}"/>
              </a:ext>
            </a:extLst>
          </p:cNvPr>
          <p:cNvSpPr>
            <a:spLocks noGrp="1"/>
          </p:cNvSpPr>
          <p:nvPr>
            <p:ph type="title"/>
          </p:nvPr>
        </p:nvSpPr>
        <p:spPr>
          <a:xfrm>
            <a:off x="2684057" y="946081"/>
            <a:ext cx="7516812" cy="782638"/>
          </a:xfrm>
        </p:spPr>
        <p:txBody>
          <a:bodyPr/>
          <a:lstStyle/>
          <a:p>
            <a:r>
              <a:rPr lang="en-US" altLang="en-US" b="1" dirty="0">
                <a:solidFill>
                  <a:srgbClr val="002060"/>
                </a:solidFill>
              </a:rPr>
              <a:t>Contributors with similar challenges</a:t>
            </a:r>
            <a:endParaRPr lang="en-GB" altLang="en-US" b="1" dirty="0">
              <a:solidFill>
                <a:srgbClr val="002060"/>
              </a:solidFill>
            </a:endParaRPr>
          </a:p>
        </p:txBody>
      </p:sp>
      <p:graphicFrame>
        <p:nvGraphicFramePr>
          <p:cNvPr id="5" name="Content Placeholder 4">
            <a:extLst>
              <a:ext uri="{FF2B5EF4-FFF2-40B4-BE49-F238E27FC236}">
                <a16:creationId xmlns:a16="http://schemas.microsoft.com/office/drawing/2014/main" id="{EE841378-B1B8-41E4-8315-5970F09BD5AC}"/>
              </a:ext>
            </a:extLst>
          </p:cNvPr>
          <p:cNvGraphicFramePr>
            <a:graphicFrameLocks noGrp="1"/>
          </p:cNvGraphicFramePr>
          <p:nvPr>
            <p:ph idx="1"/>
          </p:nvPr>
        </p:nvGraphicFramePr>
        <p:xfrm>
          <a:off x="2201998" y="1484784"/>
          <a:ext cx="7704856" cy="4740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1C11981-A515-49AF-81CE-075C5DFF40D2}"/>
              </a:ext>
            </a:extLst>
          </p:cNvPr>
          <p:cNvSpPr txBox="1"/>
          <p:nvPr/>
        </p:nvSpPr>
        <p:spPr>
          <a:xfrm>
            <a:off x="8688289" y="2015149"/>
            <a:ext cx="801631" cy="369332"/>
          </a:xfrm>
          <a:prstGeom prst="rect">
            <a:avLst/>
          </a:prstGeom>
          <a:solidFill>
            <a:schemeClr val="accent6">
              <a:lumMod val="20000"/>
              <a:lumOff val="80000"/>
            </a:schemeClr>
          </a:solidFill>
        </p:spPr>
        <p:txBody>
          <a:bodyPr wrap="square">
            <a:spAutoFit/>
          </a:bodyPr>
          <a:lstStyle/>
          <a:p>
            <a:pPr marL="88900"/>
            <a:r>
              <a:rPr lang="en-US" sz="1800" kern="0" dirty="0"/>
              <a:t>Time</a:t>
            </a:r>
          </a:p>
        </p:txBody>
      </p:sp>
      <p:sp>
        <p:nvSpPr>
          <p:cNvPr id="9" name="TextBox 8">
            <a:extLst>
              <a:ext uri="{FF2B5EF4-FFF2-40B4-BE49-F238E27FC236}">
                <a16:creationId xmlns:a16="http://schemas.microsoft.com/office/drawing/2014/main" id="{6490C7C8-194F-49FC-A8FD-7A12DE6D0896}"/>
              </a:ext>
            </a:extLst>
          </p:cNvPr>
          <p:cNvSpPr txBox="1"/>
          <p:nvPr/>
        </p:nvSpPr>
        <p:spPr>
          <a:xfrm>
            <a:off x="2825348" y="6145446"/>
            <a:ext cx="1530841" cy="369332"/>
          </a:xfrm>
          <a:prstGeom prst="rect">
            <a:avLst/>
          </a:prstGeom>
          <a:solidFill>
            <a:schemeClr val="accent4">
              <a:lumMod val="40000"/>
              <a:lumOff val="60000"/>
            </a:schemeClr>
          </a:solidFill>
        </p:spPr>
        <p:txBody>
          <a:bodyPr wrap="square">
            <a:spAutoFit/>
          </a:bodyPr>
          <a:lstStyle/>
          <a:p>
            <a:pPr marL="88900"/>
            <a:r>
              <a:rPr lang="en-US" sz="1800" kern="0" dirty="0"/>
              <a:t>Opportunity</a:t>
            </a:r>
          </a:p>
        </p:txBody>
      </p:sp>
      <p:sp>
        <p:nvSpPr>
          <p:cNvPr id="11" name="TextBox 10">
            <a:extLst>
              <a:ext uri="{FF2B5EF4-FFF2-40B4-BE49-F238E27FC236}">
                <a16:creationId xmlns:a16="http://schemas.microsoft.com/office/drawing/2014/main" id="{68648A7A-72C5-4FFD-98FC-5D0547AF9382}"/>
              </a:ext>
            </a:extLst>
          </p:cNvPr>
          <p:cNvSpPr txBox="1"/>
          <p:nvPr/>
        </p:nvSpPr>
        <p:spPr>
          <a:xfrm>
            <a:off x="8337791" y="6368131"/>
            <a:ext cx="2185318" cy="369332"/>
          </a:xfrm>
          <a:prstGeom prst="rect">
            <a:avLst/>
          </a:prstGeom>
          <a:noFill/>
          <a:ln>
            <a:solidFill>
              <a:schemeClr val="accent4">
                <a:lumMod val="50000"/>
              </a:schemeClr>
            </a:solidFill>
          </a:ln>
        </p:spPr>
        <p:txBody>
          <a:bodyPr wrap="square">
            <a:spAutoFit/>
          </a:bodyPr>
          <a:lstStyle/>
          <a:p>
            <a:pPr marL="88900"/>
            <a:r>
              <a:rPr lang="en-US" sz="1800" b="1" kern="0" dirty="0">
                <a:solidFill>
                  <a:srgbClr val="7030A0"/>
                </a:solidFill>
              </a:rPr>
              <a:t>Common focus..</a:t>
            </a:r>
          </a:p>
        </p:txBody>
      </p:sp>
      <p:sp>
        <p:nvSpPr>
          <p:cNvPr id="13" name="TextBox 12">
            <a:extLst>
              <a:ext uri="{FF2B5EF4-FFF2-40B4-BE49-F238E27FC236}">
                <a16:creationId xmlns:a16="http://schemas.microsoft.com/office/drawing/2014/main" id="{4E97F42D-5535-485A-8225-2EA6A75C32D4}"/>
              </a:ext>
            </a:extLst>
          </p:cNvPr>
          <p:cNvSpPr txBox="1"/>
          <p:nvPr/>
        </p:nvSpPr>
        <p:spPr>
          <a:xfrm>
            <a:off x="5075835" y="5826190"/>
            <a:ext cx="1358609" cy="369332"/>
          </a:xfrm>
          <a:prstGeom prst="rect">
            <a:avLst/>
          </a:prstGeom>
          <a:solidFill>
            <a:schemeClr val="accent2">
              <a:lumMod val="60000"/>
              <a:lumOff val="40000"/>
            </a:schemeClr>
          </a:solidFill>
        </p:spPr>
        <p:txBody>
          <a:bodyPr wrap="square">
            <a:spAutoFit/>
          </a:bodyPr>
          <a:lstStyle/>
          <a:p>
            <a:r>
              <a:rPr lang="en-US" sz="1800" kern="0" dirty="0"/>
              <a:t>Knowledge</a:t>
            </a:r>
          </a:p>
        </p:txBody>
      </p:sp>
      <p:sp>
        <p:nvSpPr>
          <p:cNvPr id="15" name="TextBox 14">
            <a:extLst>
              <a:ext uri="{FF2B5EF4-FFF2-40B4-BE49-F238E27FC236}">
                <a16:creationId xmlns:a16="http://schemas.microsoft.com/office/drawing/2014/main" id="{401694DA-8AD7-4C5B-89DE-C2F4D806DBD1}"/>
              </a:ext>
            </a:extLst>
          </p:cNvPr>
          <p:cNvSpPr txBox="1"/>
          <p:nvPr/>
        </p:nvSpPr>
        <p:spPr>
          <a:xfrm>
            <a:off x="3590769" y="2421590"/>
            <a:ext cx="4328743" cy="369332"/>
          </a:xfrm>
          <a:prstGeom prst="rect">
            <a:avLst/>
          </a:prstGeom>
          <a:solidFill>
            <a:schemeClr val="bg2">
              <a:lumMod val="95000"/>
            </a:schemeClr>
          </a:solidFill>
        </p:spPr>
        <p:txBody>
          <a:bodyPr wrap="square">
            <a:spAutoFit/>
          </a:bodyPr>
          <a:lstStyle/>
          <a:p>
            <a:r>
              <a:rPr lang="en-US" sz="1800" kern="0" dirty="0"/>
              <a:t>Thresholds (critical vs lived experiences)</a:t>
            </a:r>
          </a:p>
        </p:txBody>
      </p:sp>
      <p:sp>
        <p:nvSpPr>
          <p:cNvPr id="17" name="TextBox 16">
            <a:extLst>
              <a:ext uri="{FF2B5EF4-FFF2-40B4-BE49-F238E27FC236}">
                <a16:creationId xmlns:a16="http://schemas.microsoft.com/office/drawing/2014/main" id="{555B8B55-CC54-41C8-A1AD-52D5568877A7}"/>
              </a:ext>
            </a:extLst>
          </p:cNvPr>
          <p:cNvSpPr txBox="1"/>
          <p:nvPr/>
        </p:nvSpPr>
        <p:spPr>
          <a:xfrm>
            <a:off x="2295002" y="5003884"/>
            <a:ext cx="2360838" cy="369332"/>
          </a:xfrm>
          <a:prstGeom prst="rect">
            <a:avLst/>
          </a:prstGeom>
          <a:solidFill>
            <a:schemeClr val="bg1">
              <a:lumMod val="75000"/>
            </a:schemeClr>
          </a:solidFill>
        </p:spPr>
        <p:txBody>
          <a:bodyPr wrap="square">
            <a:spAutoFit/>
          </a:bodyPr>
          <a:lstStyle/>
          <a:p>
            <a:r>
              <a:rPr lang="en-US" sz="1800" kern="0" dirty="0"/>
              <a:t>Accumulation impact</a:t>
            </a:r>
          </a:p>
        </p:txBody>
      </p:sp>
      <p:sp>
        <p:nvSpPr>
          <p:cNvPr id="19" name="TextBox 18">
            <a:extLst>
              <a:ext uri="{FF2B5EF4-FFF2-40B4-BE49-F238E27FC236}">
                <a16:creationId xmlns:a16="http://schemas.microsoft.com/office/drawing/2014/main" id="{D687B1BE-62DB-4A03-BA98-8FDB73CA7B0F}"/>
              </a:ext>
            </a:extLst>
          </p:cNvPr>
          <p:cNvSpPr txBox="1"/>
          <p:nvPr/>
        </p:nvSpPr>
        <p:spPr>
          <a:xfrm>
            <a:off x="6474713" y="5199653"/>
            <a:ext cx="3726156" cy="369332"/>
          </a:xfrm>
          <a:prstGeom prst="rect">
            <a:avLst/>
          </a:prstGeom>
          <a:solidFill>
            <a:schemeClr val="bg2">
              <a:lumMod val="85000"/>
            </a:schemeClr>
          </a:solidFill>
        </p:spPr>
        <p:txBody>
          <a:bodyPr wrap="square">
            <a:spAutoFit/>
          </a:bodyPr>
          <a:lstStyle/>
          <a:p>
            <a:pPr algn="ctr"/>
            <a:r>
              <a:rPr lang="en-US" sz="1800" kern="0" dirty="0"/>
              <a:t>Agency perspective differences</a:t>
            </a:r>
          </a:p>
        </p:txBody>
      </p:sp>
      <p:sp>
        <p:nvSpPr>
          <p:cNvPr id="23" name="TextBox 22">
            <a:extLst>
              <a:ext uri="{FF2B5EF4-FFF2-40B4-BE49-F238E27FC236}">
                <a16:creationId xmlns:a16="http://schemas.microsoft.com/office/drawing/2014/main" id="{E695015E-A062-4C45-ABCD-65A68864B4A3}"/>
              </a:ext>
            </a:extLst>
          </p:cNvPr>
          <p:cNvSpPr txBox="1"/>
          <p:nvPr/>
        </p:nvSpPr>
        <p:spPr>
          <a:xfrm>
            <a:off x="2083592" y="1608942"/>
            <a:ext cx="4504307" cy="369332"/>
          </a:xfrm>
          <a:prstGeom prst="rect">
            <a:avLst/>
          </a:prstGeom>
          <a:solidFill>
            <a:schemeClr val="accent3"/>
          </a:solidFill>
        </p:spPr>
        <p:txBody>
          <a:bodyPr wrap="square">
            <a:spAutoFit/>
          </a:bodyPr>
          <a:lstStyle/>
          <a:p>
            <a:r>
              <a:rPr lang="en-US" sz="1800" kern="0" dirty="0"/>
              <a:t>Effective partnerships, joined-up approach</a:t>
            </a:r>
          </a:p>
        </p:txBody>
      </p:sp>
      <p:pic>
        <p:nvPicPr>
          <p:cNvPr id="24" name="Picture 2" descr="Image result for covid">
            <a:extLst>
              <a:ext uri="{FF2B5EF4-FFF2-40B4-BE49-F238E27FC236}">
                <a16:creationId xmlns:a16="http://schemas.microsoft.com/office/drawing/2014/main" id="{5B94AEB6-7A8A-40FB-BF59-ED787090BB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36361" y="946082"/>
            <a:ext cx="984731" cy="98239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5" name="Rectangle 3">
            <a:extLst>
              <a:ext uri="{FF2B5EF4-FFF2-40B4-BE49-F238E27FC236}">
                <a16:creationId xmlns:a16="http://schemas.microsoft.com/office/drawing/2014/main" id="{A3DFB4BA-FC71-4EE4-9765-25F289E4C6E3}"/>
              </a:ext>
            </a:extLst>
          </p:cNvPr>
          <p:cNvSpPr>
            <a:spLocks noChangeArrowheads="1"/>
          </p:cNvSpPr>
          <p:nvPr/>
        </p:nvSpPr>
        <p:spPr bwMode="auto">
          <a:xfrm>
            <a:off x="2511958" y="299751"/>
            <a:ext cx="346382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i="0" u="none" strike="noStrike" kern="1200" cap="none" spc="0" normalizeH="0" baseline="0" noProof="0" dirty="0">
                <a:ln>
                  <a:noFill/>
                </a:ln>
                <a:solidFill>
                  <a:srgbClr val="007B85"/>
                </a:solidFill>
                <a:effectLst/>
                <a:uLnTx/>
                <a:uFillTx/>
                <a:latin typeface="Arial" panose="020B0604020202020204" pitchFamily="34" charset="0"/>
                <a:ea typeface="MS PGothic" panose="020B0600070205080204" pitchFamily="34" charset="-128"/>
                <a:cs typeface="+mn-cs"/>
              </a:rPr>
              <a:t>Complex families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7B85"/>
                </a:solidFill>
                <a:effectLst/>
                <a:uLnTx/>
                <a:uFillTx/>
                <a:latin typeface="Arial" panose="020B0604020202020204" pitchFamily="34" charset="0"/>
                <a:ea typeface="MS PGothic" panose="020B0600070205080204" pitchFamily="34" charset="-128"/>
                <a:cs typeface="+mn-cs"/>
              </a:rPr>
              <a:t> </a:t>
            </a:r>
          </a:p>
        </p:txBody>
      </p:sp>
    </p:spTree>
    <p:extLst>
      <p:ext uri="{BB962C8B-B14F-4D97-AF65-F5344CB8AC3E}">
        <p14:creationId xmlns:p14="http://schemas.microsoft.com/office/powerpoint/2010/main" val="1834901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6">
            <a:extLst>
              <a:ext uri="{FF2B5EF4-FFF2-40B4-BE49-F238E27FC236}">
                <a16:creationId xmlns:a16="http://schemas.microsoft.com/office/drawing/2014/main" id="{99038EB0-5174-4FD3-ABF7-06730E49A38F}"/>
              </a:ext>
            </a:extLst>
          </p:cNvPr>
          <p:cNvGrpSpPr/>
          <p:nvPr/>
        </p:nvGrpSpPr>
        <p:grpSpPr>
          <a:xfrm>
            <a:off x="2159826" y="1036615"/>
            <a:ext cx="7872353" cy="5059765"/>
            <a:chOff x="847767" y="239152"/>
            <a:chExt cx="10496470" cy="6746353"/>
          </a:xfrm>
        </p:grpSpPr>
        <p:grpSp>
          <p:nvGrpSpPr>
            <p:cNvPr id="3" name="Group 7">
              <a:extLst>
                <a:ext uri="{FF2B5EF4-FFF2-40B4-BE49-F238E27FC236}">
                  <a16:creationId xmlns:a16="http://schemas.microsoft.com/office/drawing/2014/main" id="{B68B212A-D713-4298-8FDF-2CA318D3ACCF}"/>
                </a:ext>
              </a:extLst>
            </p:cNvPr>
            <p:cNvGrpSpPr/>
            <p:nvPr/>
          </p:nvGrpSpPr>
          <p:grpSpPr>
            <a:xfrm>
              <a:off x="3590720" y="239152"/>
              <a:ext cx="5431746" cy="5028485"/>
              <a:chOff x="3590720" y="239152"/>
              <a:chExt cx="5431746" cy="5028485"/>
            </a:xfrm>
          </p:grpSpPr>
          <p:sp>
            <p:nvSpPr>
              <p:cNvPr id="4" name="Isosceles Triangle 1">
                <a:extLst>
                  <a:ext uri="{FF2B5EF4-FFF2-40B4-BE49-F238E27FC236}">
                    <a16:creationId xmlns:a16="http://schemas.microsoft.com/office/drawing/2014/main" id="{1DA57BF6-5B64-4519-89F3-7A1352AAADCC}"/>
                  </a:ext>
                </a:extLst>
              </p:cNvPr>
              <p:cNvSpPr/>
              <p:nvPr/>
            </p:nvSpPr>
            <p:spPr>
              <a:xfrm>
                <a:off x="3590720" y="239152"/>
                <a:ext cx="5431746" cy="4635386"/>
              </a:xfrm>
              <a:custGeom>
                <a:avLst>
                  <a:gd name="f8" fmla="val 50000"/>
                </a:avLst>
                <a:gdLst>
                  <a:gd name="f1" fmla="val 10800000"/>
                  <a:gd name="f2" fmla="val 5400000"/>
                  <a:gd name="f3" fmla="val 180"/>
                  <a:gd name="f4" fmla="val w"/>
                  <a:gd name="f5" fmla="val h"/>
                  <a:gd name="f6" fmla="val ss"/>
                  <a:gd name="f7" fmla="val 0"/>
                  <a:gd name="f8" fmla="val 50000"/>
                  <a:gd name="f9" fmla="+- 0 0 -360"/>
                  <a:gd name="f10" fmla="+- 0 0 -270"/>
                  <a:gd name="f11" fmla="+- 0 0 -180"/>
                  <a:gd name="f12" fmla="+- 0 0 -90"/>
                  <a:gd name="f13" fmla="abs f4"/>
                  <a:gd name="f14" fmla="abs f5"/>
                  <a:gd name="f15" fmla="abs f6"/>
                  <a:gd name="f16" fmla="val f7"/>
                  <a:gd name="f17" fmla="val f8"/>
                  <a:gd name="f18" fmla="*/ f9 f1 1"/>
                  <a:gd name="f19" fmla="*/ f10 f1 1"/>
                  <a:gd name="f20" fmla="*/ f11 f1 1"/>
                  <a:gd name="f21" fmla="*/ f12 f1 1"/>
                  <a:gd name="f22" fmla="?: f13 f4 1"/>
                  <a:gd name="f23" fmla="?: f14 f5 1"/>
                  <a:gd name="f24" fmla="?: f15 f6 1"/>
                  <a:gd name="f25" fmla="*/ f18 1 f3"/>
                  <a:gd name="f26" fmla="*/ f19 1 f3"/>
                  <a:gd name="f27" fmla="*/ f20 1 f3"/>
                  <a:gd name="f28" fmla="*/ f21 1 f3"/>
                  <a:gd name="f29" fmla="*/ f22 1 21600"/>
                  <a:gd name="f30" fmla="*/ f23 1 21600"/>
                  <a:gd name="f31" fmla="*/ 21600 f22 1"/>
                  <a:gd name="f32" fmla="*/ 21600 f23 1"/>
                  <a:gd name="f33" fmla="+- f25 0 f2"/>
                  <a:gd name="f34" fmla="+- f26 0 f2"/>
                  <a:gd name="f35" fmla="+- f27 0 f2"/>
                  <a:gd name="f36" fmla="+- f28 0 f2"/>
                  <a:gd name="f37" fmla="min f30 f29"/>
                  <a:gd name="f38" fmla="*/ f31 1 f24"/>
                  <a:gd name="f39" fmla="*/ f32 1 f24"/>
                  <a:gd name="f40" fmla="val f38"/>
                  <a:gd name="f41" fmla="val f39"/>
                  <a:gd name="f42" fmla="*/ f16 f37 1"/>
                  <a:gd name="f43" fmla="+- f41 0 f16"/>
                  <a:gd name="f44" fmla="+- f40 0 f16"/>
                  <a:gd name="f45" fmla="*/ f41 f37 1"/>
                  <a:gd name="f46" fmla="*/ f40 f37 1"/>
                  <a:gd name="f47" fmla="*/ f43 1 2"/>
                  <a:gd name="f48" fmla="*/ f44 1 2"/>
                  <a:gd name="f49" fmla="*/ f44 f17 1"/>
                  <a:gd name="f50" fmla="+- f16 f47 0"/>
                  <a:gd name="f51" fmla="*/ f49 1 200000"/>
                  <a:gd name="f52" fmla="*/ f49 1 100000"/>
                  <a:gd name="f53" fmla="+- f51 f48 0"/>
                  <a:gd name="f54" fmla="*/ f51 f37 1"/>
                  <a:gd name="f55" fmla="*/ f50 f37 1"/>
                  <a:gd name="f56" fmla="*/ f52 f37 1"/>
                  <a:gd name="f57" fmla="*/ f53 f37 1"/>
                </a:gdLst>
                <a:ahLst/>
                <a:cxnLst>
                  <a:cxn ang="3cd4">
                    <a:pos x="hc" y="t"/>
                  </a:cxn>
                  <a:cxn ang="0">
                    <a:pos x="r" y="vc"/>
                  </a:cxn>
                  <a:cxn ang="cd4">
                    <a:pos x="hc" y="b"/>
                  </a:cxn>
                  <a:cxn ang="cd2">
                    <a:pos x="l" y="vc"/>
                  </a:cxn>
                  <a:cxn ang="f33">
                    <a:pos x="f56" y="f42"/>
                  </a:cxn>
                  <a:cxn ang="f34">
                    <a:pos x="f54" y="f55"/>
                  </a:cxn>
                  <a:cxn ang="f35">
                    <a:pos x="f42" y="f45"/>
                  </a:cxn>
                  <a:cxn ang="f35">
                    <a:pos x="f56" y="f45"/>
                  </a:cxn>
                  <a:cxn ang="f35">
                    <a:pos x="f46" y="f45"/>
                  </a:cxn>
                  <a:cxn ang="f36">
                    <a:pos x="f57" y="f55"/>
                  </a:cxn>
                </a:cxnLst>
                <a:rect l="f54" t="f55" r="f57" b="f45"/>
                <a:pathLst>
                  <a:path>
                    <a:moveTo>
                      <a:pt x="f42" y="f45"/>
                    </a:moveTo>
                    <a:lnTo>
                      <a:pt x="f56" y="f42"/>
                    </a:lnTo>
                    <a:lnTo>
                      <a:pt x="f46" y="f45"/>
                    </a:lnTo>
                    <a:close/>
                  </a:path>
                </a:pathLst>
              </a:custGeom>
              <a:gradFill>
                <a:gsLst>
                  <a:gs pos="0">
                    <a:srgbClr val="ACFFEC"/>
                  </a:gs>
                  <a:gs pos="100000">
                    <a:srgbClr val="CBFFF2"/>
                  </a:gs>
                </a:gsLst>
                <a:path path="circle">
                  <a:fillToRect l="50000" t="50000" r="50000" b="50000"/>
                </a:path>
              </a:gradFill>
              <a:ln w="12701" cap="flat">
                <a:solidFill>
                  <a:srgbClr val="8BF1D6"/>
                </a:solidFill>
                <a:prstDash val="solid"/>
                <a:miter/>
              </a:ln>
            </p:spPr>
            <p:txBody>
              <a:bodyPr vert="horz" wrap="square" lIns="68580" tIns="34290" rIns="68580" bIns="34290" anchor="ctr" anchorCtr="1" compatLnSpc="1">
                <a:noAutofit/>
              </a:bodyPr>
              <a:lstStyle/>
              <a:p>
                <a:pPr algn="ctr" defTabSz="685800" fontAlgn="auto" hangingPunct="1">
                  <a:spcBef>
                    <a:spcPts val="0"/>
                  </a:spcBef>
                  <a:spcAft>
                    <a:spcPts val="0"/>
                  </a:spcAft>
                  <a:defRPr sz="1800" b="0" i="0" u="none" strike="noStrike" kern="0" cap="none" spc="0" baseline="0">
                    <a:solidFill>
                      <a:srgbClr val="000000"/>
                    </a:solidFill>
                    <a:uFillTx/>
                  </a:defRPr>
                </a:pPr>
                <a:endParaRPr lang="en-GB" sz="1350">
                  <a:solidFill>
                    <a:srgbClr val="FFFFFF"/>
                  </a:solidFill>
                  <a:latin typeface="Calibri"/>
                </a:endParaRPr>
              </a:p>
            </p:txBody>
          </p:sp>
          <p:sp>
            <p:nvSpPr>
              <p:cNvPr id="5" name="TextBox 2">
                <a:extLst>
                  <a:ext uri="{FF2B5EF4-FFF2-40B4-BE49-F238E27FC236}">
                    <a16:creationId xmlns:a16="http://schemas.microsoft.com/office/drawing/2014/main" id="{18B29FB0-3C26-4F96-9C4C-1BF4BD87B65E}"/>
                  </a:ext>
                </a:extLst>
              </p:cNvPr>
              <p:cNvSpPr txBox="1"/>
              <p:nvPr/>
            </p:nvSpPr>
            <p:spPr>
              <a:xfrm rot="3530119">
                <a:off x="6473791" y="2305096"/>
                <a:ext cx="2849188" cy="369332"/>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b="1" dirty="0">
                    <a:solidFill>
                      <a:srgbClr val="00B0F0"/>
                    </a:solidFill>
                    <a:latin typeface="Arial" pitchFamily="34"/>
                    <a:cs typeface="Arial" pitchFamily="34"/>
                  </a:rPr>
                  <a:t>PARENTING</a:t>
                </a:r>
                <a:r>
                  <a:rPr lang="en-GB" sz="1350" b="1" dirty="0">
                    <a:solidFill>
                      <a:srgbClr val="000000"/>
                    </a:solidFill>
                    <a:latin typeface="Arial" pitchFamily="34"/>
                    <a:cs typeface="Arial" pitchFamily="34"/>
                  </a:rPr>
                  <a:t> </a:t>
                </a:r>
                <a:r>
                  <a:rPr lang="en-GB" sz="1350" b="1" dirty="0">
                    <a:solidFill>
                      <a:srgbClr val="00B0F0"/>
                    </a:solidFill>
                    <a:latin typeface="Arial" pitchFamily="34"/>
                    <a:cs typeface="Arial" pitchFamily="34"/>
                  </a:rPr>
                  <a:t>CAPACITY</a:t>
                </a:r>
              </a:p>
            </p:txBody>
          </p:sp>
          <p:sp>
            <p:nvSpPr>
              <p:cNvPr id="6" name="TextBox 3">
                <a:extLst>
                  <a:ext uri="{FF2B5EF4-FFF2-40B4-BE49-F238E27FC236}">
                    <a16:creationId xmlns:a16="http://schemas.microsoft.com/office/drawing/2014/main" id="{BE114CD0-717D-485C-A0F1-0F5F5C7ADD80}"/>
                  </a:ext>
                </a:extLst>
              </p:cNvPr>
              <p:cNvSpPr txBox="1"/>
              <p:nvPr/>
            </p:nvSpPr>
            <p:spPr>
              <a:xfrm>
                <a:off x="4073853" y="4898305"/>
                <a:ext cx="4663193" cy="369332"/>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b="1" dirty="0">
                    <a:solidFill>
                      <a:srgbClr val="932121"/>
                    </a:solidFill>
                    <a:latin typeface="Arial" pitchFamily="34"/>
                    <a:cs typeface="Arial" pitchFamily="34"/>
                  </a:rPr>
                  <a:t>FAMILY &amp; ENVIRONMENTAL FACTORS</a:t>
                </a:r>
              </a:p>
            </p:txBody>
          </p:sp>
          <p:sp>
            <p:nvSpPr>
              <p:cNvPr id="7" name="TextBox 4">
                <a:extLst>
                  <a:ext uri="{FF2B5EF4-FFF2-40B4-BE49-F238E27FC236}">
                    <a16:creationId xmlns:a16="http://schemas.microsoft.com/office/drawing/2014/main" id="{55C9A50C-31D8-4E42-AAFB-6FDEF6FE7CDE}"/>
                  </a:ext>
                </a:extLst>
              </p:cNvPr>
              <p:cNvSpPr txBox="1"/>
              <p:nvPr/>
            </p:nvSpPr>
            <p:spPr>
              <a:xfrm rot="18013827">
                <a:off x="2677767" y="2459612"/>
                <a:ext cx="3957276" cy="369332"/>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b="1" dirty="0">
                    <a:solidFill>
                      <a:srgbClr val="7030A0"/>
                    </a:solidFill>
                    <a:latin typeface="Arial" pitchFamily="34"/>
                    <a:cs typeface="Arial" pitchFamily="34"/>
                  </a:rPr>
                  <a:t>CHILD’S</a:t>
                </a:r>
                <a:r>
                  <a:rPr lang="en-GB" sz="1350" b="1" dirty="0">
                    <a:solidFill>
                      <a:srgbClr val="000000"/>
                    </a:solidFill>
                    <a:latin typeface="Arial" pitchFamily="34"/>
                    <a:cs typeface="Arial" pitchFamily="34"/>
                  </a:rPr>
                  <a:t> </a:t>
                </a:r>
                <a:r>
                  <a:rPr lang="en-GB" sz="1350" b="1" dirty="0">
                    <a:solidFill>
                      <a:srgbClr val="7030A0"/>
                    </a:solidFill>
                    <a:latin typeface="Arial" pitchFamily="34"/>
                    <a:cs typeface="Arial" pitchFamily="34"/>
                  </a:rPr>
                  <a:t>DEVELOPMENTAL</a:t>
                </a:r>
                <a:r>
                  <a:rPr lang="en-GB" sz="1350" b="1" dirty="0">
                    <a:solidFill>
                      <a:srgbClr val="000000"/>
                    </a:solidFill>
                    <a:latin typeface="Arial" pitchFamily="34"/>
                    <a:cs typeface="Arial" pitchFamily="34"/>
                  </a:rPr>
                  <a:t> </a:t>
                </a:r>
                <a:r>
                  <a:rPr lang="en-GB" sz="1350" b="1" dirty="0">
                    <a:solidFill>
                      <a:srgbClr val="7030A0"/>
                    </a:solidFill>
                    <a:latin typeface="Arial" pitchFamily="34"/>
                    <a:cs typeface="Arial" pitchFamily="34"/>
                  </a:rPr>
                  <a:t>NEED</a:t>
                </a:r>
              </a:p>
            </p:txBody>
          </p:sp>
          <p:sp>
            <p:nvSpPr>
              <p:cNvPr id="8" name="Oval 5">
                <a:extLst>
                  <a:ext uri="{FF2B5EF4-FFF2-40B4-BE49-F238E27FC236}">
                    <a16:creationId xmlns:a16="http://schemas.microsoft.com/office/drawing/2014/main" id="{B1E138D8-C19A-4C20-8A0C-98B29BCCED45}"/>
                  </a:ext>
                </a:extLst>
              </p:cNvPr>
              <p:cNvSpPr/>
              <p:nvPr/>
            </p:nvSpPr>
            <p:spPr>
              <a:xfrm>
                <a:off x="5325822" y="2126409"/>
                <a:ext cx="1999975" cy="194956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4472C4"/>
              </a:solidFill>
              <a:ln w="12701" cap="flat">
                <a:solidFill>
                  <a:srgbClr val="2F528F"/>
                </a:solidFill>
                <a:prstDash val="solid"/>
                <a:miter/>
              </a:ln>
            </p:spPr>
            <p:txBody>
              <a:bodyPr vert="horz" wrap="square" lIns="68580" tIns="34290" rIns="68580" bIns="34290" anchor="ctr" anchorCtr="1" compatLnSpc="1">
                <a:noAutofit/>
              </a:bodyPr>
              <a:lstStyle/>
              <a:p>
                <a:pPr algn="ctr" defTabSz="685800" fontAlgn="auto" hangingPunct="1">
                  <a:spcBef>
                    <a:spcPts val="0"/>
                  </a:spcBef>
                  <a:spcAft>
                    <a:spcPts val="0"/>
                  </a:spcAft>
                  <a:defRPr sz="1800" b="0" i="0" u="none" strike="noStrike" kern="0" cap="none" spc="0" baseline="0">
                    <a:solidFill>
                      <a:srgbClr val="000000"/>
                    </a:solidFill>
                    <a:uFillTx/>
                  </a:defRPr>
                </a:pPr>
                <a:endParaRPr lang="en-GB" sz="1350">
                  <a:solidFill>
                    <a:srgbClr val="FFFFFF"/>
                  </a:solidFill>
                  <a:latin typeface="Calibri"/>
                </a:endParaRPr>
              </a:p>
            </p:txBody>
          </p:sp>
          <p:sp>
            <p:nvSpPr>
              <p:cNvPr id="9" name="TextBox 6">
                <a:extLst>
                  <a:ext uri="{FF2B5EF4-FFF2-40B4-BE49-F238E27FC236}">
                    <a16:creationId xmlns:a16="http://schemas.microsoft.com/office/drawing/2014/main" id="{F3412ED7-1D8E-4DA1-9AA5-DDE12912A074}"/>
                  </a:ext>
                </a:extLst>
              </p:cNvPr>
              <p:cNvSpPr txBox="1"/>
              <p:nvPr/>
            </p:nvSpPr>
            <p:spPr>
              <a:xfrm>
                <a:off x="5487853" y="2492005"/>
                <a:ext cx="1750810" cy="1320020"/>
              </a:xfrm>
              <a:prstGeom prst="rect">
                <a:avLst/>
              </a:prstGeom>
              <a:noFill/>
              <a:ln cap="flat">
                <a:noFill/>
              </a:ln>
            </p:spPr>
            <p:txBody>
              <a:bodyPr vert="horz" wrap="square" lIns="68580" tIns="34290" rIns="68580" bIns="34290" anchor="t" anchorCtr="1" compatLnSpc="1">
                <a:spAutoFit/>
              </a:bodyPr>
              <a:lstStyle/>
              <a:p>
                <a:pPr algn="ctr" defTabSz="685800" fontAlgn="auto" hangingPunct="1">
                  <a:spcBef>
                    <a:spcPts val="225"/>
                  </a:spcBef>
                  <a:spcAft>
                    <a:spcPts val="450"/>
                  </a:spcAft>
                  <a:defRPr sz="1800" b="0" i="0" u="none" strike="noStrike" kern="0" cap="none" spc="0" baseline="0">
                    <a:solidFill>
                      <a:srgbClr val="000000"/>
                    </a:solidFill>
                    <a:uFillTx/>
                  </a:defRPr>
                </a:pPr>
                <a:r>
                  <a:rPr lang="en-GB" sz="1350" b="1" dirty="0">
                    <a:solidFill>
                      <a:srgbClr val="FFFF00"/>
                    </a:solidFill>
                    <a:latin typeface="Arial" pitchFamily="34"/>
                    <a:cs typeface="Arial" pitchFamily="34"/>
                  </a:rPr>
                  <a:t>CHILD / YP </a:t>
                </a:r>
              </a:p>
              <a:p>
                <a:pPr algn="ctr" defTabSz="685800" fontAlgn="auto" hangingPunct="1">
                  <a:spcBef>
                    <a:spcPts val="225"/>
                  </a:spcBef>
                  <a:spcAft>
                    <a:spcPts val="450"/>
                  </a:spcAft>
                  <a:defRPr sz="1800" b="0" i="0" u="none" strike="noStrike" kern="0" cap="none" spc="0" baseline="0">
                    <a:solidFill>
                      <a:srgbClr val="000000"/>
                    </a:solidFill>
                    <a:uFillTx/>
                  </a:defRPr>
                </a:pPr>
                <a:r>
                  <a:rPr lang="en-GB" sz="1350" b="1" dirty="0">
                    <a:solidFill>
                      <a:schemeClr val="bg2"/>
                    </a:solidFill>
                    <a:latin typeface="Arial" pitchFamily="34"/>
                    <a:cs typeface="Arial" pitchFamily="34"/>
                  </a:rPr>
                  <a:t>Safeguarding &amp; promoting welfare</a:t>
                </a:r>
              </a:p>
            </p:txBody>
          </p:sp>
        </p:grpSp>
        <p:grpSp>
          <p:nvGrpSpPr>
            <p:cNvPr id="10" name="Group 14">
              <a:extLst>
                <a:ext uri="{FF2B5EF4-FFF2-40B4-BE49-F238E27FC236}">
                  <a16:creationId xmlns:a16="http://schemas.microsoft.com/office/drawing/2014/main" id="{04B913CF-AED1-4F57-8CCB-82550985AFEC}"/>
                </a:ext>
              </a:extLst>
            </p:cNvPr>
            <p:cNvGrpSpPr/>
            <p:nvPr/>
          </p:nvGrpSpPr>
          <p:grpSpPr>
            <a:xfrm>
              <a:off x="7238664" y="484979"/>
              <a:ext cx="4105573" cy="3372623"/>
              <a:chOff x="7238664" y="484979"/>
              <a:chExt cx="4105573" cy="3372623"/>
            </a:xfrm>
          </p:grpSpPr>
          <p:sp>
            <p:nvSpPr>
              <p:cNvPr id="11" name="TextBox 8">
                <a:extLst>
                  <a:ext uri="{FF2B5EF4-FFF2-40B4-BE49-F238E27FC236}">
                    <a16:creationId xmlns:a16="http://schemas.microsoft.com/office/drawing/2014/main" id="{97E82CBC-2D98-4297-9A65-F466DD226AC3}"/>
                  </a:ext>
                </a:extLst>
              </p:cNvPr>
              <p:cNvSpPr txBox="1"/>
              <p:nvPr/>
            </p:nvSpPr>
            <p:spPr>
              <a:xfrm>
                <a:off x="7238664" y="484979"/>
                <a:ext cx="2336830" cy="369332"/>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Basic Care</a:t>
                </a:r>
              </a:p>
            </p:txBody>
          </p:sp>
          <p:sp>
            <p:nvSpPr>
              <p:cNvPr id="12" name="TextBox 9">
                <a:extLst>
                  <a:ext uri="{FF2B5EF4-FFF2-40B4-BE49-F238E27FC236}">
                    <a16:creationId xmlns:a16="http://schemas.microsoft.com/office/drawing/2014/main" id="{FD0C9916-33C1-4B25-B7B8-C82AD73E3A0B}"/>
                  </a:ext>
                </a:extLst>
              </p:cNvPr>
              <p:cNvSpPr txBox="1"/>
              <p:nvPr/>
            </p:nvSpPr>
            <p:spPr>
              <a:xfrm>
                <a:off x="7712269" y="1058482"/>
                <a:ext cx="2336830" cy="369332"/>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Ensure Safety</a:t>
                </a:r>
              </a:p>
            </p:txBody>
          </p:sp>
          <p:sp>
            <p:nvSpPr>
              <p:cNvPr id="13" name="TextBox 10">
                <a:extLst>
                  <a:ext uri="{FF2B5EF4-FFF2-40B4-BE49-F238E27FC236}">
                    <a16:creationId xmlns:a16="http://schemas.microsoft.com/office/drawing/2014/main" id="{6659963E-6FFB-42B8-B49C-F2EEE1FC2B02}"/>
                  </a:ext>
                </a:extLst>
              </p:cNvPr>
              <p:cNvSpPr txBox="1"/>
              <p:nvPr/>
            </p:nvSpPr>
            <p:spPr>
              <a:xfrm>
                <a:off x="8165235" y="1631984"/>
                <a:ext cx="2336830" cy="369332"/>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Emotional Warmth</a:t>
                </a:r>
              </a:p>
            </p:txBody>
          </p:sp>
          <p:sp>
            <p:nvSpPr>
              <p:cNvPr id="14" name="TextBox 11">
                <a:extLst>
                  <a:ext uri="{FF2B5EF4-FFF2-40B4-BE49-F238E27FC236}">
                    <a16:creationId xmlns:a16="http://schemas.microsoft.com/office/drawing/2014/main" id="{C6D782E7-39D3-45BB-B367-1265C5645C1F}"/>
                  </a:ext>
                </a:extLst>
              </p:cNvPr>
              <p:cNvSpPr txBox="1"/>
              <p:nvPr/>
            </p:nvSpPr>
            <p:spPr>
              <a:xfrm>
                <a:off x="8591519" y="2158413"/>
                <a:ext cx="2336830" cy="369332"/>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Stimulation</a:t>
                </a:r>
              </a:p>
            </p:txBody>
          </p:sp>
          <p:sp>
            <p:nvSpPr>
              <p:cNvPr id="15" name="TextBox 12">
                <a:extLst>
                  <a:ext uri="{FF2B5EF4-FFF2-40B4-BE49-F238E27FC236}">
                    <a16:creationId xmlns:a16="http://schemas.microsoft.com/office/drawing/2014/main" id="{0BFFE9CB-6DE3-4AD1-AE0A-D770B58555A5}"/>
                  </a:ext>
                </a:extLst>
              </p:cNvPr>
              <p:cNvSpPr txBox="1"/>
              <p:nvPr/>
            </p:nvSpPr>
            <p:spPr>
              <a:xfrm>
                <a:off x="9007407" y="2684843"/>
                <a:ext cx="2336830" cy="646331"/>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Guidance &amp; Boundaries</a:t>
                </a:r>
              </a:p>
            </p:txBody>
          </p:sp>
          <p:sp>
            <p:nvSpPr>
              <p:cNvPr id="16" name="TextBox 13">
                <a:extLst>
                  <a:ext uri="{FF2B5EF4-FFF2-40B4-BE49-F238E27FC236}">
                    <a16:creationId xmlns:a16="http://schemas.microsoft.com/office/drawing/2014/main" id="{6F85D99A-5171-4C57-9EB0-2A457DB5CBB5}"/>
                  </a:ext>
                </a:extLst>
              </p:cNvPr>
              <p:cNvSpPr txBox="1"/>
              <p:nvPr/>
            </p:nvSpPr>
            <p:spPr>
              <a:xfrm>
                <a:off x="9488472" y="3488270"/>
                <a:ext cx="1602531" cy="369332"/>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Stability</a:t>
                </a:r>
              </a:p>
            </p:txBody>
          </p:sp>
        </p:grpSp>
        <p:grpSp>
          <p:nvGrpSpPr>
            <p:cNvPr id="17" name="Group 22">
              <a:extLst>
                <a:ext uri="{FF2B5EF4-FFF2-40B4-BE49-F238E27FC236}">
                  <a16:creationId xmlns:a16="http://schemas.microsoft.com/office/drawing/2014/main" id="{45FC1A3C-9CE2-4A33-AD0B-52649E7E19E3}"/>
                </a:ext>
              </a:extLst>
            </p:cNvPr>
            <p:cNvGrpSpPr/>
            <p:nvPr/>
          </p:nvGrpSpPr>
          <p:grpSpPr>
            <a:xfrm>
              <a:off x="847767" y="484979"/>
              <a:ext cx="4693816" cy="3775279"/>
              <a:chOff x="847767" y="484979"/>
              <a:chExt cx="4693816" cy="3775279"/>
            </a:xfrm>
          </p:grpSpPr>
          <p:sp>
            <p:nvSpPr>
              <p:cNvPr id="18" name="TextBox 15">
                <a:extLst>
                  <a:ext uri="{FF2B5EF4-FFF2-40B4-BE49-F238E27FC236}">
                    <a16:creationId xmlns:a16="http://schemas.microsoft.com/office/drawing/2014/main" id="{89708CAC-A11F-47F9-AC1B-96659EFE2A2A}"/>
                  </a:ext>
                </a:extLst>
              </p:cNvPr>
              <p:cNvSpPr txBox="1"/>
              <p:nvPr/>
            </p:nvSpPr>
            <p:spPr>
              <a:xfrm>
                <a:off x="3204752" y="484979"/>
                <a:ext cx="2336831" cy="369332"/>
              </a:xfrm>
              <a:prstGeom prst="rect">
                <a:avLst/>
              </a:prstGeom>
              <a:noFill/>
              <a:ln cap="flat">
                <a:noFill/>
              </a:ln>
            </p:spPr>
            <p:txBody>
              <a:bodyPr vert="horz" wrap="square" lIns="68580" tIns="34290" rIns="68580" bIns="34290" anchor="t" anchorCtr="0" compatLnSpc="1">
                <a:spAutoFit/>
              </a:bodyPr>
              <a:lstStyle/>
              <a:p>
                <a:pPr algn="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Health</a:t>
                </a:r>
              </a:p>
            </p:txBody>
          </p:sp>
          <p:sp>
            <p:nvSpPr>
              <p:cNvPr id="19" name="TextBox 16">
                <a:extLst>
                  <a:ext uri="{FF2B5EF4-FFF2-40B4-BE49-F238E27FC236}">
                    <a16:creationId xmlns:a16="http://schemas.microsoft.com/office/drawing/2014/main" id="{CCF2BE1E-23CD-4BAA-BC0E-2EED6D3C8A67}"/>
                  </a:ext>
                </a:extLst>
              </p:cNvPr>
              <p:cNvSpPr txBox="1"/>
              <p:nvPr/>
            </p:nvSpPr>
            <p:spPr>
              <a:xfrm>
                <a:off x="2667295" y="979250"/>
                <a:ext cx="2336831" cy="369332"/>
              </a:xfrm>
              <a:prstGeom prst="rect">
                <a:avLst/>
              </a:prstGeom>
              <a:noFill/>
              <a:ln cap="flat">
                <a:noFill/>
              </a:ln>
            </p:spPr>
            <p:txBody>
              <a:bodyPr vert="horz" wrap="square" lIns="68580" tIns="34290" rIns="68580" bIns="34290" anchor="t" anchorCtr="0" compatLnSpc="1">
                <a:spAutoFit/>
              </a:bodyPr>
              <a:lstStyle/>
              <a:p>
                <a:pPr algn="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Education</a:t>
                </a:r>
              </a:p>
            </p:txBody>
          </p:sp>
          <p:sp>
            <p:nvSpPr>
              <p:cNvPr id="20" name="TextBox 17">
                <a:extLst>
                  <a:ext uri="{FF2B5EF4-FFF2-40B4-BE49-F238E27FC236}">
                    <a16:creationId xmlns:a16="http://schemas.microsoft.com/office/drawing/2014/main" id="{5EED6947-B399-4D04-A39B-BF810F0BD0D0}"/>
                  </a:ext>
                </a:extLst>
              </p:cNvPr>
              <p:cNvSpPr txBox="1"/>
              <p:nvPr/>
            </p:nvSpPr>
            <p:spPr>
              <a:xfrm>
                <a:off x="1675080" y="1441029"/>
                <a:ext cx="2895319" cy="646331"/>
              </a:xfrm>
              <a:prstGeom prst="rect">
                <a:avLst/>
              </a:prstGeom>
              <a:noFill/>
              <a:ln cap="flat">
                <a:noFill/>
              </a:ln>
            </p:spPr>
            <p:txBody>
              <a:bodyPr vert="horz" wrap="square" lIns="68580" tIns="34290" rIns="68580" bIns="34290" anchor="t" anchorCtr="0" compatLnSpc="1">
                <a:spAutoFit/>
              </a:bodyPr>
              <a:lstStyle/>
              <a:p>
                <a:pPr algn="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Emotional Behavioural Development</a:t>
                </a:r>
              </a:p>
            </p:txBody>
          </p:sp>
          <p:sp>
            <p:nvSpPr>
              <p:cNvPr id="21" name="TextBox 18">
                <a:extLst>
                  <a:ext uri="{FF2B5EF4-FFF2-40B4-BE49-F238E27FC236}">
                    <a16:creationId xmlns:a16="http://schemas.microsoft.com/office/drawing/2014/main" id="{9FEA49DC-595C-4B9F-9653-6A3761ADFA07}"/>
                  </a:ext>
                </a:extLst>
              </p:cNvPr>
              <p:cNvSpPr txBox="1"/>
              <p:nvPr/>
            </p:nvSpPr>
            <p:spPr>
              <a:xfrm>
                <a:off x="1787624" y="2147267"/>
                <a:ext cx="2336831" cy="369332"/>
              </a:xfrm>
              <a:prstGeom prst="rect">
                <a:avLst/>
              </a:prstGeom>
              <a:noFill/>
              <a:ln cap="flat">
                <a:noFill/>
              </a:ln>
            </p:spPr>
            <p:txBody>
              <a:bodyPr vert="horz" wrap="square" lIns="68580" tIns="34290" rIns="68580" bIns="34290" anchor="t" anchorCtr="0" compatLnSpc="1">
                <a:spAutoFit/>
              </a:bodyPr>
              <a:lstStyle/>
              <a:p>
                <a:pPr algn="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Identity</a:t>
                </a:r>
              </a:p>
            </p:txBody>
          </p:sp>
          <p:sp>
            <p:nvSpPr>
              <p:cNvPr id="22" name="TextBox 19">
                <a:extLst>
                  <a:ext uri="{FF2B5EF4-FFF2-40B4-BE49-F238E27FC236}">
                    <a16:creationId xmlns:a16="http://schemas.microsoft.com/office/drawing/2014/main" id="{BC16934A-D651-4880-A5BD-61F69F9EFBEE}"/>
                  </a:ext>
                </a:extLst>
              </p:cNvPr>
              <p:cNvSpPr txBox="1"/>
              <p:nvPr/>
            </p:nvSpPr>
            <p:spPr>
              <a:xfrm>
                <a:off x="1338763" y="2612705"/>
                <a:ext cx="2336831" cy="646331"/>
              </a:xfrm>
              <a:prstGeom prst="rect">
                <a:avLst/>
              </a:prstGeom>
              <a:noFill/>
              <a:ln cap="flat">
                <a:noFill/>
              </a:ln>
            </p:spPr>
            <p:txBody>
              <a:bodyPr vert="horz" wrap="square" lIns="68580" tIns="34290" rIns="68580" bIns="34290" anchor="t" anchorCtr="0" compatLnSpc="1">
                <a:spAutoFit/>
              </a:bodyPr>
              <a:lstStyle/>
              <a:p>
                <a:pPr algn="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Family &amp; Social Relationships</a:t>
                </a:r>
              </a:p>
            </p:txBody>
          </p:sp>
          <p:sp>
            <p:nvSpPr>
              <p:cNvPr id="23" name="TextBox 20">
                <a:extLst>
                  <a:ext uri="{FF2B5EF4-FFF2-40B4-BE49-F238E27FC236}">
                    <a16:creationId xmlns:a16="http://schemas.microsoft.com/office/drawing/2014/main" id="{CE22EFD0-9F9F-42CF-8E70-C4CC0F295D6D}"/>
                  </a:ext>
                </a:extLst>
              </p:cNvPr>
              <p:cNvSpPr txBox="1"/>
              <p:nvPr/>
            </p:nvSpPr>
            <p:spPr>
              <a:xfrm>
                <a:off x="960312" y="3355142"/>
                <a:ext cx="2336831" cy="369332"/>
              </a:xfrm>
              <a:prstGeom prst="rect">
                <a:avLst/>
              </a:prstGeom>
              <a:noFill/>
              <a:ln cap="flat">
                <a:noFill/>
              </a:ln>
            </p:spPr>
            <p:txBody>
              <a:bodyPr vert="horz" wrap="square" lIns="68580" tIns="34290" rIns="68580" bIns="34290" anchor="t" anchorCtr="0" compatLnSpc="1">
                <a:spAutoFit/>
              </a:bodyPr>
              <a:lstStyle/>
              <a:p>
                <a:pPr algn="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Social Presentation</a:t>
                </a:r>
              </a:p>
            </p:txBody>
          </p:sp>
          <p:sp>
            <p:nvSpPr>
              <p:cNvPr id="24" name="TextBox 21">
                <a:extLst>
                  <a:ext uri="{FF2B5EF4-FFF2-40B4-BE49-F238E27FC236}">
                    <a16:creationId xmlns:a16="http://schemas.microsoft.com/office/drawing/2014/main" id="{BE7091D3-B2AA-45E3-912F-0A3DF714F0F6}"/>
                  </a:ext>
                </a:extLst>
              </p:cNvPr>
              <p:cNvSpPr txBox="1"/>
              <p:nvPr/>
            </p:nvSpPr>
            <p:spPr>
              <a:xfrm>
                <a:off x="847767" y="3890926"/>
                <a:ext cx="2051465" cy="369332"/>
              </a:xfrm>
              <a:prstGeom prst="rect">
                <a:avLst/>
              </a:prstGeom>
              <a:noFill/>
              <a:ln cap="flat">
                <a:noFill/>
              </a:ln>
            </p:spPr>
            <p:txBody>
              <a:bodyPr vert="horz" wrap="square" lIns="68580" tIns="34290" rIns="68580" bIns="34290" anchor="t" anchorCtr="0" compatLnSpc="1">
                <a:spAutoFit/>
              </a:bodyPr>
              <a:lstStyle/>
              <a:p>
                <a:pPr algn="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Selfcare Skills</a:t>
                </a:r>
              </a:p>
            </p:txBody>
          </p:sp>
        </p:grpSp>
        <p:grpSp>
          <p:nvGrpSpPr>
            <p:cNvPr id="25" name="Group 35">
              <a:extLst>
                <a:ext uri="{FF2B5EF4-FFF2-40B4-BE49-F238E27FC236}">
                  <a16:creationId xmlns:a16="http://schemas.microsoft.com/office/drawing/2014/main" id="{427282FF-C9AA-45FC-AA69-9AA65B2EC58D}"/>
                </a:ext>
              </a:extLst>
            </p:cNvPr>
            <p:cNvGrpSpPr/>
            <p:nvPr/>
          </p:nvGrpSpPr>
          <p:grpSpPr>
            <a:xfrm>
              <a:off x="3528644" y="5142740"/>
              <a:ext cx="6003959" cy="1842765"/>
              <a:chOff x="3528644" y="5142740"/>
              <a:chExt cx="6003959" cy="1842765"/>
            </a:xfrm>
          </p:grpSpPr>
          <p:sp>
            <p:nvSpPr>
              <p:cNvPr id="26" name="TextBox 23">
                <a:extLst>
                  <a:ext uri="{FF2B5EF4-FFF2-40B4-BE49-F238E27FC236}">
                    <a16:creationId xmlns:a16="http://schemas.microsoft.com/office/drawing/2014/main" id="{3E5DF338-91F7-4EA5-8624-1336A6D37469}"/>
                  </a:ext>
                </a:extLst>
              </p:cNvPr>
              <p:cNvSpPr txBox="1"/>
              <p:nvPr/>
            </p:nvSpPr>
            <p:spPr>
              <a:xfrm rot="3288033">
                <a:off x="3109326" y="5649932"/>
                <a:ext cx="1484967" cy="646331"/>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Community Resources</a:t>
                </a:r>
              </a:p>
            </p:txBody>
          </p:sp>
          <p:sp>
            <p:nvSpPr>
              <p:cNvPr id="27" name="TextBox 24">
                <a:extLst>
                  <a:ext uri="{FF2B5EF4-FFF2-40B4-BE49-F238E27FC236}">
                    <a16:creationId xmlns:a16="http://schemas.microsoft.com/office/drawing/2014/main" id="{7D2D5285-E141-43B2-862F-96FDEDEA5125}"/>
                  </a:ext>
                </a:extLst>
              </p:cNvPr>
              <p:cNvSpPr txBox="1"/>
              <p:nvPr/>
            </p:nvSpPr>
            <p:spPr>
              <a:xfrm rot="3288033">
                <a:off x="4016908" y="5758773"/>
                <a:ext cx="1763045" cy="646331"/>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dirty="0">
                    <a:solidFill>
                      <a:srgbClr val="000000"/>
                    </a:solidFill>
                    <a:latin typeface="Arial" pitchFamily="34"/>
                    <a:cs typeface="Arial" pitchFamily="34"/>
                  </a:rPr>
                  <a:t>Family’s Social Integration</a:t>
                </a:r>
              </a:p>
            </p:txBody>
          </p:sp>
          <p:sp>
            <p:nvSpPr>
              <p:cNvPr id="28" name="TextBox 29">
                <a:extLst>
                  <a:ext uri="{FF2B5EF4-FFF2-40B4-BE49-F238E27FC236}">
                    <a16:creationId xmlns:a16="http://schemas.microsoft.com/office/drawing/2014/main" id="{E7E54C01-53DA-4232-A72C-006F7D094416}"/>
                  </a:ext>
                </a:extLst>
              </p:cNvPr>
              <p:cNvSpPr txBox="1"/>
              <p:nvPr/>
            </p:nvSpPr>
            <p:spPr>
              <a:xfrm rot="3288033">
                <a:off x="4864895" y="5907604"/>
                <a:ext cx="1763045" cy="369332"/>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Income</a:t>
                </a:r>
              </a:p>
            </p:txBody>
          </p:sp>
          <p:sp>
            <p:nvSpPr>
              <p:cNvPr id="29" name="TextBox 30">
                <a:extLst>
                  <a:ext uri="{FF2B5EF4-FFF2-40B4-BE49-F238E27FC236}">
                    <a16:creationId xmlns:a16="http://schemas.microsoft.com/office/drawing/2014/main" id="{EEB8D3EE-90B1-4C9D-BE58-56B4C210714B}"/>
                  </a:ext>
                </a:extLst>
              </p:cNvPr>
              <p:cNvSpPr txBox="1"/>
              <p:nvPr/>
            </p:nvSpPr>
            <p:spPr>
              <a:xfrm rot="3288033">
                <a:off x="5509667" y="5919317"/>
                <a:ext cx="1763045" cy="369332"/>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Employment</a:t>
                </a:r>
              </a:p>
            </p:txBody>
          </p:sp>
          <p:sp>
            <p:nvSpPr>
              <p:cNvPr id="30" name="TextBox 31">
                <a:extLst>
                  <a:ext uri="{FF2B5EF4-FFF2-40B4-BE49-F238E27FC236}">
                    <a16:creationId xmlns:a16="http://schemas.microsoft.com/office/drawing/2014/main" id="{EF67CAA8-4DB6-491F-B19D-67831B5FEEA3}"/>
                  </a:ext>
                </a:extLst>
              </p:cNvPr>
              <p:cNvSpPr txBox="1"/>
              <p:nvPr/>
            </p:nvSpPr>
            <p:spPr>
              <a:xfrm rot="3288033">
                <a:off x="6112228" y="5846641"/>
                <a:ext cx="1763045" cy="369332"/>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Housing</a:t>
                </a:r>
              </a:p>
            </p:txBody>
          </p:sp>
          <p:sp>
            <p:nvSpPr>
              <p:cNvPr id="31" name="TextBox 32">
                <a:extLst>
                  <a:ext uri="{FF2B5EF4-FFF2-40B4-BE49-F238E27FC236}">
                    <a16:creationId xmlns:a16="http://schemas.microsoft.com/office/drawing/2014/main" id="{80AFD66B-2708-4CBF-B7FE-5C9916C5D3AE}"/>
                  </a:ext>
                </a:extLst>
              </p:cNvPr>
              <p:cNvSpPr txBox="1"/>
              <p:nvPr/>
            </p:nvSpPr>
            <p:spPr>
              <a:xfrm rot="3288033">
                <a:off x="6785144" y="5858363"/>
                <a:ext cx="1763045" cy="369332"/>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Housing</a:t>
                </a:r>
              </a:p>
            </p:txBody>
          </p:sp>
          <p:sp>
            <p:nvSpPr>
              <p:cNvPr id="32" name="TextBox 33">
                <a:extLst>
                  <a:ext uri="{FF2B5EF4-FFF2-40B4-BE49-F238E27FC236}">
                    <a16:creationId xmlns:a16="http://schemas.microsoft.com/office/drawing/2014/main" id="{4540D94F-5B65-49C7-BF12-6A5BBAD86E99}"/>
                  </a:ext>
                </a:extLst>
              </p:cNvPr>
              <p:cNvSpPr txBox="1"/>
              <p:nvPr/>
            </p:nvSpPr>
            <p:spPr>
              <a:xfrm rot="3288033">
                <a:off x="7500251" y="5912285"/>
                <a:ext cx="1763045" cy="369332"/>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Wider Family</a:t>
                </a:r>
              </a:p>
            </p:txBody>
          </p:sp>
          <p:sp>
            <p:nvSpPr>
              <p:cNvPr id="33" name="TextBox 34">
                <a:extLst>
                  <a:ext uri="{FF2B5EF4-FFF2-40B4-BE49-F238E27FC236}">
                    <a16:creationId xmlns:a16="http://schemas.microsoft.com/office/drawing/2014/main" id="{031FF239-641E-4EDE-937E-DC4116327750}"/>
                  </a:ext>
                </a:extLst>
              </p:cNvPr>
              <p:cNvSpPr txBox="1"/>
              <p:nvPr/>
            </p:nvSpPr>
            <p:spPr>
              <a:xfrm rot="3288033">
                <a:off x="8327915" y="5701097"/>
                <a:ext cx="1763045" cy="646331"/>
              </a:xfrm>
              <a:prstGeom prst="rect">
                <a:avLst/>
              </a:prstGeom>
              <a:noFill/>
              <a:ln cap="flat">
                <a:noFill/>
              </a:ln>
            </p:spPr>
            <p:txBody>
              <a:bodyPr vert="horz" wrap="square" lIns="68580" tIns="34290" rIns="68580" bIns="34290" anchor="t" anchorCtr="0" compatLnSpc="1">
                <a:spAutoFit/>
              </a:bodyPr>
              <a:lstStyle/>
              <a:p>
                <a:pPr defTabSz="685800" fontAlgn="auto" hangingPunct="1">
                  <a:spcBef>
                    <a:spcPts val="0"/>
                  </a:spcBef>
                  <a:spcAft>
                    <a:spcPts val="0"/>
                  </a:spcAft>
                  <a:defRPr sz="1800" b="0" i="0" u="none" strike="noStrike" kern="0" cap="none" spc="0" baseline="0">
                    <a:solidFill>
                      <a:srgbClr val="000000"/>
                    </a:solidFill>
                    <a:uFillTx/>
                  </a:defRPr>
                </a:pPr>
                <a:r>
                  <a:rPr lang="en-GB" sz="1350">
                    <a:solidFill>
                      <a:srgbClr val="000000"/>
                    </a:solidFill>
                    <a:latin typeface="Arial" pitchFamily="34"/>
                    <a:cs typeface="Arial" pitchFamily="34"/>
                  </a:rPr>
                  <a:t>Family History &amp; Functioning</a:t>
                </a:r>
              </a:p>
            </p:txBody>
          </p:sp>
        </p:grpSp>
      </p:grpSp>
    </p:spTree>
    <p:extLst>
      <p:ext uri="{BB962C8B-B14F-4D97-AF65-F5344CB8AC3E}">
        <p14:creationId xmlns:p14="http://schemas.microsoft.com/office/powerpoint/2010/main" val="2492466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8">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5">
            <a:extLst>
              <a:ext uri="{FF2B5EF4-FFF2-40B4-BE49-F238E27FC236}">
                <a16:creationId xmlns:a16="http://schemas.microsoft.com/office/drawing/2014/main" id="{C93F1BE0-5A11-4D7B-AC7C-D89E7D272F68}"/>
              </a:ext>
            </a:extLst>
          </p:cNvPr>
          <p:cNvSpPr>
            <a:spLocks noGrp="1"/>
          </p:cNvSpPr>
          <p:nvPr>
            <p:ph type="title"/>
          </p:nvPr>
        </p:nvSpPr>
        <p:spPr>
          <a:xfrm>
            <a:off x="562682" y="2501131"/>
            <a:ext cx="10909640" cy="2555500"/>
          </a:xfrm>
        </p:spPr>
        <p:txBody>
          <a:bodyPr vert="horz" lIns="91440" tIns="45720" rIns="91440" bIns="45720" rtlCol="0" anchor="b">
            <a:normAutofit/>
          </a:bodyPr>
          <a:lstStyle/>
          <a:p>
            <a:pPr algn="ctr"/>
            <a:r>
              <a:rPr lang="en-GB" sz="2800" dirty="0">
                <a:hlinkClick r:id="rId2"/>
              </a:rPr>
              <a:t>Homepage - Surrey Safeguarding Children Partnership (surreyscp.org.uk)</a:t>
            </a:r>
            <a:br>
              <a:rPr lang="en-GB" sz="2800" dirty="0"/>
            </a:br>
            <a:r>
              <a:rPr lang="en-GB" sz="2700" dirty="0">
                <a:hlinkClick r:id="rId3"/>
              </a:rPr>
              <a:t>SSCP-Final-Neglect-Strategy-2021-2023-1.pdf (surreyscp.org.uk)</a:t>
            </a:r>
            <a:r>
              <a:rPr lang="en-GB" sz="2700" b="1" dirty="0"/>
              <a:t> </a:t>
            </a:r>
            <a:br>
              <a:rPr lang="en-GB" sz="2700" b="1" dirty="0"/>
            </a:br>
            <a:r>
              <a:rPr lang="en-GB" sz="2700" u="sng" dirty="0">
                <a:hlinkClick r:id="rId4"/>
              </a:rPr>
              <a:t>Neglect-Strategy-on-a-page-April-2021.pdf (surreyscp.org.uk)</a:t>
            </a:r>
            <a:br>
              <a:rPr lang="en-GB" sz="1800" b="1" dirty="0"/>
            </a:br>
            <a:r>
              <a:rPr lang="en-GB" sz="2800" dirty="0">
                <a:hlinkClick r:id="rId5"/>
              </a:rPr>
              <a:t>Family Resilience and Early Help - Surrey County Council (surreycc.gov.uk)</a:t>
            </a:r>
            <a:br>
              <a:rPr lang="en-GB" sz="2800" dirty="0"/>
            </a:br>
            <a:br>
              <a:rPr lang="en-US" sz="2800" kern="1200" dirty="0">
                <a:solidFill>
                  <a:schemeClr val="tx1"/>
                </a:solidFill>
                <a:latin typeface="+mj-lt"/>
                <a:ea typeface="+mj-ea"/>
                <a:cs typeface="+mj-cs"/>
              </a:rPr>
            </a:br>
            <a:endParaRPr lang="en-US" sz="2800" kern="1200" dirty="0">
              <a:solidFill>
                <a:schemeClr val="tx1"/>
              </a:solidFill>
              <a:latin typeface="+mj-lt"/>
              <a:ea typeface="+mj-ea"/>
              <a:cs typeface="+mj-cs"/>
            </a:endParaRPr>
          </a:p>
        </p:txBody>
      </p:sp>
      <p:sp>
        <p:nvSpPr>
          <p:cNvPr id="7" name="Text Placeholder 6">
            <a:extLst>
              <a:ext uri="{FF2B5EF4-FFF2-40B4-BE49-F238E27FC236}">
                <a16:creationId xmlns:a16="http://schemas.microsoft.com/office/drawing/2014/main" id="{D1C0756C-256D-4B70-8D21-13EBBD507727}"/>
              </a:ext>
            </a:extLst>
          </p:cNvPr>
          <p:cNvSpPr>
            <a:spLocks noGrp="1"/>
          </p:cNvSpPr>
          <p:nvPr>
            <p:ph type="body" idx="1"/>
          </p:nvPr>
        </p:nvSpPr>
        <p:spPr>
          <a:xfrm>
            <a:off x="638881" y="5660607"/>
            <a:ext cx="10909643" cy="552659"/>
          </a:xfrm>
        </p:spPr>
        <p:txBody>
          <a:bodyPr vert="horz" lIns="91440" tIns="45720" rIns="91440" bIns="45720" rtlCol="0" anchor="t">
            <a:normAutofit/>
          </a:bodyPr>
          <a:lstStyle/>
          <a:p>
            <a:pPr algn="ctr"/>
            <a:r>
              <a:rPr lang="en-GB" b="1" dirty="0"/>
              <a:t>If you’re concerned about a child call 0300 470 9100 or email </a:t>
            </a:r>
            <a:r>
              <a:rPr lang="en-GB" b="1" dirty="0">
                <a:hlinkClick r:id="rId6"/>
              </a:rPr>
              <a:t> cspa@surreycc.gov.uk</a:t>
            </a:r>
            <a:endParaRPr lang="en-GB" dirty="0"/>
          </a:p>
          <a:p>
            <a:pPr algn="ctr"/>
            <a:endParaRPr lang="en-US" sz="2400" kern="1200" dirty="0">
              <a:solidFill>
                <a:schemeClr val="tx1"/>
              </a:solidFill>
              <a:latin typeface="+mn-lt"/>
              <a:ea typeface="+mn-ea"/>
              <a:cs typeface="+mn-cs"/>
            </a:endParaRPr>
          </a:p>
        </p:txBody>
      </p:sp>
      <p:pic>
        <p:nvPicPr>
          <p:cNvPr id="8" name="Picture 7">
            <a:extLst>
              <a:ext uri="{FF2B5EF4-FFF2-40B4-BE49-F238E27FC236}">
                <a16:creationId xmlns:a16="http://schemas.microsoft.com/office/drawing/2014/main" id="{E1E19963-300C-4001-AEE7-D5BD2F4ADF0D}"/>
              </a:ext>
            </a:extLst>
          </p:cNvPr>
          <p:cNvPicPr>
            <a:picLocks noChangeAspect="1"/>
          </p:cNvPicPr>
          <p:nvPr/>
        </p:nvPicPr>
        <p:blipFill>
          <a:blip r:embed="rId7"/>
          <a:stretch>
            <a:fillRect/>
          </a:stretch>
        </p:blipFill>
        <p:spPr>
          <a:xfrm>
            <a:off x="2873908" y="152400"/>
            <a:ext cx="6439588" cy="2047875"/>
          </a:xfrm>
          <a:prstGeom prst="rect">
            <a:avLst/>
          </a:prstGeom>
        </p:spPr>
      </p:pic>
      <p:sp>
        <p:nvSpPr>
          <p:cNvPr id="36"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3718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2">
            <a:extLst>
              <a:ext uri="{FF2B5EF4-FFF2-40B4-BE49-F238E27FC236}">
                <a16:creationId xmlns:a16="http://schemas.microsoft.com/office/drawing/2014/main" id="{3BCBA95F-3961-4770-B6C4-B3CC24964765}"/>
              </a:ext>
            </a:extLst>
          </p:cNvPr>
          <p:cNvSpPr>
            <a:spLocks noGrp="1"/>
          </p:cNvSpPr>
          <p:nvPr>
            <p:ph type="title"/>
          </p:nvPr>
        </p:nvSpPr>
        <p:spPr>
          <a:xfrm>
            <a:off x="2711624" y="842788"/>
            <a:ext cx="5112568" cy="569988"/>
          </a:xfrm>
        </p:spPr>
        <p:txBody>
          <a:bodyPr/>
          <a:lstStyle/>
          <a:p>
            <a:r>
              <a:rPr lang="en-US" altLang="en-US" b="1" dirty="0">
                <a:solidFill>
                  <a:srgbClr val="002060"/>
                </a:solidFill>
              </a:rPr>
              <a:t>Role of the Dental Team</a:t>
            </a:r>
            <a:endParaRPr lang="en-GB" altLang="en-US" b="1" dirty="0">
              <a:solidFill>
                <a:srgbClr val="002060"/>
              </a:solidFill>
            </a:endParaRPr>
          </a:p>
        </p:txBody>
      </p:sp>
      <p:sp>
        <p:nvSpPr>
          <p:cNvPr id="4" name="Content Placeholder 3">
            <a:extLst>
              <a:ext uri="{FF2B5EF4-FFF2-40B4-BE49-F238E27FC236}">
                <a16:creationId xmlns:a16="http://schemas.microsoft.com/office/drawing/2014/main" id="{D875C07B-7A5A-4451-80B0-33AC5B7C7A60}"/>
              </a:ext>
            </a:extLst>
          </p:cNvPr>
          <p:cNvSpPr>
            <a:spLocks noGrp="1"/>
          </p:cNvSpPr>
          <p:nvPr>
            <p:ph idx="1"/>
          </p:nvPr>
        </p:nvSpPr>
        <p:spPr>
          <a:xfrm>
            <a:off x="2514526" y="1988840"/>
            <a:ext cx="8018462" cy="3135054"/>
          </a:xfrm>
        </p:spPr>
        <p:txBody>
          <a:bodyPr/>
          <a:lstStyle/>
          <a:p>
            <a:pPr marL="431800" indent="-342900">
              <a:lnSpc>
                <a:spcPct val="150000"/>
              </a:lnSpc>
              <a:buFont typeface="Arial" panose="020B0604020202020204" pitchFamily="34" charset="0"/>
              <a:buChar char="•"/>
              <a:defRPr/>
            </a:pPr>
            <a:r>
              <a:rPr lang="en-US" b="1" dirty="0"/>
              <a:t>Assessing / </a:t>
            </a:r>
            <a:r>
              <a:rPr lang="en-US" b="1" dirty="0" err="1"/>
              <a:t>recognise</a:t>
            </a:r>
            <a:r>
              <a:rPr lang="en-US" b="1" dirty="0"/>
              <a:t>  </a:t>
            </a:r>
            <a:r>
              <a:rPr lang="en-US" dirty="0"/>
              <a:t>/ </a:t>
            </a:r>
            <a:r>
              <a:rPr lang="en-US" dirty="0">
                <a:solidFill>
                  <a:srgbClr val="7030A0"/>
                </a:solidFill>
              </a:rPr>
              <a:t>&gt; 1 presentation </a:t>
            </a:r>
          </a:p>
          <a:p>
            <a:pPr marL="431800" indent="-342900">
              <a:lnSpc>
                <a:spcPct val="150000"/>
              </a:lnSpc>
              <a:buFont typeface="Arial" panose="020B0604020202020204" pitchFamily="34" charset="0"/>
              <a:buChar char="•"/>
              <a:defRPr/>
            </a:pPr>
            <a:r>
              <a:rPr lang="en-US" altLang="en-US" b="1" dirty="0"/>
              <a:t>Layer</a:t>
            </a:r>
            <a:r>
              <a:rPr lang="en-US" altLang="en-US" dirty="0"/>
              <a:t> - something or nothing </a:t>
            </a:r>
            <a:r>
              <a:rPr lang="en-US" altLang="en-US" i="1" dirty="0"/>
              <a:t>unless</a:t>
            </a:r>
            <a:r>
              <a:rPr lang="en-US" altLang="en-US" dirty="0"/>
              <a:t> an emergency</a:t>
            </a:r>
            <a:endParaRPr lang="en-US" dirty="0"/>
          </a:p>
          <a:p>
            <a:pPr marL="431800" indent="-342900">
              <a:lnSpc>
                <a:spcPct val="150000"/>
              </a:lnSpc>
              <a:buFont typeface="Arial" panose="020B0604020202020204" pitchFamily="34" charset="0"/>
              <a:buChar char="•"/>
              <a:defRPr/>
            </a:pPr>
            <a:r>
              <a:rPr lang="en-GB" altLang="en-US" b="1" dirty="0">
                <a:ea typeface="ＭＳ Ｐゴシック" pitchFamily="34" charset="-128"/>
              </a:rPr>
              <a:t>Providing help </a:t>
            </a:r>
            <a:r>
              <a:rPr lang="en-GB" altLang="en-US" dirty="0">
                <a:ea typeface="ＭＳ Ｐゴシック" pitchFamily="34" charset="-128"/>
              </a:rPr>
              <a:t>or services as </a:t>
            </a:r>
            <a:r>
              <a:rPr lang="en-GB" altLang="en-US" b="1" dirty="0">
                <a:ea typeface="ＭＳ Ｐゴシック" pitchFamily="34" charset="-128"/>
              </a:rPr>
              <a:t>part of an agreed plan</a:t>
            </a:r>
            <a:endParaRPr lang="en-US" b="1" dirty="0"/>
          </a:p>
          <a:p>
            <a:pPr marL="431800" indent="-342900">
              <a:lnSpc>
                <a:spcPct val="150000"/>
              </a:lnSpc>
              <a:buFont typeface="Arial" panose="020B0604020202020204" pitchFamily="34" charset="0"/>
              <a:buChar char="•"/>
              <a:defRPr/>
            </a:pPr>
            <a:r>
              <a:rPr lang="en-US" b="1" dirty="0"/>
              <a:t>Treating</a:t>
            </a:r>
            <a:r>
              <a:rPr lang="en-US" dirty="0"/>
              <a:t> (emergency / longer term) </a:t>
            </a:r>
          </a:p>
          <a:p>
            <a:pPr marL="431800" indent="-342900">
              <a:lnSpc>
                <a:spcPct val="150000"/>
              </a:lnSpc>
              <a:buFont typeface="Arial" panose="020B0604020202020204" pitchFamily="34" charset="0"/>
              <a:buChar char="•"/>
              <a:defRPr/>
            </a:pPr>
            <a:r>
              <a:rPr lang="en-US" b="1" dirty="0"/>
              <a:t>Sharing information </a:t>
            </a:r>
            <a:r>
              <a:rPr lang="en-US" dirty="0"/>
              <a:t>(SC), consent / referrals </a:t>
            </a:r>
            <a:r>
              <a:rPr lang="en-US" altLang="en-US" dirty="0"/>
              <a:t>S17 &gt; S47</a:t>
            </a:r>
            <a:endParaRPr lang="en-US" dirty="0"/>
          </a:p>
          <a:p>
            <a:pPr marL="431800" indent="-342900">
              <a:lnSpc>
                <a:spcPct val="150000"/>
              </a:lnSpc>
              <a:buFont typeface="Arial" panose="020B0604020202020204" pitchFamily="34" charset="0"/>
              <a:buChar char="•"/>
              <a:defRPr/>
            </a:pPr>
            <a:r>
              <a:rPr lang="en-US" b="1" dirty="0"/>
              <a:t>Appropriate environment</a:t>
            </a:r>
            <a:endParaRPr lang="en-GB" b="1" dirty="0"/>
          </a:p>
        </p:txBody>
      </p:sp>
      <p:sp>
        <p:nvSpPr>
          <p:cNvPr id="2" name="Rectangle 1">
            <a:extLst>
              <a:ext uri="{FF2B5EF4-FFF2-40B4-BE49-F238E27FC236}">
                <a16:creationId xmlns:a16="http://schemas.microsoft.com/office/drawing/2014/main" id="{AEB62D2C-9B0F-4B78-B2B6-A50114FE492F}"/>
              </a:ext>
            </a:extLst>
          </p:cNvPr>
          <p:cNvSpPr/>
          <p:nvPr/>
        </p:nvSpPr>
        <p:spPr>
          <a:xfrm>
            <a:off x="2635325" y="5445224"/>
            <a:ext cx="7776864" cy="889154"/>
          </a:xfrm>
          <a:prstGeom prst="rect">
            <a:avLst/>
          </a:prstGeom>
          <a:solidFill>
            <a:schemeClr val="bg2">
              <a:lumMod val="95000"/>
            </a:schemeClr>
          </a:solidFill>
        </p:spPr>
        <p:txBody>
          <a:bodyPr wrap="square">
            <a:spAutoFit/>
          </a:bodyPr>
          <a:lstStyle/>
          <a:p>
            <a:pPr>
              <a:lnSpc>
                <a:spcPct val="150000"/>
              </a:lnSpc>
              <a:defRPr/>
            </a:pPr>
            <a:r>
              <a:rPr lang="en-US" sz="1200" dirty="0">
                <a:solidFill>
                  <a:schemeClr val="bg2">
                    <a:lumMod val="50000"/>
                  </a:schemeClr>
                </a:solidFill>
              </a:rPr>
              <a:t>Presentation:</a:t>
            </a:r>
          </a:p>
          <a:p>
            <a:pPr marL="431800" indent="-342900">
              <a:lnSpc>
                <a:spcPct val="150000"/>
              </a:lnSpc>
              <a:buFont typeface="Arial" panose="020B0604020202020204" pitchFamily="34" charset="0"/>
              <a:buChar char="•"/>
              <a:defRPr/>
            </a:pPr>
            <a:r>
              <a:rPr lang="en-US" sz="1200" i="1" dirty="0">
                <a:solidFill>
                  <a:schemeClr val="bg2">
                    <a:lumMod val="50000"/>
                  </a:schemeClr>
                </a:solidFill>
              </a:rPr>
              <a:t>Oral/Dental Aspects of Abuse &amp; Neglect - Mouth &amp; Maltreatment - safeguarding issues in dental health (2018, </a:t>
            </a:r>
            <a:r>
              <a:rPr lang="en-US" sz="1200" i="1" dirty="0" err="1">
                <a:solidFill>
                  <a:schemeClr val="bg2">
                    <a:lumMod val="50000"/>
                  </a:schemeClr>
                </a:solidFill>
              </a:rPr>
              <a:t>Harris,J</a:t>
            </a:r>
            <a:r>
              <a:rPr lang="en-US" sz="1200" i="1" dirty="0">
                <a:solidFill>
                  <a:schemeClr val="bg2">
                    <a:lumMod val="50000"/>
                  </a:schemeClr>
                </a:solidFill>
              </a:rPr>
              <a:t>)</a:t>
            </a:r>
          </a:p>
        </p:txBody>
      </p:sp>
      <p:sp>
        <p:nvSpPr>
          <p:cNvPr id="3" name="TextBox 2">
            <a:extLst>
              <a:ext uri="{FF2B5EF4-FFF2-40B4-BE49-F238E27FC236}">
                <a16:creationId xmlns:a16="http://schemas.microsoft.com/office/drawing/2014/main" id="{22856A30-1706-4C8E-A2E4-75631B8139A6}"/>
              </a:ext>
            </a:extLst>
          </p:cNvPr>
          <p:cNvSpPr txBox="1"/>
          <p:nvPr/>
        </p:nvSpPr>
        <p:spPr>
          <a:xfrm>
            <a:off x="9209422" y="1085855"/>
            <a:ext cx="936104" cy="1446550"/>
          </a:xfrm>
          <a:prstGeom prst="rect">
            <a:avLst/>
          </a:prstGeom>
          <a:noFill/>
        </p:spPr>
        <p:txBody>
          <a:bodyPr wrap="square" rtlCol="0">
            <a:spAutoFit/>
          </a:bodyPr>
          <a:lstStyle/>
          <a:p>
            <a:r>
              <a:rPr lang="en-US" sz="8800" dirty="0">
                <a:solidFill>
                  <a:srgbClr val="FF0000"/>
                </a:solidFill>
              </a:rPr>
              <a:t>?</a:t>
            </a:r>
            <a:endParaRPr lang="en-GB" sz="8800" dirty="0">
              <a:solidFill>
                <a:srgbClr val="FF0000"/>
              </a:solidFill>
            </a:endParaRPr>
          </a:p>
        </p:txBody>
      </p:sp>
    </p:spTree>
    <p:extLst>
      <p:ext uri="{BB962C8B-B14F-4D97-AF65-F5344CB8AC3E}">
        <p14:creationId xmlns:p14="http://schemas.microsoft.com/office/powerpoint/2010/main" val="27125107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a:extLst>
              <a:ext uri="{FF2B5EF4-FFF2-40B4-BE49-F238E27FC236}">
                <a16:creationId xmlns:a16="http://schemas.microsoft.com/office/drawing/2014/main" id="{EFA56ED2-DE28-4408-8FF6-531EBD9FCB62}"/>
              </a:ext>
            </a:extLst>
          </p:cNvPr>
          <p:cNvSpPr>
            <a:spLocks noGrp="1"/>
          </p:cNvSpPr>
          <p:nvPr>
            <p:ph type="title"/>
          </p:nvPr>
        </p:nvSpPr>
        <p:spPr>
          <a:xfrm>
            <a:off x="2927648" y="908721"/>
            <a:ext cx="6912768" cy="522883"/>
          </a:xfrm>
        </p:spPr>
        <p:txBody>
          <a:bodyPr/>
          <a:lstStyle/>
          <a:p>
            <a:r>
              <a:rPr lang="en-US" altLang="en-US" b="1" dirty="0">
                <a:solidFill>
                  <a:srgbClr val="002060"/>
                </a:solidFill>
              </a:rPr>
              <a:t>Safeguarding Themes &amp; Case Examples</a:t>
            </a:r>
            <a:endParaRPr lang="en-GB" altLang="en-US" b="1" dirty="0">
              <a:solidFill>
                <a:srgbClr val="002060"/>
              </a:solidFill>
            </a:endParaRPr>
          </a:p>
        </p:txBody>
      </p:sp>
      <p:sp>
        <p:nvSpPr>
          <p:cNvPr id="5" name="Content Placeholder 4">
            <a:extLst>
              <a:ext uri="{FF2B5EF4-FFF2-40B4-BE49-F238E27FC236}">
                <a16:creationId xmlns:a16="http://schemas.microsoft.com/office/drawing/2014/main" id="{FB4AB070-57CB-4C4E-9B05-A96B50774AED}"/>
              </a:ext>
            </a:extLst>
          </p:cNvPr>
          <p:cNvSpPr>
            <a:spLocks noGrp="1"/>
          </p:cNvSpPr>
          <p:nvPr>
            <p:ph sz="half" idx="1"/>
          </p:nvPr>
        </p:nvSpPr>
        <p:spPr>
          <a:xfrm>
            <a:off x="2918388" y="1844824"/>
            <a:ext cx="3311525" cy="4104456"/>
          </a:xfrm>
          <a:solidFill>
            <a:schemeClr val="accent2">
              <a:lumMod val="20000"/>
              <a:lumOff val="80000"/>
            </a:schemeClr>
          </a:solidFill>
        </p:spPr>
        <p:txBody>
          <a:bodyPr/>
          <a:lstStyle/>
          <a:p>
            <a:pPr marL="546100" indent="-457200">
              <a:buFont typeface="Arial" panose="020B0604020202020204" pitchFamily="34" charset="0"/>
              <a:buChar char="•"/>
              <a:defRPr/>
            </a:pPr>
            <a:endParaRPr lang="en-US" sz="2000" dirty="0"/>
          </a:p>
          <a:p>
            <a:pPr marL="546100" indent="-457200">
              <a:buFont typeface="Arial" panose="020B0604020202020204" pitchFamily="34" charset="0"/>
              <a:buChar char="•"/>
              <a:defRPr/>
            </a:pPr>
            <a:r>
              <a:rPr lang="en-US" sz="2000" dirty="0"/>
              <a:t>Parental Responsibility</a:t>
            </a:r>
          </a:p>
          <a:p>
            <a:pPr marL="546100" indent="-457200">
              <a:buFont typeface="Arial" panose="020B0604020202020204" pitchFamily="34" charset="0"/>
              <a:buChar char="•"/>
              <a:defRPr/>
            </a:pPr>
            <a:r>
              <a:rPr lang="en-US" sz="2000" dirty="0"/>
              <a:t>Consent to treatment</a:t>
            </a:r>
          </a:p>
          <a:p>
            <a:pPr marL="546100" indent="-457200">
              <a:buFont typeface="Arial" panose="020B0604020202020204" pitchFamily="34" charset="0"/>
              <a:buChar char="•"/>
              <a:defRPr/>
            </a:pPr>
            <a:r>
              <a:rPr lang="en-US" sz="2000" dirty="0"/>
              <a:t>History - *trauma</a:t>
            </a:r>
          </a:p>
          <a:p>
            <a:pPr marL="546100" indent="-457200">
              <a:buFont typeface="Arial" panose="020B0604020202020204" pitchFamily="34" charset="0"/>
              <a:buChar char="•"/>
              <a:defRPr/>
            </a:pPr>
            <a:r>
              <a:rPr lang="en-US" sz="2000" dirty="0"/>
              <a:t>WNBs</a:t>
            </a:r>
          </a:p>
          <a:p>
            <a:pPr marL="546100" indent="-457200">
              <a:buFont typeface="Arial" panose="020B0604020202020204" pitchFamily="34" charset="0"/>
              <a:buChar char="•"/>
              <a:defRPr/>
            </a:pPr>
            <a:r>
              <a:rPr lang="en-US" sz="2000" dirty="0"/>
              <a:t>Prevention</a:t>
            </a:r>
          </a:p>
          <a:p>
            <a:pPr marL="546100" indent="-457200">
              <a:buFont typeface="Arial" panose="020B0604020202020204" pitchFamily="34" charset="0"/>
              <a:buChar char="•"/>
              <a:defRPr/>
            </a:pPr>
            <a:r>
              <a:rPr lang="en-US" sz="2000" dirty="0"/>
              <a:t>Language barriers</a:t>
            </a:r>
          </a:p>
          <a:p>
            <a:pPr marL="546100" indent="-457200">
              <a:buFont typeface="Arial" panose="020B0604020202020204" pitchFamily="34" charset="0"/>
              <a:buChar char="•"/>
              <a:defRPr/>
            </a:pPr>
            <a:r>
              <a:rPr lang="en-US" sz="2000" dirty="0"/>
              <a:t>Telephone / video consults</a:t>
            </a:r>
          </a:p>
          <a:p>
            <a:pPr marL="546100" indent="-457200">
              <a:buFont typeface="Arial" panose="020B0604020202020204" pitchFamily="34" charset="0"/>
              <a:buChar char="•"/>
              <a:defRPr/>
            </a:pPr>
            <a:endParaRPr lang="en-US" sz="2400" dirty="0"/>
          </a:p>
        </p:txBody>
      </p:sp>
      <p:sp>
        <p:nvSpPr>
          <p:cNvPr id="6" name="Content Placeholder 5">
            <a:extLst>
              <a:ext uri="{FF2B5EF4-FFF2-40B4-BE49-F238E27FC236}">
                <a16:creationId xmlns:a16="http://schemas.microsoft.com/office/drawing/2014/main" id="{E7452B5C-4485-4B6D-99E1-2420CBF7784A}"/>
              </a:ext>
            </a:extLst>
          </p:cNvPr>
          <p:cNvSpPr>
            <a:spLocks noGrp="1"/>
          </p:cNvSpPr>
          <p:nvPr>
            <p:ph sz="half" idx="2"/>
          </p:nvPr>
        </p:nvSpPr>
        <p:spPr>
          <a:xfrm>
            <a:off x="6382312" y="1844824"/>
            <a:ext cx="3313112" cy="4104456"/>
          </a:xfrm>
          <a:solidFill>
            <a:schemeClr val="bg1">
              <a:lumMod val="40000"/>
              <a:lumOff val="60000"/>
            </a:schemeClr>
          </a:solidFill>
        </p:spPr>
        <p:txBody>
          <a:bodyPr/>
          <a:lstStyle/>
          <a:p>
            <a:pPr marL="546100" indent="-457200">
              <a:buFont typeface="+mj-lt"/>
              <a:buAutoNum type="arabicPeriod"/>
              <a:defRPr/>
            </a:pPr>
            <a:endParaRPr lang="en-US" sz="2000" dirty="0"/>
          </a:p>
          <a:p>
            <a:pPr marL="546100" indent="-457200">
              <a:buFont typeface="+mj-lt"/>
              <a:buAutoNum type="arabicPeriod"/>
              <a:defRPr/>
            </a:pPr>
            <a:r>
              <a:rPr lang="en-US" sz="2000" dirty="0"/>
              <a:t>Cramped conditions, help</a:t>
            </a:r>
          </a:p>
          <a:p>
            <a:pPr marL="546100" indent="-457200">
              <a:buFont typeface="+mj-lt"/>
              <a:buAutoNum type="arabicPeriod"/>
              <a:defRPr/>
            </a:pPr>
            <a:endParaRPr lang="en-US" sz="2000" dirty="0"/>
          </a:p>
          <a:p>
            <a:pPr marL="546100" indent="-457200">
              <a:buFont typeface="+mj-lt"/>
              <a:buAutoNum type="arabicPeriod"/>
              <a:defRPr/>
            </a:pPr>
            <a:r>
              <a:rPr lang="en-US" sz="2000" dirty="0"/>
              <a:t>15, trans male, Mother left, out of school, jaw lesion</a:t>
            </a:r>
          </a:p>
          <a:p>
            <a:pPr marL="546100" indent="-457200">
              <a:buFont typeface="+mj-lt"/>
              <a:buAutoNum type="arabicPeriod"/>
              <a:defRPr/>
            </a:pPr>
            <a:endParaRPr lang="en-US" sz="2000" dirty="0"/>
          </a:p>
          <a:p>
            <a:pPr marL="546100" indent="-457200">
              <a:buFont typeface="+mj-lt"/>
              <a:buAutoNum type="arabicPeriod"/>
              <a:defRPr/>
            </a:pPr>
            <a:r>
              <a:rPr lang="en-US" sz="2000" dirty="0"/>
              <a:t>Slash marks wrist 15 female having sedation</a:t>
            </a:r>
          </a:p>
          <a:p>
            <a:pPr marL="546100" indent="-457200">
              <a:buFont typeface="Arial" panose="020B0604020202020204" pitchFamily="34" charset="0"/>
              <a:buChar char="•"/>
              <a:defRPr/>
            </a:pPr>
            <a:endParaRPr lang="en-US" sz="2400" dirty="0"/>
          </a:p>
        </p:txBody>
      </p:sp>
    </p:spTree>
    <p:extLst>
      <p:ext uri="{BB962C8B-B14F-4D97-AF65-F5344CB8AC3E}">
        <p14:creationId xmlns:p14="http://schemas.microsoft.com/office/powerpoint/2010/main" val="13151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C65C00-400A-4083-93A6-2A24BEC51733}"/>
              </a:ext>
            </a:extLst>
          </p:cNvPr>
          <p:cNvSpPr>
            <a:spLocks noGrp="1"/>
          </p:cNvSpPr>
          <p:nvPr>
            <p:ph type="title"/>
          </p:nvPr>
        </p:nvSpPr>
        <p:spPr>
          <a:xfrm>
            <a:off x="4224297" y="764704"/>
            <a:ext cx="7516812" cy="782638"/>
          </a:xfrm>
        </p:spPr>
        <p:txBody>
          <a:bodyPr/>
          <a:lstStyle/>
          <a:p>
            <a:r>
              <a:rPr lang="en-US" b="1" dirty="0">
                <a:solidFill>
                  <a:srgbClr val="002060"/>
                </a:solidFill>
              </a:rPr>
              <a:t>Neglect &amp; Dental Neglect</a:t>
            </a:r>
            <a:endParaRPr lang="en-GB" dirty="0"/>
          </a:p>
        </p:txBody>
      </p:sp>
      <p:sp>
        <p:nvSpPr>
          <p:cNvPr id="5" name="Content Placeholder 4">
            <a:extLst>
              <a:ext uri="{FF2B5EF4-FFF2-40B4-BE49-F238E27FC236}">
                <a16:creationId xmlns:a16="http://schemas.microsoft.com/office/drawing/2014/main" id="{6184E518-55F1-449F-88C5-88E441683431}"/>
              </a:ext>
            </a:extLst>
          </p:cNvPr>
          <p:cNvSpPr>
            <a:spLocks noGrp="1"/>
          </p:cNvSpPr>
          <p:nvPr>
            <p:ph sz="half" idx="1"/>
          </p:nvPr>
        </p:nvSpPr>
        <p:spPr>
          <a:xfrm>
            <a:off x="2349138" y="1522834"/>
            <a:ext cx="3750319" cy="4429125"/>
          </a:xfrm>
          <a:solidFill>
            <a:schemeClr val="bg1">
              <a:lumMod val="20000"/>
              <a:lumOff val="80000"/>
            </a:schemeClr>
          </a:solidFill>
        </p:spPr>
        <p:txBody>
          <a:bodyPr/>
          <a:lstStyle/>
          <a:p>
            <a:r>
              <a:rPr lang="en-US" sz="2000" dirty="0"/>
              <a:t>‘..the ongoing failure to meet a child's basic needs &amp; the most common form of child abuse’ </a:t>
            </a:r>
          </a:p>
          <a:p>
            <a:r>
              <a:rPr lang="en-US" sz="2000" b="1" i="1" dirty="0">
                <a:solidFill>
                  <a:srgbClr val="00B050"/>
                </a:solidFill>
              </a:rPr>
              <a:t>(NSPCC)</a:t>
            </a:r>
          </a:p>
          <a:p>
            <a:endParaRPr lang="en-US" sz="2000" i="1" dirty="0">
              <a:solidFill>
                <a:srgbClr val="00B050"/>
              </a:solidFill>
            </a:endParaRPr>
          </a:p>
          <a:p>
            <a:pPr marL="431800" indent="-342900">
              <a:buFont typeface="Wingdings" panose="05000000000000000000" pitchFamily="2" charset="2"/>
              <a:buChar char="§"/>
            </a:pPr>
            <a:r>
              <a:rPr lang="en-US" sz="2000" dirty="0">
                <a:solidFill>
                  <a:schemeClr val="tx2"/>
                </a:solidFill>
              </a:rPr>
              <a:t>Physical neglect</a:t>
            </a:r>
          </a:p>
          <a:p>
            <a:pPr marL="431800" indent="-342900">
              <a:buFont typeface="Wingdings" panose="05000000000000000000" pitchFamily="2" charset="2"/>
              <a:buChar char="§"/>
            </a:pPr>
            <a:endParaRPr lang="en-US" sz="2000" dirty="0">
              <a:solidFill>
                <a:schemeClr val="tx2"/>
              </a:solidFill>
            </a:endParaRPr>
          </a:p>
          <a:p>
            <a:pPr marL="431800" indent="-342900">
              <a:buFont typeface="Wingdings" panose="05000000000000000000" pitchFamily="2" charset="2"/>
              <a:buChar char="§"/>
            </a:pPr>
            <a:r>
              <a:rPr lang="en-US" sz="2000" dirty="0">
                <a:solidFill>
                  <a:schemeClr val="tx2"/>
                </a:solidFill>
              </a:rPr>
              <a:t>Educational neglect</a:t>
            </a:r>
          </a:p>
          <a:p>
            <a:pPr marL="431800" indent="-342900">
              <a:buFont typeface="Wingdings" panose="05000000000000000000" pitchFamily="2" charset="2"/>
              <a:buChar char="§"/>
            </a:pPr>
            <a:endParaRPr lang="en-US" sz="2000" dirty="0">
              <a:solidFill>
                <a:schemeClr val="tx2"/>
              </a:solidFill>
            </a:endParaRPr>
          </a:p>
          <a:p>
            <a:pPr marL="431800" indent="-342900">
              <a:buFont typeface="Wingdings" panose="05000000000000000000" pitchFamily="2" charset="2"/>
              <a:buChar char="§"/>
            </a:pPr>
            <a:r>
              <a:rPr lang="en-US" sz="2000" dirty="0">
                <a:solidFill>
                  <a:schemeClr val="tx2"/>
                </a:solidFill>
              </a:rPr>
              <a:t>Emotional neglect</a:t>
            </a:r>
          </a:p>
          <a:p>
            <a:pPr marL="431800" indent="-342900">
              <a:buFont typeface="Wingdings" panose="05000000000000000000" pitchFamily="2" charset="2"/>
              <a:buChar char="§"/>
            </a:pPr>
            <a:endParaRPr lang="en-US" sz="2000" dirty="0">
              <a:solidFill>
                <a:schemeClr val="tx2"/>
              </a:solidFill>
            </a:endParaRPr>
          </a:p>
          <a:p>
            <a:pPr marL="431800" indent="-342900">
              <a:buFont typeface="Wingdings" panose="05000000000000000000" pitchFamily="2" charset="2"/>
              <a:buChar char="§"/>
            </a:pPr>
            <a:r>
              <a:rPr lang="en-US" sz="2000" dirty="0">
                <a:solidFill>
                  <a:schemeClr val="tx2"/>
                </a:solidFill>
              </a:rPr>
              <a:t>Medical neglect</a:t>
            </a:r>
          </a:p>
          <a:p>
            <a:endParaRPr lang="en-GB" sz="2000" i="1" dirty="0">
              <a:solidFill>
                <a:srgbClr val="00B050"/>
              </a:solidFill>
            </a:endParaRPr>
          </a:p>
        </p:txBody>
      </p:sp>
      <p:sp>
        <p:nvSpPr>
          <p:cNvPr id="6" name="Content Placeholder 5">
            <a:extLst>
              <a:ext uri="{FF2B5EF4-FFF2-40B4-BE49-F238E27FC236}">
                <a16:creationId xmlns:a16="http://schemas.microsoft.com/office/drawing/2014/main" id="{F8003CD7-950D-4CB1-8454-CE3109B0C2F5}"/>
              </a:ext>
            </a:extLst>
          </p:cNvPr>
          <p:cNvSpPr>
            <a:spLocks noGrp="1"/>
          </p:cNvSpPr>
          <p:nvPr>
            <p:ph sz="half" idx="2"/>
          </p:nvPr>
        </p:nvSpPr>
        <p:spPr>
          <a:xfrm>
            <a:off x="6528049" y="1522833"/>
            <a:ext cx="3750319" cy="4429125"/>
          </a:xfrm>
          <a:solidFill>
            <a:schemeClr val="bg2">
              <a:lumMod val="95000"/>
            </a:schemeClr>
          </a:solidFill>
        </p:spPr>
        <p:txBody>
          <a:bodyPr/>
          <a:lstStyle/>
          <a:p>
            <a:r>
              <a:rPr lang="en-US" sz="2000" b="1" dirty="0"/>
              <a:t>The British Society of </a:t>
            </a:r>
            <a:r>
              <a:rPr lang="en-US" sz="2000" b="1" dirty="0" err="1"/>
              <a:t>Paediatric</a:t>
            </a:r>
            <a:r>
              <a:rPr lang="en-US" sz="2000" b="1" dirty="0"/>
              <a:t> Dentistry (BSPD) describes dental neglect as: </a:t>
            </a:r>
          </a:p>
          <a:p>
            <a:endParaRPr lang="en-US" sz="2000" dirty="0"/>
          </a:p>
          <a:p>
            <a:r>
              <a:rPr lang="en-US" sz="2000" dirty="0"/>
              <a:t>'the persistent failure to meet a child's basic </a:t>
            </a:r>
            <a:r>
              <a:rPr lang="en-US" sz="2000" dirty="0">
                <a:solidFill>
                  <a:srgbClr val="0070C0"/>
                </a:solidFill>
              </a:rPr>
              <a:t>oral health </a:t>
            </a:r>
            <a:r>
              <a:rPr lang="en-US" sz="2000" dirty="0"/>
              <a:t>needs, </a:t>
            </a:r>
          </a:p>
          <a:p>
            <a:r>
              <a:rPr lang="en-US" sz="2000" dirty="0"/>
              <a:t>likely to result in the serious impairment of a child's </a:t>
            </a:r>
            <a:r>
              <a:rPr lang="en-US" sz="2000" dirty="0">
                <a:solidFill>
                  <a:srgbClr val="0070C0"/>
                </a:solidFill>
              </a:rPr>
              <a:t>oral</a:t>
            </a:r>
            <a:r>
              <a:rPr lang="en-US" sz="2000" dirty="0"/>
              <a:t> </a:t>
            </a:r>
          </a:p>
          <a:p>
            <a:r>
              <a:rPr lang="en-US" sz="2000" dirty="0"/>
              <a:t>or </a:t>
            </a:r>
          </a:p>
          <a:p>
            <a:r>
              <a:rPr lang="en-US" sz="2000" dirty="0"/>
              <a:t>general health or development'</a:t>
            </a:r>
          </a:p>
          <a:p>
            <a:endParaRPr lang="en-GB" dirty="0"/>
          </a:p>
        </p:txBody>
      </p:sp>
      <p:pic>
        <p:nvPicPr>
          <p:cNvPr id="7" name="Picture 2" descr="Image result for british society of paediatric dentistry logo">
            <a:hlinkClick r:id="rId2"/>
            <a:extLst>
              <a:ext uri="{FF2B5EF4-FFF2-40B4-BE49-F238E27FC236}">
                <a16:creationId xmlns:a16="http://schemas.microsoft.com/office/drawing/2014/main" id="{F049A517-C6F1-4E0E-A74E-3E7F9E96734E}"/>
              </a:ext>
            </a:extLst>
          </p:cNvPr>
          <p:cNvPicPr>
            <a:picLocks noChangeAspect="1" noChangeArrowheads="1"/>
          </p:cNvPicPr>
          <p:nvPr/>
        </p:nvPicPr>
        <p:blipFill>
          <a:blip r:embed="rId3"/>
          <a:srcRect/>
          <a:stretch>
            <a:fillRect/>
          </a:stretch>
        </p:blipFill>
        <p:spPr bwMode="auto">
          <a:xfrm>
            <a:off x="8688289" y="4941169"/>
            <a:ext cx="1492525" cy="941165"/>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9A46E7B-70F2-4D91-860E-59290717B3B5}"/>
              </a:ext>
            </a:extLst>
          </p:cNvPr>
          <p:cNvSpPr txBox="1"/>
          <p:nvPr/>
        </p:nvSpPr>
        <p:spPr>
          <a:xfrm>
            <a:off x="4041559" y="6237312"/>
            <a:ext cx="4108882" cy="369332"/>
          </a:xfrm>
          <a:prstGeom prst="rect">
            <a:avLst/>
          </a:prstGeom>
          <a:noFill/>
        </p:spPr>
        <p:txBody>
          <a:bodyPr wrap="square" rtlCol="0">
            <a:spAutoFit/>
          </a:bodyPr>
          <a:lstStyle/>
          <a:p>
            <a:pPr algn="ctr"/>
            <a:r>
              <a:rPr lang="en-US" dirty="0">
                <a:solidFill>
                  <a:srgbClr val="002060"/>
                </a:solidFill>
              </a:rPr>
              <a:t>British Medical &amp; Dental Associations </a:t>
            </a:r>
            <a:endParaRPr lang="en-GB" dirty="0">
              <a:solidFill>
                <a:srgbClr val="002060"/>
              </a:solidFill>
            </a:endParaRPr>
          </a:p>
        </p:txBody>
      </p:sp>
    </p:spTree>
    <p:extLst>
      <p:ext uri="{BB962C8B-B14F-4D97-AF65-F5344CB8AC3E}">
        <p14:creationId xmlns:p14="http://schemas.microsoft.com/office/powerpoint/2010/main" val="266040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13C6E3FD-3A01-4E1E-8B5A-04FB54E62AA0}"/>
              </a:ext>
            </a:extLst>
          </p:cNvPr>
          <p:cNvSpPr/>
          <p:nvPr/>
        </p:nvSpPr>
        <p:spPr bwMode="auto">
          <a:xfrm>
            <a:off x="1875791" y="1097977"/>
            <a:ext cx="2316162" cy="2193925"/>
          </a:xfrm>
          <a:prstGeom prst="ellipse">
            <a:avLst/>
          </a:prstGeom>
          <a:solidFill>
            <a:schemeClr val="bg1">
              <a:lumMod val="20000"/>
              <a:lumOff val="80000"/>
            </a:schemeClr>
          </a:solidFill>
          <a:ln w="9525" cap="flat" cmpd="sng" algn="ctr">
            <a:noFill/>
            <a:prstDash val="solid"/>
            <a:round/>
            <a:headEnd type="none" w="med" len="med"/>
            <a:tailEnd type="none" w="med" len="med"/>
          </a:ln>
          <a:effectLst/>
        </p:spPr>
        <p:txBody>
          <a:bodyPr lIns="68580" tIns="34290" rIns="68580" bIns="34290" anchor="ctr"/>
          <a:lstStyle/>
          <a:p>
            <a:pPr algn="ctr">
              <a:spcAft>
                <a:spcPts val="450"/>
              </a:spcAft>
              <a:defRPr/>
            </a:pPr>
            <a:r>
              <a:rPr lang="en-US" kern="0" dirty="0">
                <a:solidFill>
                  <a:srgbClr val="007B85"/>
                </a:solidFill>
                <a:ea typeface="ＭＳ Ｐゴシック" panose="020B0600070205080204" pitchFamily="34" charset="-128"/>
              </a:rPr>
              <a:t>Sleep disturbance</a:t>
            </a:r>
          </a:p>
        </p:txBody>
      </p:sp>
      <p:sp>
        <p:nvSpPr>
          <p:cNvPr id="4" name="Oval 3">
            <a:extLst>
              <a:ext uri="{FF2B5EF4-FFF2-40B4-BE49-F238E27FC236}">
                <a16:creationId xmlns:a16="http://schemas.microsoft.com/office/drawing/2014/main" id="{94EAB506-5054-4267-9B27-95B047CCD0DC}"/>
              </a:ext>
            </a:extLst>
          </p:cNvPr>
          <p:cNvSpPr/>
          <p:nvPr/>
        </p:nvSpPr>
        <p:spPr bwMode="auto">
          <a:xfrm>
            <a:off x="1614883" y="2996952"/>
            <a:ext cx="2257425" cy="1989138"/>
          </a:xfrm>
          <a:prstGeom prst="ellipse">
            <a:avLst/>
          </a:prstGeom>
          <a:solidFill>
            <a:schemeClr val="bg2">
              <a:lumMod val="75000"/>
              <a:alpha val="30000"/>
            </a:schemeClr>
          </a:solidFill>
          <a:ln w="9525" cap="flat" cmpd="sng" algn="ctr">
            <a:noFill/>
            <a:prstDash val="solid"/>
            <a:round/>
            <a:headEnd type="none" w="med" len="med"/>
            <a:tailEnd type="none" w="med" len="med"/>
          </a:ln>
          <a:effectLst/>
        </p:spPr>
        <p:txBody>
          <a:bodyPr lIns="68580" tIns="34290" rIns="68580" bIns="34290" anchor="ctr"/>
          <a:lstStyle/>
          <a:p>
            <a:pPr algn="ctr">
              <a:spcAft>
                <a:spcPts val="450"/>
              </a:spcAft>
              <a:defRPr/>
            </a:pPr>
            <a:r>
              <a:rPr lang="en-US" dirty="0">
                <a:solidFill>
                  <a:srgbClr val="007B85"/>
                </a:solidFill>
                <a:ea typeface="ＭＳ Ｐゴシック" panose="020B0600070205080204" pitchFamily="34" charset="-128"/>
              </a:rPr>
              <a:t>Difficulty eating, food preference</a:t>
            </a:r>
          </a:p>
        </p:txBody>
      </p:sp>
      <p:sp>
        <p:nvSpPr>
          <p:cNvPr id="5" name="Oval 4">
            <a:extLst>
              <a:ext uri="{FF2B5EF4-FFF2-40B4-BE49-F238E27FC236}">
                <a16:creationId xmlns:a16="http://schemas.microsoft.com/office/drawing/2014/main" id="{AA346A01-6994-47DF-B7EB-FD6452374B6A}"/>
              </a:ext>
            </a:extLst>
          </p:cNvPr>
          <p:cNvSpPr/>
          <p:nvPr/>
        </p:nvSpPr>
        <p:spPr bwMode="auto">
          <a:xfrm>
            <a:off x="5469208" y="1789879"/>
            <a:ext cx="2243138" cy="1908175"/>
          </a:xfrm>
          <a:prstGeom prst="ellipse">
            <a:avLst/>
          </a:prstGeom>
          <a:solidFill>
            <a:schemeClr val="accent2">
              <a:lumMod val="20000"/>
              <a:lumOff val="80000"/>
            </a:schemeClr>
          </a:solidFill>
          <a:ln w="9525" cap="flat" cmpd="sng" algn="ctr">
            <a:noFill/>
            <a:prstDash val="solid"/>
            <a:round/>
            <a:headEnd type="none" w="med" len="med"/>
            <a:tailEnd type="none" w="med" len="med"/>
          </a:ln>
          <a:effectLst/>
        </p:spPr>
        <p:txBody>
          <a:bodyPr lIns="68580" tIns="34290" rIns="68580" bIns="34290" anchor="ctr"/>
          <a:lstStyle/>
          <a:p>
            <a:pPr marL="88900" algn="ctr" eaLnBrk="1" hangingPunct="1">
              <a:defRPr/>
            </a:pPr>
            <a:r>
              <a:rPr lang="en-US" i="1" dirty="0"/>
              <a:t>Play &amp; </a:t>
            </a:r>
            <a:r>
              <a:rPr lang="en-US" i="1" dirty="0" err="1"/>
              <a:t>socialisation</a:t>
            </a:r>
            <a:endParaRPr lang="en-GB" i="1" dirty="0"/>
          </a:p>
        </p:txBody>
      </p:sp>
      <p:sp>
        <p:nvSpPr>
          <p:cNvPr id="11" name="Oval 10">
            <a:extLst>
              <a:ext uri="{FF2B5EF4-FFF2-40B4-BE49-F238E27FC236}">
                <a16:creationId xmlns:a16="http://schemas.microsoft.com/office/drawing/2014/main" id="{0403B4F0-7F7F-4483-9053-D15F69EEF394}"/>
              </a:ext>
            </a:extLst>
          </p:cNvPr>
          <p:cNvSpPr/>
          <p:nvPr/>
        </p:nvSpPr>
        <p:spPr bwMode="auto">
          <a:xfrm>
            <a:off x="3409899" y="2552438"/>
            <a:ext cx="2620962" cy="2303462"/>
          </a:xfrm>
          <a:prstGeom prst="ellipse">
            <a:avLst/>
          </a:prstGeom>
          <a:solidFill>
            <a:schemeClr val="accent4">
              <a:lumMod val="20000"/>
              <a:lumOff val="80000"/>
              <a:alpha val="30000"/>
            </a:schemeClr>
          </a:solidFill>
          <a:ln w="9525" cap="flat" cmpd="sng" algn="ctr">
            <a:noFill/>
            <a:prstDash val="solid"/>
            <a:round/>
            <a:headEnd type="none" w="med" len="med"/>
            <a:tailEnd type="none" w="med" len="med"/>
          </a:ln>
          <a:effectLst/>
        </p:spPr>
        <p:txBody>
          <a:bodyPr lIns="68580" tIns="34290" rIns="68580" bIns="34290" anchor="ctr"/>
          <a:lstStyle/>
          <a:p>
            <a:pPr marL="88900" algn="ctr" eaLnBrk="1" hangingPunct="1">
              <a:defRPr/>
            </a:pPr>
            <a:r>
              <a:rPr lang="en-US" dirty="0"/>
              <a:t>School absence (work) / concentration</a:t>
            </a:r>
            <a:endParaRPr lang="en-GB" dirty="0"/>
          </a:p>
        </p:txBody>
      </p:sp>
      <p:sp>
        <p:nvSpPr>
          <p:cNvPr id="7" name="Oval 6">
            <a:extLst>
              <a:ext uri="{FF2B5EF4-FFF2-40B4-BE49-F238E27FC236}">
                <a16:creationId xmlns:a16="http://schemas.microsoft.com/office/drawing/2014/main" id="{F31073A9-8D34-4816-A5E2-45F13B70186F}"/>
              </a:ext>
            </a:extLst>
          </p:cNvPr>
          <p:cNvSpPr/>
          <p:nvPr/>
        </p:nvSpPr>
        <p:spPr bwMode="auto">
          <a:xfrm>
            <a:off x="3969478" y="980729"/>
            <a:ext cx="1962150" cy="1839913"/>
          </a:xfrm>
          <a:prstGeom prst="ellipse">
            <a:avLst/>
          </a:prstGeom>
          <a:solidFill>
            <a:schemeClr val="bg2">
              <a:lumMod val="95000"/>
            </a:schemeClr>
          </a:solidFill>
          <a:ln w="9525" cap="flat" cmpd="sng" algn="ctr">
            <a:noFill/>
            <a:prstDash val="solid"/>
            <a:round/>
            <a:headEnd type="none" w="med" len="med"/>
            <a:tailEnd type="none" w="med" len="med"/>
          </a:ln>
          <a:effectLst/>
        </p:spPr>
        <p:txBody>
          <a:bodyPr lIns="68580" tIns="34290" rIns="68580" bIns="34290" anchor="ctr"/>
          <a:lstStyle/>
          <a:p>
            <a:pPr marL="66675" algn="ctr">
              <a:spcAft>
                <a:spcPts val="450"/>
              </a:spcAft>
              <a:defRPr/>
            </a:pPr>
            <a:r>
              <a:rPr lang="en-GB" kern="0" dirty="0"/>
              <a:t>Pain / altered behaviour</a:t>
            </a:r>
          </a:p>
        </p:txBody>
      </p:sp>
      <p:sp>
        <p:nvSpPr>
          <p:cNvPr id="9" name="Oval 1">
            <a:extLst>
              <a:ext uri="{FF2B5EF4-FFF2-40B4-BE49-F238E27FC236}">
                <a16:creationId xmlns:a16="http://schemas.microsoft.com/office/drawing/2014/main" id="{BD42D213-FB6B-4E58-8BD8-5FD38E1864D5}"/>
              </a:ext>
            </a:extLst>
          </p:cNvPr>
          <p:cNvSpPr>
            <a:spLocks noChangeArrowheads="1"/>
          </p:cNvSpPr>
          <p:nvPr/>
        </p:nvSpPr>
        <p:spPr bwMode="auto">
          <a:xfrm>
            <a:off x="2524841" y="4751538"/>
            <a:ext cx="2145917" cy="1989139"/>
          </a:xfrm>
          <a:prstGeom prst="ellipse">
            <a:avLst/>
          </a:prstGeom>
          <a:solidFill>
            <a:srgbClr val="2B99CD">
              <a:alpha val="30196"/>
            </a:srgbClr>
          </a:solidFill>
          <a:ln w="9525" algn="ctr">
            <a:solidFill>
              <a:srgbClr val="FF0000"/>
            </a:solidFill>
            <a:round/>
            <a:headEnd/>
            <a:tailEnd/>
          </a:ln>
        </p:spPr>
        <p:txBody>
          <a:bodyPr lIns="68580" tIns="34290" rIns="68580" bIns="34290" anchor="ctr"/>
          <a:lstStyle>
            <a:lvl1pPr marL="88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dirty="0"/>
              <a:t>Weight loss</a:t>
            </a:r>
            <a:endParaRPr lang="en-GB" altLang="en-US" b="1" dirty="0"/>
          </a:p>
        </p:txBody>
      </p:sp>
      <p:sp>
        <p:nvSpPr>
          <p:cNvPr id="10" name="Oval 9">
            <a:extLst>
              <a:ext uri="{FF2B5EF4-FFF2-40B4-BE49-F238E27FC236}">
                <a16:creationId xmlns:a16="http://schemas.microsoft.com/office/drawing/2014/main" id="{C0430489-E091-40EB-AF2C-FFDD6378882A}"/>
              </a:ext>
            </a:extLst>
          </p:cNvPr>
          <p:cNvSpPr/>
          <p:nvPr/>
        </p:nvSpPr>
        <p:spPr bwMode="auto">
          <a:xfrm>
            <a:off x="4325062" y="4464092"/>
            <a:ext cx="1962150" cy="1839912"/>
          </a:xfrm>
          <a:prstGeom prst="ellipse">
            <a:avLst/>
          </a:prstGeom>
          <a:solidFill>
            <a:schemeClr val="accent1">
              <a:lumMod val="40000"/>
              <a:lumOff val="60000"/>
            </a:schemeClr>
          </a:solidFill>
          <a:ln>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68580" tIns="34290" rIns="68580" bIns="34290"/>
          <a:lstStyle/>
          <a:p>
            <a:pPr marL="66675" algn="ctr" defTabSz="342900">
              <a:spcAft>
                <a:spcPts val="450"/>
              </a:spcAft>
              <a:buSzPct val="60000"/>
              <a:defRPr/>
            </a:pPr>
            <a:endParaRPr lang="en-US" dirty="0"/>
          </a:p>
          <a:p>
            <a:pPr marL="66675" algn="ctr" defTabSz="342900">
              <a:spcAft>
                <a:spcPts val="450"/>
              </a:spcAft>
              <a:buSzPct val="60000"/>
              <a:defRPr/>
            </a:pPr>
            <a:r>
              <a:rPr lang="en-US" dirty="0"/>
              <a:t>Damage to adult teeth</a:t>
            </a:r>
            <a:endParaRPr lang="en-GB" dirty="0"/>
          </a:p>
        </p:txBody>
      </p:sp>
      <p:sp>
        <p:nvSpPr>
          <p:cNvPr id="13" name="Oval 12">
            <a:extLst>
              <a:ext uri="{FF2B5EF4-FFF2-40B4-BE49-F238E27FC236}">
                <a16:creationId xmlns:a16="http://schemas.microsoft.com/office/drawing/2014/main" id="{C47D201F-419E-4771-822A-4005484EB2E8}"/>
              </a:ext>
            </a:extLst>
          </p:cNvPr>
          <p:cNvSpPr/>
          <p:nvPr/>
        </p:nvSpPr>
        <p:spPr bwMode="auto">
          <a:xfrm>
            <a:off x="7703780" y="791294"/>
            <a:ext cx="2712700" cy="2303462"/>
          </a:xfrm>
          <a:prstGeom prst="ellipse">
            <a:avLst/>
          </a:prstGeom>
          <a:solidFill>
            <a:schemeClr val="bg1">
              <a:lumMod val="20000"/>
              <a:lumOff val="80000"/>
            </a:schemeClr>
          </a:solidFill>
          <a:ln w="19050" cap="flat" cmpd="sng" algn="ctr">
            <a:solidFill>
              <a:srgbClr val="C00000"/>
            </a:solidFill>
            <a:prstDash val="solid"/>
            <a:round/>
            <a:headEnd type="none" w="med" len="med"/>
            <a:tailEnd type="none" w="med" len="med"/>
          </a:ln>
          <a:effectLst/>
        </p:spPr>
        <p:txBody>
          <a:bodyPr lIns="68580" tIns="34290" rIns="68580" bIns="34290" anchor="ctr"/>
          <a:lstStyle/>
          <a:p>
            <a:pPr algn="ctr">
              <a:spcAft>
                <a:spcPts val="450"/>
              </a:spcAft>
              <a:defRPr/>
            </a:pPr>
            <a:r>
              <a:rPr lang="en-US" b="1" kern="0" dirty="0">
                <a:solidFill>
                  <a:srgbClr val="007B85"/>
                </a:solidFill>
                <a:ea typeface="ＭＳ Ｐゴシック" panose="020B0600070205080204" pitchFamily="34" charset="-128"/>
              </a:rPr>
              <a:t>Severe acute infection which can cause life-threatening systemic illness</a:t>
            </a:r>
          </a:p>
        </p:txBody>
      </p:sp>
      <p:sp>
        <p:nvSpPr>
          <p:cNvPr id="15" name="Oval 1">
            <a:extLst>
              <a:ext uri="{FF2B5EF4-FFF2-40B4-BE49-F238E27FC236}">
                <a16:creationId xmlns:a16="http://schemas.microsoft.com/office/drawing/2014/main" id="{B5AA0B00-0743-4FB6-9F35-2323E3E6D5F8}"/>
              </a:ext>
            </a:extLst>
          </p:cNvPr>
          <p:cNvSpPr>
            <a:spLocks noChangeArrowheads="1"/>
          </p:cNvSpPr>
          <p:nvPr/>
        </p:nvSpPr>
        <p:spPr bwMode="auto">
          <a:xfrm>
            <a:off x="8036807" y="4464092"/>
            <a:ext cx="2545092" cy="2303462"/>
          </a:xfrm>
          <a:prstGeom prst="ellipse">
            <a:avLst/>
          </a:prstGeom>
          <a:solidFill>
            <a:srgbClr val="2B99CD">
              <a:alpha val="30196"/>
            </a:srgbClr>
          </a:solidFill>
          <a:ln w="9525" algn="ctr">
            <a:solidFill>
              <a:srgbClr val="C00000"/>
            </a:solidFill>
            <a:round/>
            <a:headEnd/>
            <a:tailEnd/>
          </a:ln>
        </p:spPr>
        <p:txBody>
          <a:bodyPr lIns="68580" tIns="34290" rIns="68580" bIns="34290" anchor="ctr"/>
          <a:lstStyle>
            <a:lvl1pPr marL="88900">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b="1"/>
              <a:t>Repeated exposure to the morbidity associated with general anaesthesia</a:t>
            </a:r>
            <a:endParaRPr lang="en-US" altLang="en-US" b="1" dirty="0"/>
          </a:p>
        </p:txBody>
      </p:sp>
      <p:sp>
        <p:nvSpPr>
          <p:cNvPr id="17" name="Oval 16">
            <a:extLst>
              <a:ext uri="{FF2B5EF4-FFF2-40B4-BE49-F238E27FC236}">
                <a16:creationId xmlns:a16="http://schemas.microsoft.com/office/drawing/2014/main" id="{F244A63E-67A7-4727-8151-C61CBACCA145}"/>
              </a:ext>
            </a:extLst>
          </p:cNvPr>
          <p:cNvSpPr/>
          <p:nvPr/>
        </p:nvSpPr>
        <p:spPr bwMode="auto">
          <a:xfrm>
            <a:off x="7710735" y="2907748"/>
            <a:ext cx="2243139" cy="1760492"/>
          </a:xfrm>
          <a:prstGeom prst="ellipse">
            <a:avLst/>
          </a:prstGeom>
          <a:solidFill>
            <a:schemeClr val="bg2">
              <a:lumMod val="95000"/>
            </a:schemeClr>
          </a:solidFill>
          <a:ln w="19050">
            <a:solidFill>
              <a:srgbClr val="C0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68580" tIns="34290" rIns="68580" bIns="34290" anchor="ctr"/>
          <a:lstStyle/>
          <a:p>
            <a:pPr marL="88900" algn="ctr" eaLnBrk="1" hangingPunct="1">
              <a:defRPr/>
            </a:pPr>
            <a:r>
              <a:rPr lang="en-GB" b="1" dirty="0"/>
              <a:t>Needing repeated antibiotics</a:t>
            </a:r>
          </a:p>
          <a:p>
            <a:pPr marL="88900" algn="ctr" eaLnBrk="1" hangingPunct="1">
              <a:defRPr/>
            </a:pPr>
            <a:endParaRPr lang="en-GB" b="1" dirty="0"/>
          </a:p>
        </p:txBody>
      </p:sp>
      <p:sp>
        <p:nvSpPr>
          <p:cNvPr id="16" name="Oval 15">
            <a:extLst>
              <a:ext uri="{FF2B5EF4-FFF2-40B4-BE49-F238E27FC236}">
                <a16:creationId xmlns:a16="http://schemas.microsoft.com/office/drawing/2014/main" id="{0AA8A4A0-93C1-4E6C-AEC2-003FFF5DDEF1}"/>
              </a:ext>
            </a:extLst>
          </p:cNvPr>
          <p:cNvSpPr/>
          <p:nvPr/>
        </p:nvSpPr>
        <p:spPr bwMode="auto">
          <a:xfrm>
            <a:off x="6456801" y="3903906"/>
            <a:ext cx="1995164" cy="1760492"/>
          </a:xfrm>
          <a:prstGeom prst="ellipse">
            <a:avLst/>
          </a:prstGeom>
          <a:ln w="19050">
            <a:solidFill>
              <a:srgbClr val="C0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lIns="68580" tIns="34290" rIns="68580" bIns="34290" anchor="ctr"/>
          <a:lstStyle/>
          <a:p>
            <a:pPr algn="ctr">
              <a:spcAft>
                <a:spcPts val="450"/>
              </a:spcAft>
              <a:defRPr/>
            </a:pPr>
            <a:r>
              <a:rPr lang="en-US" b="1" dirty="0">
                <a:solidFill>
                  <a:srgbClr val="007B85"/>
                </a:solidFill>
                <a:ea typeface="ＭＳ Ｐゴシック" panose="020B0600070205080204" pitchFamily="34" charset="-128"/>
              </a:rPr>
              <a:t>Bullying</a:t>
            </a:r>
          </a:p>
        </p:txBody>
      </p:sp>
      <p:sp>
        <p:nvSpPr>
          <p:cNvPr id="18" name="TextBox 17">
            <a:extLst>
              <a:ext uri="{FF2B5EF4-FFF2-40B4-BE49-F238E27FC236}">
                <a16:creationId xmlns:a16="http://schemas.microsoft.com/office/drawing/2014/main" id="{446F98AB-ECD7-4EAC-B801-3F704EC88B21}"/>
              </a:ext>
            </a:extLst>
          </p:cNvPr>
          <p:cNvSpPr txBox="1"/>
          <p:nvPr/>
        </p:nvSpPr>
        <p:spPr>
          <a:xfrm>
            <a:off x="2524840" y="853731"/>
            <a:ext cx="4572000" cy="424732"/>
          </a:xfrm>
          <a:prstGeom prst="rect">
            <a:avLst/>
          </a:prstGeom>
          <a:noFill/>
          <a:ln>
            <a:solidFill>
              <a:srgbClr val="932121"/>
            </a:solidFill>
          </a:ln>
        </p:spPr>
        <p:txBody>
          <a:bodyPr wrap="square">
            <a:spAutoFit/>
          </a:bodyPr>
          <a:lstStyle/>
          <a:p>
            <a:pPr algn="ctr">
              <a:lnSpc>
                <a:spcPct val="90000"/>
              </a:lnSpc>
              <a:buFontTx/>
              <a:buNone/>
              <a:defRPr/>
            </a:pPr>
            <a:r>
              <a:rPr lang="en-GB" altLang="en-US" sz="2400" b="1" dirty="0">
                <a:solidFill>
                  <a:srgbClr val="002060"/>
                </a:solidFill>
              </a:rPr>
              <a:t>Outcome of untreated decay</a:t>
            </a:r>
          </a:p>
        </p:txBody>
      </p:sp>
    </p:spTree>
    <p:extLst>
      <p:ext uri="{BB962C8B-B14F-4D97-AF65-F5344CB8AC3E}">
        <p14:creationId xmlns:p14="http://schemas.microsoft.com/office/powerpoint/2010/main" val="19977014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4AD1A-99DB-4F61-9168-68A5E491DCAA}"/>
              </a:ext>
            </a:extLst>
          </p:cNvPr>
          <p:cNvSpPr>
            <a:spLocks noGrp="1"/>
          </p:cNvSpPr>
          <p:nvPr>
            <p:ph type="title"/>
          </p:nvPr>
        </p:nvSpPr>
        <p:spPr>
          <a:xfrm>
            <a:off x="2711624" y="836712"/>
            <a:ext cx="7516812" cy="782638"/>
          </a:xfrm>
        </p:spPr>
        <p:txBody>
          <a:bodyPr/>
          <a:lstStyle/>
          <a:p>
            <a:r>
              <a:rPr lang="en-US" b="1" i="0" dirty="0">
                <a:solidFill>
                  <a:srgbClr val="002060"/>
                </a:solidFill>
                <a:effectLst/>
                <a:latin typeface="interfaceregular"/>
              </a:rPr>
              <a:t>COVID-19 and the impact on child dental services in the UK</a:t>
            </a:r>
            <a:endParaRPr lang="en-GB" b="1" dirty="0">
              <a:solidFill>
                <a:srgbClr val="002060"/>
              </a:solidFill>
            </a:endParaRPr>
          </a:p>
        </p:txBody>
      </p:sp>
      <p:sp>
        <p:nvSpPr>
          <p:cNvPr id="3" name="Content Placeholder 2">
            <a:extLst>
              <a:ext uri="{FF2B5EF4-FFF2-40B4-BE49-F238E27FC236}">
                <a16:creationId xmlns:a16="http://schemas.microsoft.com/office/drawing/2014/main" id="{36877405-A586-4A9C-B2C9-B2F416D70BDE}"/>
              </a:ext>
            </a:extLst>
          </p:cNvPr>
          <p:cNvSpPr>
            <a:spLocks noGrp="1"/>
          </p:cNvSpPr>
          <p:nvPr>
            <p:ph idx="1"/>
          </p:nvPr>
        </p:nvSpPr>
        <p:spPr>
          <a:xfrm>
            <a:off x="2279576" y="1988841"/>
            <a:ext cx="8049604" cy="4429125"/>
          </a:xfrm>
        </p:spPr>
        <p:txBody>
          <a:bodyPr/>
          <a:lstStyle/>
          <a:p>
            <a:pPr marL="431800" indent="-342900">
              <a:buFont typeface="Arial" panose="020B0604020202020204" pitchFamily="34" charset="0"/>
              <a:buChar char="•"/>
            </a:pPr>
            <a:r>
              <a:rPr lang="en-US" dirty="0"/>
              <a:t>‘..little consideration has been given to oral health, an aspect of child health which is commonly overlooked but deserves to be </a:t>
            </a:r>
            <a:r>
              <a:rPr lang="en-US" dirty="0" err="1"/>
              <a:t>prioritised</a:t>
            </a:r>
            <a:r>
              <a:rPr lang="en-US" dirty="0"/>
              <a:t> due to its impact on general health’</a:t>
            </a:r>
          </a:p>
          <a:p>
            <a:pPr marL="431800" indent="-342900">
              <a:buFont typeface="Arial" panose="020B0604020202020204" pitchFamily="34" charset="0"/>
              <a:buChar char="•"/>
            </a:pPr>
            <a:r>
              <a:rPr lang="en-US" dirty="0"/>
              <a:t>CDO - </a:t>
            </a:r>
            <a:r>
              <a:rPr lang="en-US" b="0" i="0" dirty="0">
                <a:solidFill>
                  <a:srgbClr val="333333"/>
                </a:solidFill>
                <a:effectLst/>
              </a:rPr>
              <a:t>25 March 2020 that all routine, non-urgent dental care should be stopped &amp; deferred</a:t>
            </a:r>
          </a:p>
          <a:p>
            <a:pPr marL="431800" indent="-342900">
              <a:buFont typeface="Arial" panose="020B0604020202020204" pitchFamily="34" charset="0"/>
              <a:buChar char="•"/>
            </a:pPr>
            <a:r>
              <a:rPr lang="en-US" b="0" i="0" dirty="0">
                <a:effectLst/>
              </a:rPr>
              <a:t>June ‘20, capacity to see patients in NHS general dental practice </a:t>
            </a:r>
            <a:r>
              <a:rPr lang="en-US" b="0" i="0" dirty="0">
                <a:effectLst/>
                <a:highlight>
                  <a:srgbClr val="FFFF00"/>
                </a:highlight>
                <a:sym typeface="Symbol" panose="05050102010706020507" pitchFamily="18" charset="2"/>
              </a:rPr>
              <a:t></a:t>
            </a:r>
            <a:endParaRPr lang="en-US" b="0" i="0" dirty="0">
              <a:effectLst/>
              <a:highlight>
                <a:srgbClr val="FFFF00"/>
              </a:highlight>
            </a:endParaRPr>
          </a:p>
          <a:p>
            <a:pPr marL="431800" indent="-342900">
              <a:buFont typeface="Arial" panose="020B0604020202020204" pitchFamily="34" charset="0"/>
              <a:buChar char="•"/>
            </a:pPr>
            <a:r>
              <a:rPr lang="en-US" dirty="0"/>
              <a:t>C</a:t>
            </a:r>
            <a:r>
              <a:rPr lang="en-US" b="0" i="0" dirty="0">
                <a:effectLst/>
              </a:rPr>
              <a:t>ancellation of elective tooth extraction op’s for dental caries </a:t>
            </a:r>
          </a:p>
          <a:p>
            <a:pPr marL="431800" indent="-342900">
              <a:buFont typeface="Arial" panose="020B0604020202020204" pitchFamily="34" charset="0"/>
              <a:buChar char="•"/>
            </a:pPr>
            <a:r>
              <a:rPr lang="en-US" b="0" i="0" dirty="0">
                <a:effectLst/>
              </a:rPr>
              <a:t>Instead of delegating the responsibility to dentists </a:t>
            </a:r>
            <a:r>
              <a:rPr lang="en-US" b="0" i="0" dirty="0">
                <a:solidFill>
                  <a:srgbClr val="932121"/>
                </a:solidFill>
                <a:effectLst/>
              </a:rPr>
              <a:t>alone,</a:t>
            </a:r>
            <a:r>
              <a:rPr lang="en-US" b="0" i="0" dirty="0">
                <a:effectLst/>
              </a:rPr>
              <a:t> all healthcare workers (</a:t>
            </a:r>
            <a:r>
              <a:rPr lang="en-US" b="0" i="0" dirty="0" err="1">
                <a:effectLst/>
              </a:rPr>
              <a:t>paediatricians</a:t>
            </a:r>
            <a:r>
              <a:rPr lang="en-US" b="0" i="0" dirty="0">
                <a:effectLst/>
              </a:rPr>
              <a:t> &amp; general practitioners, nurses, midwives &amp; health visitors), parents, schools &amp; </a:t>
            </a:r>
            <a:r>
              <a:rPr lang="en-US" b="0" i="1" dirty="0">
                <a:effectLst/>
              </a:rPr>
              <a:t>other</a:t>
            </a:r>
            <a:r>
              <a:rPr lang="en-US" b="0" i="0" dirty="0">
                <a:effectLst/>
              </a:rPr>
              <a:t> institutions should work collaboratively to tackle child oral health</a:t>
            </a:r>
          </a:p>
          <a:p>
            <a:pPr algn="ctr"/>
            <a:r>
              <a:rPr lang="en-US" sz="1800" dirty="0">
                <a:solidFill>
                  <a:schemeClr val="bg2">
                    <a:lumMod val="50000"/>
                  </a:schemeClr>
                </a:solidFill>
              </a:rPr>
              <a:t>https://bmjpaedsopen.bmj.com/content/5/1/e000853</a:t>
            </a:r>
            <a:endParaRPr lang="en-US" sz="1800" dirty="0"/>
          </a:p>
          <a:p>
            <a:pPr marL="431800" indent="-342900" algn="ctr">
              <a:buFont typeface="Arial" panose="020B0604020202020204" pitchFamily="34" charset="0"/>
              <a:buChar char="•"/>
            </a:pPr>
            <a:r>
              <a:rPr lang="en-US" dirty="0">
                <a:solidFill>
                  <a:srgbClr val="663300"/>
                </a:solidFill>
              </a:rPr>
              <a:t>O</a:t>
            </a:r>
            <a:r>
              <a:rPr lang="en-US" b="0" i="0" dirty="0">
                <a:solidFill>
                  <a:srgbClr val="663300"/>
                </a:solidFill>
                <a:effectLst/>
              </a:rPr>
              <a:t>ral health highlighted in the Royal College of </a:t>
            </a:r>
            <a:r>
              <a:rPr lang="en-US" b="0" i="0" dirty="0" err="1">
                <a:solidFill>
                  <a:srgbClr val="663300"/>
                </a:solidFill>
                <a:effectLst/>
              </a:rPr>
              <a:t>Paediatrics</a:t>
            </a:r>
            <a:r>
              <a:rPr lang="en-US" b="0" i="0" dirty="0">
                <a:solidFill>
                  <a:srgbClr val="663300"/>
                </a:solidFill>
                <a:effectLst/>
              </a:rPr>
              <a:t> &amp; Child Health’s 2020 Child Health Report</a:t>
            </a:r>
          </a:p>
          <a:p>
            <a:pPr marL="431800" indent="-342900">
              <a:buFont typeface="Arial" panose="020B0604020202020204" pitchFamily="34" charset="0"/>
              <a:buChar char="•"/>
            </a:pPr>
            <a:endParaRPr lang="en-US" b="0" i="0" dirty="0">
              <a:effectLst/>
            </a:endParaRPr>
          </a:p>
          <a:p>
            <a:pPr marL="431800" indent="-342900">
              <a:buFont typeface="Arial" panose="020B0604020202020204" pitchFamily="34" charset="0"/>
              <a:buChar char="•"/>
            </a:pPr>
            <a:endParaRPr lang="en-GB" dirty="0"/>
          </a:p>
        </p:txBody>
      </p:sp>
    </p:spTree>
    <p:extLst>
      <p:ext uri="{BB962C8B-B14F-4D97-AF65-F5344CB8AC3E}">
        <p14:creationId xmlns:p14="http://schemas.microsoft.com/office/powerpoint/2010/main" val="7444284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9DF7D2E2-B44F-8248-822E-895E03BF29F7}"/>
              </a:ext>
            </a:extLst>
          </p:cNvPr>
          <p:cNvSpPr>
            <a:spLocks noGrp="1" noChangeArrowheads="1"/>
          </p:cNvSpPr>
          <p:nvPr>
            <p:ph type="title" idx="4294967295"/>
          </p:nvPr>
        </p:nvSpPr>
        <p:spPr>
          <a:xfrm>
            <a:off x="2783632" y="908720"/>
            <a:ext cx="7560840" cy="648072"/>
          </a:xfrm>
        </p:spPr>
        <p:txBody>
          <a:bodyPr/>
          <a:lstStyle/>
          <a:p>
            <a:pPr eaLnBrk="1" hangingPunct="1"/>
            <a:r>
              <a:rPr lang="en-GB" altLang="en-US" b="1" kern="1200" dirty="0">
                <a:solidFill>
                  <a:srgbClr val="002060"/>
                </a:solidFill>
              </a:rPr>
              <a:t>Dental neglect</a:t>
            </a:r>
            <a:endParaRPr lang="en-US" altLang="en-US" b="1" kern="1200" dirty="0">
              <a:solidFill>
                <a:srgbClr val="002060"/>
              </a:solidFill>
            </a:endParaRPr>
          </a:p>
        </p:txBody>
      </p:sp>
      <p:sp>
        <p:nvSpPr>
          <p:cNvPr id="38915" name="Rectangle 3">
            <a:extLst>
              <a:ext uri="{FF2B5EF4-FFF2-40B4-BE49-F238E27FC236}">
                <a16:creationId xmlns:a16="http://schemas.microsoft.com/office/drawing/2014/main" id="{F46BA256-8FA0-D041-87C0-D5E1AD8E50C4}"/>
              </a:ext>
            </a:extLst>
          </p:cNvPr>
          <p:cNvSpPr>
            <a:spLocks noGrp="1" noChangeArrowheads="1"/>
          </p:cNvSpPr>
          <p:nvPr>
            <p:ph type="body" idx="4294967295"/>
          </p:nvPr>
        </p:nvSpPr>
        <p:spPr>
          <a:xfrm>
            <a:off x="2207568" y="1663566"/>
            <a:ext cx="8280920" cy="4464496"/>
          </a:xfrm>
        </p:spPr>
        <p:txBody>
          <a:bodyPr>
            <a:noAutofit/>
          </a:bodyPr>
          <a:lstStyle/>
          <a:p>
            <a:pPr marL="431800" indent="-342900">
              <a:lnSpc>
                <a:spcPct val="80000"/>
              </a:lnSpc>
              <a:spcBef>
                <a:spcPts val="1200"/>
              </a:spcBef>
              <a:spcAft>
                <a:spcPts val="600"/>
              </a:spcAft>
              <a:buFont typeface="Arial" panose="020B0604020202020204" pitchFamily="34" charset="0"/>
              <a:buChar char="•"/>
            </a:pPr>
            <a:r>
              <a:rPr lang="en-GB" altLang="en-US" sz="2400" b="1" dirty="0">
                <a:ea typeface="ＭＳ Ｐゴシック" panose="020B0600070205080204" pitchFamily="34" charset="-128"/>
              </a:rPr>
              <a:t>Irregular attendance </a:t>
            </a:r>
            <a:r>
              <a:rPr lang="en-GB" altLang="en-US" sz="2400" dirty="0">
                <a:ea typeface="ＭＳ Ｐゴシック" panose="020B0600070205080204" pitchFamily="34" charset="-128"/>
              </a:rPr>
              <a:t>&amp; repeatedly failed appointments</a:t>
            </a:r>
          </a:p>
          <a:p>
            <a:pPr marL="431800" indent="-342900">
              <a:lnSpc>
                <a:spcPct val="80000"/>
              </a:lnSpc>
              <a:spcBef>
                <a:spcPts val="1200"/>
              </a:spcBef>
              <a:spcAft>
                <a:spcPts val="600"/>
              </a:spcAft>
              <a:buFont typeface="Arial" panose="020B0604020202020204" pitchFamily="34" charset="0"/>
              <a:buChar char="•"/>
            </a:pPr>
            <a:r>
              <a:rPr lang="en-GB" altLang="en-US" sz="2400" dirty="0">
                <a:solidFill>
                  <a:schemeClr val="bg2">
                    <a:lumMod val="50000"/>
                  </a:schemeClr>
                </a:solidFill>
                <a:ea typeface="ＭＳ Ｐゴシック" panose="020B0600070205080204" pitchFamily="34" charset="-128"/>
              </a:rPr>
              <a:t>‘</a:t>
            </a:r>
            <a:r>
              <a:rPr lang="en-GB" altLang="en-US" sz="2400" b="1" dirty="0">
                <a:solidFill>
                  <a:schemeClr val="bg2">
                    <a:lumMod val="50000"/>
                  </a:schemeClr>
                </a:solidFill>
                <a:ea typeface="ＭＳ Ｐゴシック" panose="020B0600070205080204" pitchFamily="34" charset="-128"/>
              </a:rPr>
              <a:t>Was not brought</a:t>
            </a:r>
            <a:r>
              <a:rPr lang="en-GB" altLang="en-US" sz="2400" dirty="0">
                <a:solidFill>
                  <a:schemeClr val="bg2">
                    <a:lumMod val="50000"/>
                  </a:schemeClr>
                </a:solidFill>
                <a:ea typeface="ＭＳ Ｐゴシック" panose="020B0600070205080204" pitchFamily="34" charset="-128"/>
              </a:rPr>
              <a:t>’ rather than ‘</a:t>
            </a:r>
            <a:r>
              <a:rPr lang="en-GB" altLang="en-US" sz="2400" b="1" i="1" dirty="0">
                <a:solidFill>
                  <a:schemeClr val="bg2">
                    <a:lumMod val="50000"/>
                  </a:schemeClr>
                </a:solidFill>
                <a:ea typeface="ＭＳ Ｐゴシック" panose="020B0600070205080204" pitchFamily="34" charset="-128"/>
              </a:rPr>
              <a:t>Did not attend</a:t>
            </a:r>
            <a:r>
              <a:rPr lang="en-GB" altLang="en-US" sz="2400" dirty="0">
                <a:solidFill>
                  <a:schemeClr val="bg2">
                    <a:lumMod val="50000"/>
                  </a:schemeClr>
                </a:solidFill>
                <a:ea typeface="ＭＳ Ｐゴシック" panose="020B0600070205080204" pitchFamily="34" charset="-128"/>
              </a:rPr>
              <a:t>’*</a:t>
            </a:r>
          </a:p>
          <a:p>
            <a:pPr marL="431800" indent="-342900">
              <a:lnSpc>
                <a:spcPct val="80000"/>
              </a:lnSpc>
              <a:spcBef>
                <a:spcPts val="1200"/>
              </a:spcBef>
              <a:spcAft>
                <a:spcPts val="600"/>
              </a:spcAft>
              <a:buFont typeface="Arial" panose="020B0604020202020204" pitchFamily="34" charset="0"/>
              <a:buChar char="•"/>
            </a:pPr>
            <a:r>
              <a:rPr lang="en-GB" altLang="en-US" sz="2400" dirty="0">
                <a:ea typeface="ＭＳ Ｐゴシック" panose="020B0600070205080204" pitchFamily="34" charset="-128"/>
              </a:rPr>
              <a:t>Repeated cancellations </a:t>
            </a:r>
            <a:r>
              <a:rPr lang="en-GB" altLang="en-US" sz="2400" b="1" dirty="0">
                <a:ea typeface="ＭＳ Ｐゴシック" panose="020B0600070205080204" pitchFamily="34" charset="-128"/>
              </a:rPr>
              <a:t>‘Disguised non-compliance</a:t>
            </a:r>
            <a:r>
              <a:rPr lang="en-GB" altLang="en-US" sz="1800" dirty="0">
                <a:ea typeface="ＭＳ Ｐゴシック" panose="020B0600070205080204" pitchFamily="34" charset="-128"/>
              </a:rPr>
              <a:t>’ </a:t>
            </a:r>
            <a:r>
              <a:rPr lang="en-GB" altLang="en-US" sz="1200" dirty="0">
                <a:solidFill>
                  <a:srgbClr val="FF0000"/>
                </a:solidFill>
                <a:ea typeface="ＭＳ Ｐゴシック" panose="020B0600070205080204" pitchFamily="34" charset="-128"/>
              </a:rPr>
              <a:t>(SCRs)</a:t>
            </a:r>
          </a:p>
          <a:p>
            <a:pPr>
              <a:lnSpc>
                <a:spcPct val="80000"/>
              </a:lnSpc>
              <a:spcBef>
                <a:spcPts val="1200"/>
              </a:spcBef>
              <a:spcAft>
                <a:spcPts val="600"/>
              </a:spcAft>
            </a:pPr>
            <a:endParaRPr lang="en-GB" altLang="en-US" sz="2400" dirty="0">
              <a:ea typeface="ＭＳ Ｐゴシック" panose="020B0600070205080204" pitchFamily="34" charset="-128"/>
            </a:endParaRPr>
          </a:p>
          <a:p>
            <a:pPr marL="431800" indent="-342900" eaLnBrk="1" hangingPunct="1">
              <a:lnSpc>
                <a:spcPct val="80000"/>
              </a:lnSpc>
              <a:spcBef>
                <a:spcPts val="1200"/>
              </a:spcBef>
              <a:spcAft>
                <a:spcPts val="600"/>
              </a:spcAft>
              <a:buFont typeface="Arial" panose="020B0604020202020204" pitchFamily="34" charset="0"/>
              <a:buChar char="•"/>
            </a:pPr>
            <a:r>
              <a:rPr lang="en-GB" altLang="en-US" sz="2400" b="1" dirty="0">
                <a:ea typeface="ＭＳ Ｐゴシック" panose="020B0600070205080204" pitchFamily="34" charset="-128"/>
              </a:rPr>
              <a:t>Returning in pain </a:t>
            </a:r>
            <a:r>
              <a:rPr lang="en-GB" altLang="en-US" sz="2400" dirty="0">
                <a:ea typeface="ＭＳ Ｐゴシック" panose="020B0600070205080204" pitchFamily="34" charset="-128"/>
              </a:rPr>
              <a:t>at repeated intervals</a:t>
            </a:r>
            <a:endParaRPr lang="en-US" altLang="en-US" sz="2400" dirty="0">
              <a:solidFill>
                <a:schemeClr val="tx2"/>
              </a:solidFill>
              <a:ea typeface="ＭＳ Ｐゴシック" panose="020B0600070205080204" pitchFamily="34" charset="-128"/>
            </a:endParaRPr>
          </a:p>
          <a:p>
            <a:pPr marL="431800" indent="-342900">
              <a:lnSpc>
                <a:spcPct val="80000"/>
              </a:lnSpc>
              <a:spcBef>
                <a:spcPts val="1200"/>
              </a:spcBef>
              <a:spcAft>
                <a:spcPts val="600"/>
              </a:spcAft>
              <a:buFont typeface="Arial" panose="020B0604020202020204" pitchFamily="34" charset="0"/>
              <a:buChar char="•"/>
            </a:pPr>
            <a:r>
              <a:rPr lang="en-GB" altLang="en-US" sz="2400" dirty="0">
                <a:ea typeface="ＭＳ Ｐゴシック" panose="020B0600070205080204" pitchFamily="34" charset="-128"/>
              </a:rPr>
              <a:t>Requiring </a:t>
            </a:r>
            <a:r>
              <a:rPr lang="en-GB" altLang="en-US" sz="2400" b="1" dirty="0">
                <a:ea typeface="ＭＳ Ｐゴシック" panose="020B0600070205080204" pitchFamily="34" charset="-128"/>
              </a:rPr>
              <a:t>repeated general anaesthesia </a:t>
            </a:r>
            <a:r>
              <a:rPr lang="en-GB" altLang="en-US" sz="2400" dirty="0">
                <a:ea typeface="ＭＳ Ｐゴシック" panose="020B0600070205080204" pitchFamily="34" charset="-128"/>
              </a:rPr>
              <a:t>for dental extractions</a:t>
            </a:r>
          </a:p>
          <a:p>
            <a:pPr marL="431800" indent="-342900">
              <a:lnSpc>
                <a:spcPct val="80000"/>
              </a:lnSpc>
              <a:spcBef>
                <a:spcPts val="1200"/>
              </a:spcBef>
              <a:spcAft>
                <a:spcPts val="600"/>
              </a:spcAft>
              <a:buFont typeface="Arial" panose="020B0604020202020204" pitchFamily="34" charset="0"/>
              <a:buChar char="•"/>
            </a:pPr>
            <a:r>
              <a:rPr lang="en-US" altLang="en-US" sz="2400" b="1" dirty="0">
                <a:ea typeface="ＭＳ Ｐゴシック" panose="020B0600070205080204" pitchFamily="34" charset="-128"/>
              </a:rPr>
              <a:t>Failure to access </a:t>
            </a:r>
            <a:r>
              <a:rPr lang="en-US" altLang="en-US" sz="2400" dirty="0" err="1">
                <a:ea typeface="ＭＳ Ｐゴシック" panose="020B0600070205080204" pitchFamily="34" charset="-128"/>
              </a:rPr>
              <a:t>organised</a:t>
            </a:r>
            <a:r>
              <a:rPr lang="en-US" altLang="en-US" sz="2400" dirty="0">
                <a:ea typeface="ＭＳ Ｐゴシック" panose="020B0600070205080204" pitchFamily="34" charset="-128"/>
              </a:rPr>
              <a:t> care / </a:t>
            </a:r>
            <a:r>
              <a:rPr lang="en-GB" altLang="en-US" sz="2400" dirty="0">
                <a:ea typeface="ＭＳ Ｐゴシック" panose="020B0600070205080204" pitchFamily="34" charset="-128"/>
              </a:rPr>
              <a:t>failure to </a:t>
            </a:r>
            <a:r>
              <a:rPr lang="en-GB" altLang="en-US" sz="2400" b="1" dirty="0">
                <a:ea typeface="ＭＳ Ｐゴシック" panose="020B0600070205080204" pitchFamily="34" charset="-128"/>
              </a:rPr>
              <a:t>complete planned treatment</a:t>
            </a:r>
            <a:r>
              <a:rPr lang="en-GB" altLang="en-US" sz="2400" dirty="0">
                <a:ea typeface="ＭＳ Ｐゴシック" panose="020B0600070205080204" pitchFamily="34" charset="-128"/>
              </a:rPr>
              <a:t>, Quality of Life</a:t>
            </a:r>
          </a:p>
          <a:p>
            <a:pPr marL="431800" indent="-342900">
              <a:lnSpc>
                <a:spcPct val="80000"/>
              </a:lnSpc>
              <a:buFont typeface="Arial" panose="020B0604020202020204" pitchFamily="34" charset="0"/>
              <a:buChar char="•"/>
            </a:pPr>
            <a:endParaRPr lang="en-GB" altLang="en-US" sz="2400" dirty="0">
              <a:ea typeface="ＭＳ Ｐゴシック" panose="020B0600070205080204" pitchFamily="34" charset="-128"/>
            </a:endParaRPr>
          </a:p>
          <a:p>
            <a:pPr algn="ctr">
              <a:lnSpc>
                <a:spcPct val="80000"/>
              </a:lnSpc>
            </a:pPr>
            <a:r>
              <a:rPr lang="en-GB" altLang="en-US" sz="1600" b="1" dirty="0">
                <a:solidFill>
                  <a:schemeClr val="bg2">
                    <a:lumMod val="50000"/>
                  </a:schemeClr>
                </a:solidFill>
                <a:ea typeface="ＭＳ Ｐゴシック" panose="020B0600070205080204" pitchFamily="34" charset="-128"/>
              </a:rPr>
              <a:t>*</a:t>
            </a:r>
            <a:r>
              <a:rPr lang="en-GB" altLang="en-US" sz="1600" dirty="0">
                <a:ea typeface="ＭＳ Ｐゴシック" panose="020B0600070205080204" pitchFamily="34" charset="-128"/>
              </a:rPr>
              <a:t> </a:t>
            </a:r>
            <a:r>
              <a:rPr lang="en-US" altLang="en-US" sz="1600" kern="1200" dirty="0">
                <a:solidFill>
                  <a:srgbClr val="002060"/>
                </a:solidFill>
                <a:latin typeface="Calibri" panose="020F0502020204030204" pitchFamily="34" charset="0"/>
                <a:hlinkClick r:id="rId3">
                  <a:extLst>
                    <a:ext uri="{A12FA001-AC4F-418D-AE19-62706E023703}">
                      <ahyp:hlinkClr xmlns:ahyp="http://schemas.microsoft.com/office/drawing/2018/hyperlinkcolor" val="tx"/>
                    </a:ext>
                  </a:extLst>
                </a:hlinkClick>
              </a:rPr>
              <a:t>https://www.youtube.com/watch?v=dAdNL6d4lpk</a:t>
            </a:r>
            <a:r>
              <a:rPr lang="en-US" altLang="en-US" sz="1600" kern="1200" dirty="0">
                <a:solidFill>
                  <a:srgbClr val="002060"/>
                </a:solidFill>
                <a:latin typeface="Calibri" panose="020F0502020204030204" pitchFamily="34" charset="0"/>
              </a:rPr>
              <a:t> </a:t>
            </a:r>
          </a:p>
          <a:p>
            <a:pPr eaLnBrk="1" hangingPunct="1">
              <a:lnSpc>
                <a:spcPct val="80000"/>
              </a:lnSpc>
            </a:pPr>
            <a:endParaRPr lang="en-US" altLang="en-US" sz="2400" u="sng" dirty="0">
              <a:solidFill>
                <a:srgbClr val="000090"/>
              </a:solidFill>
              <a:latin typeface="Trebuchet MS" panose="020B0703020202090204" pitchFamily="34" charset="0"/>
              <a:ea typeface="ＭＳ Ｐゴシック" panose="020B0600070205080204" pitchFamily="34" charset="-128"/>
            </a:endParaRPr>
          </a:p>
        </p:txBody>
      </p:sp>
    </p:spTree>
    <p:extLst>
      <p:ext uri="{BB962C8B-B14F-4D97-AF65-F5344CB8AC3E}">
        <p14:creationId xmlns:p14="http://schemas.microsoft.com/office/powerpoint/2010/main" val="178469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26A0DDAB-3918-46FF-B8C8-D82D209788F0}"/>
              </a:ext>
            </a:extLst>
          </p:cNvPr>
          <p:cNvSpPr>
            <a:spLocks noGrp="1"/>
          </p:cNvSpPr>
          <p:nvPr>
            <p:ph type="title"/>
          </p:nvPr>
        </p:nvSpPr>
        <p:spPr>
          <a:xfrm>
            <a:off x="2567608" y="836613"/>
            <a:ext cx="7920880" cy="782638"/>
          </a:xfrm>
        </p:spPr>
        <p:txBody>
          <a:bodyPr/>
          <a:lstStyle/>
          <a:p>
            <a:r>
              <a:rPr lang="en-GB" altLang="en-US" b="1" dirty="0">
                <a:solidFill>
                  <a:srgbClr val="932121"/>
                </a:solidFill>
              </a:rPr>
              <a:t>Is dental caries neglect?     </a:t>
            </a:r>
            <a:r>
              <a:rPr lang="en-GB" altLang="en-US" b="1" dirty="0">
                <a:solidFill>
                  <a:srgbClr val="002060"/>
                </a:solidFill>
              </a:rPr>
              <a:t>Managing neglect</a:t>
            </a:r>
            <a:br>
              <a:rPr lang="en-GB" altLang="en-US" dirty="0">
                <a:solidFill>
                  <a:srgbClr val="990033"/>
                </a:solidFill>
              </a:rPr>
            </a:br>
            <a:endParaRPr lang="en-GB" altLang="en-US" dirty="0"/>
          </a:p>
        </p:txBody>
      </p:sp>
      <p:sp>
        <p:nvSpPr>
          <p:cNvPr id="3" name="Content Placeholder 2">
            <a:extLst>
              <a:ext uri="{FF2B5EF4-FFF2-40B4-BE49-F238E27FC236}">
                <a16:creationId xmlns:a16="http://schemas.microsoft.com/office/drawing/2014/main" id="{DDD42CB3-4587-4196-894A-EAF5BBFC2C94}"/>
              </a:ext>
            </a:extLst>
          </p:cNvPr>
          <p:cNvSpPr>
            <a:spLocks noGrp="1"/>
          </p:cNvSpPr>
          <p:nvPr>
            <p:ph sz="half" idx="1"/>
          </p:nvPr>
        </p:nvSpPr>
        <p:spPr>
          <a:xfrm>
            <a:off x="2396967" y="1268761"/>
            <a:ext cx="4248472" cy="5365229"/>
          </a:xfrm>
          <a:solidFill>
            <a:schemeClr val="bg1">
              <a:lumMod val="20000"/>
              <a:lumOff val="80000"/>
            </a:schemeClr>
          </a:solidFill>
        </p:spPr>
        <p:txBody>
          <a:bodyPr/>
          <a:lstStyle/>
          <a:p>
            <a:pPr marL="431800" indent="-342900">
              <a:buFont typeface="Arial" panose="020B0604020202020204" pitchFamily="34" charset="0"/>
              <a:buChar char="•"/>
              <a:defRPr/>
            </a:pPr>
            <a:endParaRPr lang="en-GB" sz="2000" dirty="0">
              <a:solidFill>
                <a:schemeClr val="bg2">
                  <a:lumMod val="65000"/>
                </a:schemeClr>
              </a:solidFill>
            </a:endParaRPr>
          </a:p>
          <a:p>
            <a:pPr marL="431800" indent="-342900">
              <a:buFont typeface="Arial" panose="020B0604020202020204" pitchFamily="34" charset="0"/>
              <a:buChar char="•"/>
              <a:defRPr/>
            </a:pPr>
            <a:endParaRPr lang="en-GB" sz="2000" dirty="0">
              <a:solidFill>
                <a:schemeClr val="bg2">
                  <a:lumMod val="65000"/>
                </a:schemeClr>
              </a:solidFill>
            </a:endParaRPr>
          </a:p>
          <a:p>
            <a:pPr marL="431800" indent="-342900">
              <a:buFont typeface="Arial" panose="020B0604020202020204" pitchFamily="34" charset="0"/>
              <a:buChar char="•"/>
              <a:defRPr/>
            </a:pPr>
            <a:r>
              <a:rPr lang="en-GB" sz="2000" dirty="0">
                <a:solidFill>
                  <a:schemeClr val="bg2">
                    <a:lumMod val="65000"/>
                  </a:schemeClr>
                </a:solidFill>
              </a:rPr>
              <a:t>Careful as mis / bad &amp; none information</a:t>
            </a:r>
          </a:p>
          <a:p>
            <a:pPr marL="431800" indent="-342900">
              <a:buFont typeface="Arial" panose="020B0604020202020204" pitchFamily="34" charset="0"/>
              <a:buChar char="•"/>
              <a:defRPr/>
            </a:pPr>
            <a:r>
              <a:rPr lang="en-GB" sz="2000" dirty="0">
                <a:solidFill>
                  <a:schemeClr val="bg2">
                    <a:lumMod val="50000"/>
                  </a:schemeClr>
                </a:solidFill>
              </a:rPr>
              <a:t>Longstanding cultural, socioeconomic &amp; educational barriers to overcome</a:t>
            </a:r>
          </a:p>
          <a:p>
            <a:pPr marL="431800" indent="-342900">
              <a:buFont typeface="Arial" panose="020B0604020202020204" pitchFamily="34" charset="0"/>
              <a:buChar char="•"/>
              <a:defRPr/>
            </a:pPr>
            <a:r>
              <a:rPr lang="en-GB" sz="2000" dirty="0">
                <a:solidFill>
                  <a:srgbClr val="000000"/>
                </a:solidFill>
              </a:rPr>
              <a:t>Intentional, non intentional - work with not against</a:t>
            </a:r>
          </a:p>
          <a:p>
            <a:pPr marL="431800" indent="-342900">
              <a:buFont typeface="Arial" panose="020B0604020202020204" pitchFamily="34" charset="0"/>
              <a:buChar char="•"/>
              <a:defRPr/>
            </a:pPr>
            <a:r>
              <a:rPr lang="en-GB" sz="2000" i="1" dirty="0">
                <a:solidFill>
                  <a:srgbClr val="C00000"/>
                </a:solidFill>
              </a:rPr>
              <a:t>If</a:t>
            </a:r>
            <a:r>
              <a:rPr lang="en-GB" sz="2000" dirty="0">
                <a:solidFill>
                  <a:srgbClr val="C00000"/>
                </a:solidFill>
              </a:rPr>
              <a:t> after having explained - why, what, &amp; when – </a:t>
            </a:r>
            <a:r>
              <a:rPr lang="en-GB" sz="2000" u="sng" dirty="0">
                <a:solidFill>
                  <a:srgbClr val="C00000"/>
                </a:solidFill>
              </a:rPr>
              <a:t>not</a:t>
            </a:r>
            <a:r>
              <a:rPr lang="en-GB" sz="2000" dirty="0">
                <a:solidFill>
                  <a:srgbClr val="C00000"/>
                </a:solidFill>
              </a:rPr>
              <a:t> brought</a:t>
            </a:r>
          </a:p>
          <a:p>
            <a:pPr marL="431800" indent="-342900">
              <a:buFont typeface="Arial" panose="020B0604020202020204" pitchFamily="34" charset="0"/>
              <a:buChar char="•"/>
              <a:defRPr/>
            </a:pPr>
            <a:endParaRPr lang="en-GB" sz="2400" b="1" dirty="0"/>
          </a:p>
          <a:p>
            <a:pPr marL="431800" indent="-342900">
              <a:buFont typeface="Arial" panose="020B0604020202020204" pitchFamily="34" charset="0"/>
              <a:buChar char="•"/>
              <a:defRPr/>
            </a:pPr>
            <a:endParaRPr lang="en-GB" sz="2400" b="1" dirty="0"/>
          </a:p>
          <a:p>
            <a:pPr marL="431800" indent="-342900">
              <a:buFont typeface="Arial" panose="020B0604020202020204" pitchFamily="34" charset="0"/>
              <a:buChar char="•"/>
              <a:defRPr/>
            </a:pPr>
            <a:endParaRPr lang="en-GB" sz="2400" b="1" dirty="0"/>
          </a:p>
          <a:p>
            <a:pPr marL="431800" indent="-342900">
              <a:buFont typeface="Arial" panose="020B0604020202020204" pitchFamily="34" charset="0"/>
              <a:buChar char="•"/>
              <a:defRPr/>
            </a:pPr>
            <a:endParaRPr lang="en-GB" sz="2400" b="1" dirty="0"/>
          </a:p>
          <a:p>
            <a:pPr marL="431800" indent="-342900">
              <a:buFont typeface="Arial" panose="020B0604020202020204" pitchFamily="34" charset="0"/>
              <a:buChar char="•"/>
              <a:defRPr/>
            </a:pPr>
            <a:endParaRPr lang="en-GB" sz="2400" b="1" dirty="0"/>
          </a:p>
        </p:txBody>
      </p:sp>
      <p:sp>
        <p:nvSpPr>
          <p:cNvPr id="2" name="Content Placeholder 1">
            <a:extLst>
              <a:ext uri="{FF2B5EF4-FFF2-40B4-BE49-F238E27FC236}">
                <a16:creationId xmlns:a16="http://schemas.microsoft.com/office/drawing/2014/main" id="{E016E421-5802-4AE0-AD0F-AC71DFD62530}"/>
              </a:ext>
            </a:extLst>
          </p:cNvPr>
          <p:cNvSpPr>
            <a:spLocks noGrp="1"/>
          </p:cNvSpPr>
          <p:nvPr>
            <p:ph sz="half" idx="2"/>
          </p:nvPr>
        </p:nvSpPr>
        <p:spPr>
          <a:xfrm>
            <a:off x="6816080" y="1269003"/>
            <a:ext cx="3672408" cy="5364987"/>
          </a:xfrm>
          <a:solidFill>
            <a:schemeClr val="bg2">
              <a:lumMod val="95000"/>
            </a:schemeClr>
          </a:solidFill>
        </p:spPr>
        <p:txBody>
          <a:bodyPr/>
          <a:lstStyle/>
          <a:p>
            <a:endParaRPr lang="en-US" sz="2000" dirty="0"/>
          </a:p>
          <a:p>
            <a:pPr marL="546100" indent="-457200">
              <a:buFont typeface="+mj-lt"/>
              <a:buAutoNum type="arabicParenR"/>
            </a:pPr>
            <a:r>
              <a:rPr lang="en-US" sz="2000" i="1" dirty="0"/>
              <a:t>Preventative single agency response:</a:t>
            </a:r>
            <a:r>
              <a:rPr lang="en-US" sz="2000" dirty="0"/>
              <a:t> </a:t>
            </a:r>
            <a:r>
              <a:rPr lang="en-US" sz="2000" b="1" dirty="0">
                <a:solidFill>
                  <a:srgbClr val="0070C0"/>
                </a:solidFill>
              </a:rPr>
              <a:t>parents, offer support, </a:t>
            </a:r>
            <a:r>
              <a:rPr lang="en-US" sz="2000" dirty="0"/>
              <a:t>set targets, records, monitor</a:t>
            </a:r>
          </a:p>
          <a:p>
            <a:pPr marL="546100" indent="-457200">
              <a:buFont typeface="+mj-lt"/>
              <a:buAutoNum type="arabicParenR"/>
            </a:pPr>
            <a:endParaRPr lang="en-US" sz="2000" dirty="0"/>
          </a:p>
          <a:p>
            <a:pPr marL="546100" indent="-457200">
              <a:buFont typeface="+mj-lt"/>
              <a:buAutoNum type="arabicParenR"/>
            </a:pPr>
            <a:r>
              <a:rPr lang="en-US" sz="2000" i="1" dirty="0"/>
              <a:t>Preventative multi-agency response: </a:t>
            </a:r>
            <a:r>
              <a:rPr lang="en-US" sz="2000" dirty="0"/>
              <a:t>liaise, agree joint plan of action, review at agreed intervals</a:t>
            </a:r>
          </a:p>
          <a:p>
            <a:pPr marL="546100" indent="-457200">
              <a:buFont typeface="+mj-lt"/>
              <a:buAutoNum type="arabicParenR"/>
            </a:pPr>
            <a:endParaRPr lang="en-US" sz="2000" dirty="0"/>
          </a:p>
          <a:p>
            <a:pPr marL="546100" indent="-457200">
              <a:buFont typeface="+mj-lt"/>
              <a:buAutoNum type="arabicParenR"/>
            </a:pPr>
            <a:r>
              <a:rPr lang="en-US" sz="2000" i="1" dirty="0"/>
              <a:t>Referral to social services: </a:t>
            </a:r>
            <a:r>
              <a:rPr lang="en-US" sz="2000" dirty="0"/>
              <a:t>the situation is too complex or deteriorating</a:t>
            </a:r>
          </a:p>
          <a:p>
            <a:endParaRPr lang="en-GB" dirty="0"/>
          </a:p>
        </p:txBody>
      </p:sp>
      <p:pic>
        <p:nvPicPr>
          <p:cNvPr id="36868" name="Picture 4" descr="Image result for shades of gray colour">
            <a:hlinkClick r:id="rId2"/>
            <a:extLst>
              <a:ext uri="{FF2B5EF4-FFF2-40B4-BE49-F238E27FC236}">
                <a16:creationId xmlns:a16="http://schemas.microsoft.com/office/drawing/2014/main" id="{E26F4E98-8059-45F9-8222-E3F9C5375D3F}"/>
              </a:ext>
            </a:extLst>
          </p:cNvPr>
          <p:cNvPicPr>
            <a:picLocks noChangeAspect="1" noChangeArrowheads="1"/>
          </p:cNvPicPr>
          <p:nvPr/>
        </p:nvPicPr>
        <p:blipFill rotWithShape="1">
          <a:blip r:embed="rId3"/>
          <a:srcRect b="58809"/>
          <a:stretch/>
        </p:blipFill>
        <p:spPr bwMode="auto">
          <a:xfrm>
            <a:off x="2495600" y="1367174"/>
            <a:ext cx="4032448" cy="504155"/>
          </a:xfrm>
          <a:prstGeom prst="rect">
            <a:avLst/>
          </a:prstGeom>
          <a:noFill/>
          <a:ln>
            <a:solidFill>
              <a:schemeClr val="bg2">
                <a:lumMod val="85000"/>
              </a:schemeClr>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A35C3DC-8F68-4E90-B73D-8B885A7420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9428" t="53497" r="15268"/>
          <a:stretch/>
        </p:blipFill>
        <p:spPr bwMode="auto">
          <a:xfrm>
            <a:off x="4089451" y="5252372"/>
            <a:ext cx="915183" cy="1119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302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FAB601A8-4063-4DAD-933B-F6A16DE65838}"/>
              </a:ext>
            </a:extLst>
          </p:cNvPr>
          <p:cNvSpPr>
            <a:spLocks noGrp="1"/>
          </p:cNvSpPr>
          <p:nvPr>
            <p:ph type="title"/>
          </p:nvPr>
        </p:nvSpPr>
        <p:spPr>
          <a:xfrm>
            <a:off x="2927648" y="812988"/>
            <a:ext cx="7084715" cy="503237"/>
          </a:xfrm>
        </p:spPr>
        <p:txBody>
          <a:bodyPr/>
          <a:lstStyle/>
          <a:p>
            <a:r>
              <a:rPr lang="en-US" altLang="en-US" b="1" dirty="0">
                <a:solidFill>
                  <a:srgbClr val="002060"/>
                </a:solidFill>
              </a:rPr>
              <a:t>How can we address dental neglect?</a:t>
            </a:r>
            <a:br>
              <a:rPr lang="en-US" altLang="en-US" b="1" dirty="0">
                <a:solidFill>
                  <a:srgbClr val="002060"/>
                </a:solidFill>
              </a:rPr>
            </a:br>
            <a:endParaRPr lang="en-GB" altLang="en-US" b="1" dirty="0">
              <a:solidFill>
                <a:srgbClr val="002060"/>
              </a:solidFill>
            </a:endParaRPr>
          </a:p>
        </p:txBody>
      </p:sp>
      <p:sp>
        <p:nvSpPr>
          <p:cNvPr id="8" name="Text Placeholder 7">
            <a:extLst>
              <a:ext uri="{FF2B5EF4-FFF2-40B4-BE49-F238E27FC236}">
                <a16:creationId xmlns:a16="http://schemas.microsoft.com/office/drawing/2014/main" id="{029FC632-834C-4C25-900C-04B4E3CA7BE9}"/>
              </a:ext>
            </a:extLst>
          </p:cNvPr>
          <p:cNvSpPr>
            <a:spLocks noGrp="1"/>
          </p:cNvSpPr>
          <p:nvPr>
            <p:ph type="body" idx="1"/>
          </p:nvPr>
        </p:nvSpPr>
        <p:spPr>
          <a:xfrm>
            <a:off x="2135560" y="1467169"/>
            <a:ext cx="8301284" cy="4752528"/>
          </a:xfrm>
        </p:spPr>
        <p:txBody>
          <a:bodyPr/>
          <a:lstStyle/>
          <a:p>
            <a:pPr marL="615950" indent="-457200">
              <a:buFont typeface="Arial" panose="020B0604020202020204" pitchFamily="34" charset="0"/>
              <a:buAutoNum type="arabicPeriod"/>
            </a:pPr>
            <a:r>
              <a:rPr lang="en-US" altLang="en-US" b="1" dirty="0"/>
              <a:t>Priority </a:t>
            </a:r>
            <a:r>
              <a:rPr lang="en-US" altLang="en-US" dirty="0"/>
              <a:t>- prevention of dental disease, actively promoting oral health, spit not rinse, </a:t>
            </a:r>
            <a:r>
              <a:rPr lang="en-GB" dirty="0"/>
              <a:t>targeted water fluoridation schemes    </a:t>
            </a:r>
            <a:endParaRPr lang="en-US" altLang="en-US" dirty="0"/>
          </a:p>
          <a:p>
            <a:pPr marL="615950" indent="-457200">
              <a:buFont typeface="Arial" panose="020B0604020202020204" pitchFamily="34" charset="0"/>
              <a:buAutoNum type="arabicPeriod"/>
            </a:pPr>
            <a:r>
              <a:rPr lang="en-US" altLang="en-US" b="1" dirty="0"/>
              <a:t>Training</a:t>
            </a:r>
            <a:r>
              <a:rPr lang="en-US" altLang="en-US" dirty="0"/>
              <a:t> - oral / general health interface</a:t>
            </a:r>
            <a:endParaRPr lang="en-GB" altLang="en-US" b="1" dirty="0">
              <a:solidFill>
                <a:schemeClr val="bg2"/>
              </a:solidFill>
            </a:endParaRPr>
          </a:p>
          <a:p>
            <a:pPr marL="615950" indent="-457200">
              <a:buFont typeface="Arial" panose="020B0604020202020204" pitchFamily="34" charset="0"/>
              <a:buAutoNum type="arabicPeriod"/>
            </a:pPr>
            <a:r>
              <a:rPr lang="en-GB" altLang="en-US" b="1" dirty="0"/>
              <a:t>Awareness</a:t>
            </a:r>
            <a:r>
              <a:rPr lang="en-GB" altLang="en-US" dirty="0"/>
              <a:t> - paediatric dental team for </a:t>
            </a:r>
            <a:r>
              <a:rPr lang="en-GB" altLang="en-US" i="1" dirty="0"/>
              <a:t>appropriate</a:t>
            </a:r>
            <a:r>
              <a:rPr lang="en-GB" altLang="en-US" dirty="0"/>
              <a:t> input - cross-agency - schools (topic, tooth brushing </a:t>
            </a:r>
            <a:r>
              <a:rPr lang="en-GB" altLang="en-US" dirty="0" err="1"/>
              <a:t>esp</a:t>
            </a:r>
            <a:r>
              <a:rPr lang="en-GB" altLang="en-US" dirty="0"/>
              <a:t> earlier years, </a:t>
            </a:r>
            <a:r>
              <a:rPr lang="en-GB" altLang="en-US" dirty="0" err="1"/>
              <a:t>TasteEd</a:t>
            </a:r>
            <a:r>
              <a:rPr lang="en-GB" altLang="en-US" dirty="0"/>
              <a:t>), social care - mandatory service, health ‘do you have a dentist?’ ALL - Look / notice the mouth</a:t>
            </a:r>
          </a:p>
          <a:p>
            <a:pPr marL="615950" indent="-457200">
              <a:buFont typeface="Arial" panose="020B0604020202020204" pitchFamily="34" charset="0"/>
              <a:buAutoNum type="arabicPeriod"/>
            </a:pPr>
            <a:endParaRPr lang="en-GB" altLang="en-US" sz="3600" dirty="0"/>
          </a:p>
          <a:p>
            <a:pPr marL="615950" indent="-457200">
              <a:buFont typeface="Arial" panose="020B0604020202020204" pitchFamily="34" charset="0"/>
              <a:buAutoNum type="arabicPeriod"/>
            </a:pPr>
            <a:r>
              <a:rPr lang="en-US" altLang="en-US" b="1" dirty="0"/>
              <a:t>Initiatives </a:t>
            </a:r>
            <a:r>
              <a:rPr lang="en-US" altLang="en-US" dirty="0"/>
              <a:t>-</a:t>
            </a:r>
            <a:r>
              <a:rPr lang="en-US" altLang="en-US" b="1" dirty="0"/>
              <a:t>                                                                  </a:t>
            </a:r>
            <a:r>
              <a:rPr lang="en-GB" sz="2000" dirty="0"/>
              <a:t> </a:t>
            </a:r>
            <a:endParaRPr lang="en-US" altLang="en-US" b="1" dirty="0"/>
          </a:p>
          <a:p>
            <a:pPr marL="615950" indent="-457200">
              <a:buFont typeface="Arial" panose="020B0604020202020204" pitchFamily="34" charset="0"/>
              <a:buAutoNum type="arabicPeriod"/>
            </a:pPr>
            <a:endParaRPr lang="en-US" altLang="en-US" b="1" dirty="0"/>
          </a:p>
          <a:p>
            <a:pPr marL="615950" indent="-457200">
              <a:buFont typeface="Arial" panose="020B0604020202020204" pitchFamily="34" charset="0"/>
              <a:buAutoNum type="arabicPeriod"/>
            </a:pPr>
            <a:endParaRPr lang="en-US" altLang="en-US" b="1" dirty="0"/>
          </a:p>
          <a:p>
            <a:pPr marL="615950" indent="-457200">
              <a:buFont typeface="Arial" panose="020B0604020202020204" pitchFamily="34" charset="0"/>
              <a:buAutoNum type="arabicPeriod"/>
            </a:pPr>
            <a:r>
              <a:rPr lang="en-GB" sz="2000" b="1" dirty="0">
                <a:solidFill>
                  <a:srgbClr val="FF0000"/>
                </a:solidFill>
              </a:rPr>
              <a:t>Collaboration conquers </a:t>
            </a:r>
            <a:r>
              <a:rPr lang="en-GB" b="1" dirty="0">
                <a:solidFill>
                  <a:srgbClr val="FF0000"/>
                </a:solidFill>
              </a:rPr>
              <a:t>-</a:t>
            </a:r>
            <a:r>
              <a:rPr lang="en-GB" sz="2000" b="1" dirty="0"/>
              <a:t> </a:t>
            </a:r>
            <a:r>
              <a:rPr lang="en-GB" sz="2000" dirty="0"/>
              <a:t>D of H, healthcare, across all agencies, evidence/data, obesity </a:t>
            </a:r>
            <a:endParaRPr lang="en-US" altLang="en-US" dirty="0">
              <a:solidFill>
                <a:schemeClr val="tx1"/>
              </a:solidFill>
            </a:endParaRPr>
          </a:p>
          <a:p>
            <a:pPr marL="615950" indent="-457200"/>
            <a:endParaRPr lang="en-GB" altLang="en-US" b="1" i="1" dirty="0">
              <a:solidFill>
                <a:srgbClr val="C00000"/>
              </a:solidFill>
            </a:endParaRPr>
          </a:p>
          <a:p>
            <a:pPr marL="615950" indent="-457200"/>
            <a:endParaRPr lang="en-GB" altLang="en-US" dirty="0"/>
          </a:p>
        </p:txBody>
      </p:sp>
      <p:sp>
        <p:nvSpPr>
          <p:cNvPr id="27652" name="Slide Number Placeholder 6">
            <a:extLst>
              <a:ext uri="{FF2B5EF4-FFF2-40B4-BE49-F238E27FC236}">
                <a16:creationId xmlns:a16="http://schemas.microsoft.com/office/drawing/2014/main" id="{AAB4A5FF-1C2D-4CE4-84A4-9139F3661431}"/>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1pPr>
            <a:lvl2pPr marL="630238" indent="-184150">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2pPr>
            <a:lvl3pPr marL="984250" indent="-174625">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3pPr>
            <a:lvl4pPr marL="1346200" indent="-182563">
              <a:spcBef>
                <a:spcPct val="20000"/>
              </a:spcBef>
              <a:buClr>
                <a:schemeClr val="bg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4pPr>
            <a:lvl5pPr marL="2155825" indent="-1778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613025" indent="-1778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3070225" indent="-1778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527425" indent="-1778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984625" indent="-1778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0" hangingPunct="0">
              <a:spcBef>
                <a:spcPct val="0"/>
              </a:spcBef>
              <a:buClr>
                <a:srgbClr val="007B85"/>
              </a:buClr>
              <a:buSzPts val="1200"/>
              <a:buFont typeface="Arial" panose="020B0604020202020204" pitchFamily="34" charset="0"/>
              <a:buNone/>
            </a:pPr>
            <a:fld id="{4F458C91-D8AC-4991-9387-DA0A77F466E0}" type="slidenum">
              <a:rPr lang="en-US" altLang="en-US" sz="1200" baseline="-25000">
                <a:solidFill>
                  <a:srgbClr val="007B85"/>
                </a:solidFill>
                <a:cs typeface="Arial" panose="020B0604020202020204" pitchFamily="34" charset="0"/>
                <a:sym typeface="Arial" panose="020B0604020202020204" pitchFamily="34" charset="0"/>
              </a:rPr>
              <a:pPr eaLnBrk="0" hangingPunct="0">
                <a:spcBef>
                  <a:spcPct val="0"/>
                </a:spcBef>
                <a:buClr>
                  <a:srgbClr val="007B85"/>
                </a:buClr>
                <a:buSzPts val="1200"/>
                <a:buFont typeface="Arial" panose="020B0604020202020204" pitchFamily="34" charset="0"/>
                <a:buNone/>
              </a:pPr>
              <a:t>27</a:t>
            </a:fld>
            <a:endParaRPr lang="en-US" altLang="en-US" sz="1200" baseline="-25000">
              <a:solidFill>
                <a:srgbClr val="007B85"/>
              </a:solidFill>
              <a:cs typeface="Arial" panose="020B0604020202020204" pitchFamily="34" charset="0"/>
              <a:sym typeface="Arial" panose="020B0604020202020204" pitchFamily="34" charset="0"/>
            </a:endParaRPr>
          </a:p>
        </p:txBody>
      </p:sp>
      <p:pic>
        <p:nvPicPr>
          <p:cNvPr id="7" name="Picture 6" descr="Icon&#10;&#10;Description automatically generated">
            <a:extLst>
              <a:ext uri="{FF2B5EF4-FFF2-40B4-BE49-F238E27FC236}">
                <a16:creationId xmlns:a16="http://schemas.microsoft.com/office/drawing/2014/main" id="{739AC113-A03C-4FFB-AC11-DF41F45962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1177" y="4046100"/>
            <a:ext cx="848170" cy="1157910"/>
          </a:xfrm>
          <a:prstGeom prst="rect">
            <a:avLst/>
          </a:prstGeom>
          <a:noFill/>
          <a:ln>
            <a:solidFill>
              <a:schemeClr val="tx1">
                <a:lumMod val="50000"/>
              </a:schemeClr>
            </a:solidFill>
          </a:ln>
        </p:spPr>
      </p:pic>
      <p:pic>
        <p:nvPicPr>
          <p:cNvPr id="9" name="Picture 2" descr="Image result for childsmile scotland">
            <a:hlinkClick r:id="rId3"/>
            <a:extLst>
              <a:ext uri="{FF2B5EF4-FFF2-40B4-BE49-F238E27FC236}">
                <a16:creationId xmlns:a16="http://schemas.microsoft.com/office/drawing/2014/main" id="{D84D563B-05DA-41E5-B00D-E4FECB3657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2105" y="3717033"/>
            <a:ext cx="1057275"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Image result for the one show">
            <a:hlinkClick r:id="rId5"/>
            <a:extLst>
              <a:ext uri="{FF2B5EF4-FFF2-40B4-BE49-F238E27FC236}">
                <a16:creationId xmlns:a16="http://schemas.microsoft.com/office/drawing/2014/main" id="{52CC7D0B-7F53-4EB5-832F-5C93C98D792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14840" y="4633086"/>
            <a:ext cx="1141413" cy="8064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D86C5611-1331-4F7C-9733-F409C6F2161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5449" y="3612584"/>
            <a:ext cx="1226521" cy="8830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190F3AC-017D-40B0-90C4-A124463EE40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4256036" y="3778763"/>
            <a:ext cx="534675" cy="534675"/>
          </a:xfrm>
          <a:prstGeom prst="rect">
            <a:avLst/>
          </a:prstGeom>
        </p:spPr>
      </p:pic>
      <p:pic>
        <p:nvPicPr>
          <p:cNvPr id="12" name="Picture 11">
            <a:extLst>
              <a:ext uri="{FF2B5EF4-FFF2-40B4-BE49-F238E27FC236}">
                <a16:creationId xmlns:a16="http://schemas.microsoft.com/office/drawing/2014/main" id="{43E77D99-DBA4-47E5-A276-A3B69B3A2FA7}"/>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5204836" y="4911370"/>
            <a:ext cx="770007" cy="585281"/>
          </a:xfrm>
          <a:prstGeom prst="rect">
            <a:avLst/>
          </a:prstGeom>
        </p:spPr>
      </p:pic>
    </p:spTree>
    <p:extLst>
      <p:ext uri="{BB962C8B-B14F-4D97-AF65-F5344CB8AC3E}">
        <p14:creationId xmlns:p14="http://schemas.microsoft.com/office/powerpoint/2010/main" val="19795109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390CCD46-0E9B-471C-90C9-5CE4D1D500ED}"/>
              </a:ext>
            </a:extLst>
          </p:cNvPr>
          <p:cNvSpPr>
            <a:spLocks noGrp="1"/>
          </p:cNvSpPr>
          <p:nvPr>
            <p:ph type="title"/>
          </p:nvPr>
        </p:nvSpPr>
        <p:spPr>
          <a:xfrm>
            <a:off x="2711624" y="740282"/>
            <a:ext cx="7128792" cy="782637"/>
          </a:xfrm>
        </p:spPr>
        <p:txBody>
          <a:bodyPr/>
          <a:lstStyle/>
          <a:p>
            <a:pPr eaLnBrk="1" hangingPunct="1">
              <a:defRPr/>
            </a:pPr>
            <a:r>
              <a:rPr lang="en-GB" altLang="en-US" b="1" dirty="0">
                <a:solidFill>
                  <a:srgbClr val="C00000"/>
                </a:solidFill>
                <a:ea typeface="ＭＳ Ｐゴシック" pitchFamily="34" charset="-128"/>
              </a:rPr>
              <a:t>Integration – </a:t>
            </a:r>
            <a:r>
              <a:rPr lang="en-GB" altLang="en-US" b="1" u="sng" dirty="0">
                <a:solidFill>
                  <a:srgbClr val="C00000"/>
                </a:solidFill>
                <a:ea typeface="ＭＳ Ｐゴシック" pitchFamily="34" charset="-128"/>
              </a:rPr>
              <a:t>make every contact count</a:t>
            </a:r>
            <a:r>
              <a:rPr lang="en-GB" altLang="en-US" sz="3200" b="1" u="sng" dirty="0">
                <a:solidFill>
                  <a:srgbClr val="C00000"/>
                </a:solidFill>
                <a:ea typeface="ＭＳ Ｐゴシック" pitchFamily="34" charset="-128"/>
              </a:rPr>
              <a:t>  </a:t>
            </a:r>
          </a:p>
        </p:txBody>
      </p:sp>
      <p:sp>
        <p:nvSpPr>
          <p:cNvPr id="28675" name="AutoShape 2" descr="Image result for magnifying glass">
            <a:extLst>
              <a:ext uri="{FF2B5EF4-FFF2-40B4-BE49-F238E27FC236}">
                <a16:creationId xmlns:a16="http://schemas.microsoft.com/office/drawing/2014/main" id="{7A5DD4C9-E87B-4B6B-9729-CE84E993E65B}"/>
              </a:ext>
            </a:extLst>
          </p:cNvPr>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GB" altLang="en-US" sz="1800">
              <a:solidFill>
                <a:schemeClr val="tx1"/>
              </a:solidFill>
              <a:cs typeface="Arial" panose="020B0604020202020204" pitchFamily="34" charset="0"/>
            </a:endParaRPr>
          </a:p>
        </p:txBody>
      </p:sp>
      <p:sp>
        <p:nvSpPr>
          <p:cNvPr id="28676" name="AutoShape 4" descr="Image result for magnifying glass">
            <a:extLst>
              <a:ext uri="{FF2B5EF4-FFF2-40B4-BE49-F238E27FC236}">
                <a16:creationId xmlns:a16="http://schemas.microsoft.com/office/drawing/2014/main" id="{9498E162-5A07-4AA9-96DA-6AA4D377CE3C}"/>
              </a:ext>
            </a:extLst>
          </p:cNvPr>
          <p:cNvSpPr>
            <a:spLocks noChangeAspect="1" noChangeArrowheads="1"/>
          </p:cNvSpPr>
          <p:nvPr/>
        </p:nvSpPr>
        <p:spPr bwMode="auto">
          <a:xfrm>
            <a:off x="16764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GB" altLang="en-US" sz="1800">
              <a:solidFill>
                <a:schemeClr val="tx1"/>
              </a:solidFill>
              <a:cs typeface="Arial" panose="020B0604020202020204" pitchFamily="34" charset="0"/>
            </a:endParaRPr>
          </a:p>
        </p:txBody>
      </p:sp>
      <p:sp>
        <p:nvSpPr>
          <p:cNvPr id="28677" name="AutoShape 8" descr="Image result for EPIC">
            <a:extLst>
              <a:ext uri="{FF2B5EF4-FFF2-40B4-BE49-F238E27FC236}">
                <a16:creationId xmlns:a16="http://schemas.microsoft.com/office/drawing/2014/main" id="{5650680E-A441-4118-9E2A-30F0E3938E27}"/>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GB" altLang="en-US" sz="1800">
              <a:solidFill>
                <a:schemeClr val="tx1"/>
              </a:solidFill>
              <a:cs typeface="Arial" panose="020B0604020202020204" pitchFamily="34" charset="0"/>
            </a:endParaRPr>
          </a:p>
        </p:txBody>
      </p:sp>
      <p:sp>
        <p:nvSpPr>
          <p:cNvPr id="28678" name="AutoShape 10" descr="Related image">
            <a:extLst>
              <a:ext uri="{FF2B5EF4-FFF2-40B4-BE49-F238E27FC236}">
                <a16:creationId xmlns:a16="http://schemas.microsoft.com/office/drawing/2014/main" id="{DDF1B48C-225B-4DC8-930C-360092CA841E}"/>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GB" altLang="en-US" sz="1800">
              <a:solidFill>
                <a:schemeClr val="tx1"/>
              </a:solidFill>
              <a:cs typeface="Arial" panose="020B0604020202020204" pitchFamily="34" charset="0"/>
            </a:endParaRPr>
          </a:p>
        </p:txBody>
      </p:sp>
      <p:sp>
        <p:nvSpPr>
          <p:cNvPr id="28679" name="AutoShape 14" descr="Related image">
            <a:extLst>
              <a:ext uri="{FF2B5EF4-FFF2-40B4-BE49-F238E27FC236}">
                <a16:creationId xmlns:a16="http://schemas.microsoft.com/office/drawing/2014/main" id="{2E494C49-9DD0-40D4-86B1-CDE6E93E3A42}"/>
              </a:ext>
            </a:extLst>
          </p:cNvPr>
          <p:cNvSpPr>
            <a:spLocks noChangeAspect="1" noChangeArrowheads="1"/>
          </p:cNvSpPr>
          <p:nvPr/>
        </p:nvSpPr>
        <p:spPr bwMode="auto">
          <a:xfrm>
            <a:off x="1892300"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GB" altLang="en-US" sz="1800">
              <a:solidFill>
                <a:schemeClr val="tx1"/>
              </a:solidFill>
              <a:cs typeface="Arial" panose="020B0604020202020204" pitchFamily="34" charset="0"/>
            </a:endParaRPr>
          </a:p>
        </p:txBody>
      </p:sp>
      <p:sp>
        <p:nvSpPr>
          <p:cNvPr id="28680" name="AutoShape 15" descr="Cover art">
            <a:extLst>
              <a:ext uri="{FF2B5EF4-FFF2-40B4-BE49-F238E27FC236}">
                <a16:creationId xmlns:a16="http://schemas.microsoft.com/office/drawing/2014/main" id="{342C447A-E185-4176-893D-BBE463DFB022}"/>
              </a:ext>
            </a:extLst>
          </p:cNvPr>
          <p:cNvSpPr>
            <a:spLocks noChangeAspect="1" noChangeArrowheads="1"/>
          </p:cNvSpPr>
          <p:nvPr/>
        </p:nvSpPr>
        <p:spPr bwMode="auto">
          <a:xfrm>
            <a:off x="152400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rgbClr val="000000"/>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ClrTx/>
              <a:buSzTx/>
              <a:buFontTx/>
              <a:buNone/>
            </a:pPr>
            <a:endParaRPr lang="en-GB" altLang="en-US" sz="1800">
              <a:solidFill>
                <a:schemeClr val="tx1"/>
              </a:solidFill>
              <a:cs typeface="Arial" panose="020B0604020202020204" pitchFamily="34" charset="0"/>
            </a:endParaRPr>
          </a:p>
        </p:txBody>
      </p:sp>
      <p:graphicFrame>
        <p:nvGraphicFramePr>
          <p:cNvPr id="2" name="Diagram 1">
            <a:extLst>
              <a:ext uri="{FF2B5EF4-FFF2-40B4-BE49-F238E27FC236}">
                <a16:creationId xmlns:a16="http://schemas.microsoft.com/office/drawing/2014/main" id="{3A36337D-B501-4BAF-B325-61FEDDBC6D1A}"/>
              </a:ext>
            </a:extLst>
          </p:cNvPr>
          <p:cNvGraphicFramePr/>
          <p:nvPr/>
        </p:nvGraphicFramePr>
        <p:xfrm>
          <a:off x="1587500" y="1124744"/>
          <a:ext cx="9080500" cy="5572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1" name="Content Placeholder 4">
            <a:extLst>
              <a:ext uri="{FF2B5EF4-FFF2-40B4-BE49-F238E27FC236}">
                <a16:creationId xmlns:a16="http://schemas.microsoft.com/office/drawing/2014/main" id="{A2C42642-4C8F-444F-8AD8-301974A769C1}"/>
              </a:ext>
            </a:extLst>
          </p:cNvPr>
          <p:cNvGraphicFramePr>
            <a:graphicFrameLocks/>
          </p:cNvGraphicFramePr>
          <p:nvPr/>
        </p:nvGraphicFramePr>
        <p:xfrm>
          <a:off x="4590368" y="3092077"/>
          <a:ext cx="3011264" cy="20608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Picture 2" descr="Image result for listen">
            <a:hlinkClick r:id="rId12"/>
            <a:extLst>
              <a:ext uri="{FF2B5EF4-FFF2-40B4-BE49-F238E27FC236}">
                <a16:creationId xmlns:a16="http://schemas.microsoft.com/office/drawing/2014/main" id="{092EB71C-2CA4-45B9-9053-29BF1CD5032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385957" y="3432281"/>
            <a:ext cx="811442" cy="119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a:extLst>
              <a:ext uri="{FF2B5EF4-FFF2-40B4-BE49-F238E27FC236}">
                <a16:creationId xmlns:a16="http://schemas.microsoft.com/office/drawing/2014/main" id="{31CE46D9-9A5B-4D5E-9F83-20921F2CAA6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9186" t="16200" r="20425" b="24464"/>
          <a:stretch>
            <a:fillRect/>
          </a:stretch>
        </p:blipFill>
        <p:spPr bwMode="auto">
          <a:xfrm>
            <a:off x="9048328" y="3393826"/>
            <a:ext cx="1373656" cy="14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E2CB86E8-7EF8-42C3-9309-0BF98DAC57D0}"/>
              </a:ext>
            </a:extLst>
          </p:cNvPr>
          <p:cNvSpPr txBox="1"/>
          <p:nvPr/>
        </p:nvSpPr>
        <p:spPr>
          <a:xfrm>
            <a:off x="1691186" y="2354487"/>
            <a:ext cx="811441" cy="1323439"/>
          </a:xfrm>
          <a:prstGeom prst="rect">
            <a:avLst/>
          </a:prstGeom>
          <a:noFill/>
        </p:spPr>
        <p:txBody>
          <a:bodyPr wrap="square" rtlCol="0">
            <a:spAutoFit/>
          </a:bodyPr>
          <a:lstStyle/>
          <a:p>
            <a:r>
              <a:rPr lang="en-US" sz="8000" b="1" dirty="0">
                <a:solidFill>
                  <a:srgbClr val="0070C0"/>
                </a:solidFill>
              </a:rPr>
              <a:t>?</a:t>
            </a:r>
            <a:endParaRPr lang="en-GB" sz="8000" b="1" dirty="0">
              <a:solidFill>
                <a:srgbClr val="0070C0"/>
              </a:solidFill>
            </a:endParaRPr>
          </a:p>
        </p:txBody>
      </p:sp>
    </p:spTree>
    <p:extLst>
      <p:ext uri="{BB962C8B-B14F-4D97-AF65-F5344CB8AC3E}">
        <p14:creationId xmlns:p14="http://schemas.microsoft.com/office/powerpoint/2010/main" val="1752597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D7FCBC6-D1AC-43AA-8F0B-C97A2DB620E7}"/>
              </a:ext>
            </a:extLst>
          </p:cNvPr>
          <p:cNvSpPr>
            <a:spLocks noGrp="1"/>
          </p:cNvSpPr>
          <p:nvPr>
            <p:ph type="title"/>
          </p:nvPr>
        </p:nvSpPr>
        <p:spPr>
          <a:xfrm>
            <a:off x="2495600" y="1305919"/>
            <a:ext cx="7516812" cy="587375"/>
          </a:xfrm>
        </p:spPr>
        <p:txBody>
          <a:bodyPr/>
          <a:lstStyle/>
          <a:p>
            <a:r>
              <a:rPr lang="en-GB" altLang="en-US" b="1" dirty="0">
                <a:solidFill>
                  <a:srgbClr val="002060"/>
                </a:solidFill>
              </a:rPr>
              <a:t>To summarise,</a:t>
            </a:r>
            <a:r>
              <a:rPr lang="en-GB" altLang="en-US" b="1" dirty="0">
                <a:solidFill>
                  <a:srgbClr val="800000"/>
                </a:solidFill>
              </a:rPr>
              <a:t> </a:t>
            </a:r>
            <a:br>
              <a:rPr lang="en-GB" altLang="en-US" dirty="0"/>
            </a:br>
            <a:endParaRPr lang="en-GB" altLang="en-US" dirty="0"/>
          </a:p>
        </p:txBody>
      </p:sp>
      <p:sp>
        <p:nvSpPr>
          <p:cNvPr id="3" name="Content Placeholder 2">
            <a:extLst>
              <a:ext uri="{FF2B5EF4-FFF2-40B4-BE49-F238E27FC236}">
                <a16:creationId xmlns:a16="http://schemas.microsoft.com/office/drawing/2014/main" id="{C167B61E-07E3-4BE2-B2CA-6C3629961BF6}"/>
              </a:ext>
            </a:extLst>
          </p:cNvPr>
          <p:cNvSpPr>
            <a:spLocks noGrp="1"/>
          </p:cNvSpPr>
          <p:nvPr>
            <p:ph idx="1"/>
          </p:nvPr>
        </p:nvSpPr>
        <p:spPr>
          <a:xfrm>
            <a:off x="2488684" y="2518451"/>
            <a:ext cx="7979771" cy="3779837"/>
          </a:xfrm>
        </p:spPr>
        <p:txBody>
          <a:bodyPr rtlCol="0">
            <a:normAutofit lnSpcReduction="10000"/>
          </a:bodyPr>
          <a:lstStyle/>
          <a:p>
            <a:pPr marL="409575" indent="-342900" fontAlgn="auto">
              <a:spcBef>
                <a:spcPts val="600"/>
              </a:spcBef>
              <a:spcAft>
                <a:spcPts val="600"/>
              </a:spcAft>
              <a:buFont typeface="Wingdings" panose="05000000000000000000" pitchFamily="2" charset="2"/>
              <a:buChar char="v"/>
              <a:defRPr/>
            </a:pPr>
            <a:r>
              <a:rPr lang="en-GB" sz="2400" dirty="0">
                <a:solidFill>
                  <a:srgbClr val="0070C0"/>
                </a:solidFill>
              </a:rPr>
              <a:t>Background given &amp; role of paediatric dentists</a:t>
            </a:r>
          </a:p>
          <a:p>
            <a:pPr marL="409575" indent="-342900" fontAlgn="auto">
              <a:spcBef>
                <a:spcPts val="600"/>
              </a:spcBef>
              <a:spcAft>
                <a:spcPts val="600"/>
              </a:spcAft>
              <a:buFont typeface="Wingdings" panose="05000000000000000000" pitchFamily="2" charset="2"/>
              <a:buChar char="v"/>
              <a:defRPr/>
            </a:pPr>
            <a:r>
              <a:rPr lang="en-GB" sz="2400" dirty="0">
                <a:solidFill>
                  <a:srgbClr val="002060"/>
                </a:solidFill>
              </a:rPr>
              <a:t>Highlighted why teeth matter &amp; common problems</a:t>
            </a:r>
          </a:p>
          <a:p>
            <a:pPr marL="409575" indent="-342900" fontAlgn="auto">
              <a:spcBef>
                <a:spcPts val="600"/>
              </a:spcBef>
              <a:spcAft>
                <a:spcPts val="600"/>
              </a:spcAft>
              <a:buFont typeface="Wingdings" panose="05000000000000000000" pitchFamily="2" charset="2"/>
              <a:buChar char="v"/>
              <a:defRPr/>
            </a:pPr>
            <a:r>
              <a:rPr lang="en-GB" sz="2400" dirty="0">
                <a:solidFill>
                  <a:srgbClr val="00B050"/>
                </a:solidFill>
              </a:rPr>
              <a:t>Relevance of safeguarding to dentistry  </a:t>
            </a:r>
          </a:p>
          <a:p>
            <a:pPr marL="409575" indent="-342900" fontAlgn="auto">
              <a:spcBef>
                <a:spcPts val="800"/>
              </a:spcBef>
              <a:spcAft>
                <a:spcPts val="600"/>
              </a:spcAft>
              <a:buFont typeface="Wingdings" panose="05000000000000000000" pitchFamily="2" charset="2"/>
              <a:buChar char="v"/>
              <a:defRPr/>
            </a:pPr>
            <a:r>
              <a:rPr lang="en-GB" sz="2400" dirty="0">
                <a:solidFill>
                  <a:srgbClr val="CB33AE"/>
                </a:solidFill>
              </a:rPr>
              <a:t>Dental neglect as part of overall neglect &amp; abuse</a:t>
            </a:r>
          </a:p>
          <a:p>
            <a:pPr marL="409575" indent="-342900" fontAlgn="auto">
              <a:spcBef>
                <a:spcPts val="800"/>
              </a:spcBef>
              <a:spcAft>
                <a:spcPts val="600"/>
              </a:spcAft>
              <a:buFont typeface="Wingdings" panose="05000000000000000000" pitchFamily="2" charset="2"/>
              <a:buChar char="v"/>
              <a:defRPr/>
            </a:pPr>
            <a:r>
              <a:rPr lang="en-GB" sz="2400" dirty="0">
                <a:solidFill>
                  <a:srgbClr val="FFC000"/>
                </a:solidFill>
              </a:rPr>
              <a:t>Collaboration conquers</a:t>
            </a:r>
          </a:p>
          <a:p>
            <a:pPr marL="409575" indent="-342900" fontAlgn="auto">
              <a:spcBef>
                <a:spcPts val="800"/>
              </a:spcBef>
              <a:spcAft>
                <a:spcPts val="600"/>
              </a:spcAft>
              <a:buFont typeface="Wingdings" panose="05000000000000000000" pitchFamily="2" charset="2"/>
              <a:buChar char="v"/>
              <a:defRPr/>
            </a:pPr>
            <a:endParaRPr lang="en-GB" sz="2400" dirty="0">
              <a:solidFill>
                <a:srgbClr val="FFC000"/>
              </a:solidFill>
            </a:endParaRPr>
          </a:p>
          <a:p>
            <a:pPr marL="409575" indent="-342900" fontAlgn="auto">
              <a:spcBef>
                <a:spcPts val="800"/>
              </a:spcBef>
              <a:spcAft>
                <a:spcPts val="600"/>
              </a:spcAft>
              <a:buFont typeface="Wingdings" panose="05000000000000000000" pitchFamily="2" charset="2"/>
              <a:buChar char="v"/>
              <a:defRPr/>
            </a:pPr>
            <a:r>
              <a:rPr lang="en-US" sz="2400" dirty="0">
                <a:solidFill>
                  <a:srgbClr val="FF0000"/>
                </a:solidFill>
              </a:rPr>
              <a:t>Promote &amp; integrate child oral health into all our professional practices - </a:t>
            </a:r>
            <a:r>
              <a:rPr lang="en-GB" sz="2400" u="sng" dirty="0">
                <a:solidFill>
                  <a:srgbClr val="FF0000"/>
                </a:solidFill>
              </a:rPr>
              <a:t>ASK</a:t>
            </a:r>
            <a:r>
              <a:rPr lang="en-GB" sz="2400" dirty="0">
                <a:solidFill>
                  <a:srgbClr val="FF0000"/>
                </a:solidFill>
              </a:rPr>
              <a:t>?</a:t>
            </a:r>
            <a:endParaRPr lang="en-GB" sz="2400" u="sng" dirty="0">
              <a:solidFill>
                <a:srgbClr val="FF0000"/>
              </a:solidFill>
            </a:endParaRPr>
          </a:p>
          <a:p>
            <a:pPr marL="409575" indent="-342900" fontAlgn="auto">
              <a:spcBef>
                <a:spcPts val="800"/>
              </a:spcBef>
              <a:spcAft>
                <a:spcPts val="600"/>
              </a:spcAft>
              <a:buFont typeface="Wingdings" panose="05000000000000000000" pitchFamily="2" charset="2"/>
              <a:buChar char="v"/>
              <a:defRPr/>
            </a:pPr>
            <a:endParaRPr lang="en-GB" sz="2400" b="1" dirty="0">
              <a:solidFill>
                <a:schemeClr val="bg2">
                  <a:lumMod val="50000"/>
                </a:schemeClr>
              </a:solidFill>
            </a:endParaRPr>
          </a:p>
          <a:p>
            <a:pPr marL="409575" indent="-342900" fontAlgn="auto">
              <a:spcBef>
                <a:spcPts val="800"/>
              </a:spcBef>
              <a:spcAft>
                <a:spcPts val="600"/>
              </a:spcAft>
              <a:buFont typeface="Wingdings" panose="05000000000000000000" pitchFamily="2" charset="2"/>
              <a:buChar char="v"/>
              <a:defRPr/>
            </a:pPr>
            <a:endParaRPr lang="en-GB" sz="2400" b="1" dirty="0">
              <a:solidFill>
                <a:schemeClr val="bg2">
                  <a:lumMod val="50000"/>
                </a:schemeClr>
              </a:solidFill>
            </a:endParaRPr>
          </a:p>
          <a:p>
            <a:pPr marL="976313" lvl="1" indent="-457200" fontAlgn="auto">
              <a:spcBef>
                <a:spcPts val="0"/>
              </a:spcBef>
              <a:spcAft>
                <a:spcPts val="0"/>
              </a:spcAft>
              <a:buClr>
                <a:schemeClr val="bg2">
                  <a:lumMod val="50000"/>
                </a:schemeClr>
              </a:buClr>
              <a:buFont typeface="+mj-lt"/>
              <a:buAutoNum type="romanUcPeriod"/>
              <a:defRPr/>
            </a:pPr>
            <a:endParaRPr lang="en-GB" b="1" i="1" dirty="0">
              <a:solidFill>
                <a:srgbClr val="7030A0"/>
              </a:solidFill>
            </a:endParaRPr>
          </a:p>
          <a:p>
            <a:pPr marL="66675" fontAlgn="auto">
              <a:spcAft>
                <a:spcPts val="0"/>
              </a:spcAft>
              <a:defRPr/>
            </a:pPr>
            <a:endParaRPr lang="en-GB" sz="1800" dirty="0">
              <a:solidFill>
                <a:schemeClr val="tx2"/>
              </a:solidFill>
            </a:endParaRPr>
          </a:p>
          <a:p>
            <a:pPr marL="409575" indent="-342900" fontAlgn="auto">
              <a:spcAft>
                <a:spcPts val="0"/>
              </a:spcAft>
              <a:buFont typeface="+mj-lt"/>
              <a:buAutoNum type="arabicPeriod"/>
              <a:defRPr/>
            </a:pPr>
            <a:endParaRPr lang="en-GB" sz="1800" dirty="0">
              <a:solidFill>
                <a:schemeClr val="tx2"/>
              </a:solidFill>
            </a:endParaRPr>
          </a:p>
          <a:p>
            <a:pPr marL="409575" indent="-342900" fontAlgn="auto">
              <a:spcAft>
                <a:spcPts val="0"/>
              </a:spcAft>
              <a:buFont typeface="+mj-lt"/>
              <a:buAutoNum type="arabicPeriod"/>
              <a:defRPr/>
            </a:pPr>
            <a:endParaRPr lang="en-GB" sz="1800" dirty="0">
              <a:solidFill>
                <a:schemeClr val="tx2"/>
              </a:solidFill>
            </a:endParaRPr>
          </a:p>
          <a:p>
            <a:pPr marL="409575" indent="-342900" fontAlgn="auto">
              <a:spcAft>
                <a:spcPts val="0"/>
              </a:spcAft>
              <a:buFont typeface="+mj-lt"/>
              <a:buAutoNum type="arabicPeriod"/>
              <a:defRPr/>
            </a:pPr>
            <a:endParaRPr lang="en-GB" sz="1800" dirty="0">
              <a:solidFill>
                <a:schemeClr val="tx2"/>
              </a:solidFill>
            </a:endParaRPr>
          </a:p>
          <a:p>
            <a:pPr fontAlgn="auto">
              <a:spcAft>
                <a:spcPts val="0"/>
              </a:spcAft>
              <a:defRPr/>
            </a:pPr>
            <a:endParaRPr lang="en-GB" dirty="0"/>
          </a:p>
        </p:txBody>
      </p:sp>
      <p:pic>
        <p:nvPicPr>
          <p:cNvPr id="13318" name="Picture 2">
            <a:extLst>
              <a:ext uri="{FF2B5EF4-FFF2-40B4-BE49-F238E27FC236}">
                <a16:creationId xmlns:a16="http://schemas.microsoft.com/office/drawing/2014/main" id="{3D918F28-5B30-4B1B-9CD1-28A3E68819E4}"/>
              </a:ext>
            </a:extLst>
          </p:cNvPr>
          <p:cNvPicPr>
            <a:picLocks noChangeAspect="1" noChangeArrowheads="1"/>
          </p:cNvPicPr>
          <p:nvPr/>
        </p:nvPicPr>
        <p:blipFill>
          <a:blip r:embed="rId2"/>
          <a:srcRect/>
          <a:stretch>
            <a:fillRect/>
          </a:stretch>
        </p:blipFill>
        <p:spPr bwMode="auto">
          <a:xfrm>
            <a:off x="8400256" y="806463"/>
            <a:ext cx="2141538" cy="1601787"/>
          </a:xfrm>
          <a:prstGeom prst="rect">
            <a:avLst/>
          </a:prstGeom>
          <a:ln>
            <a:noFill/>
          </a:ln>
          <a:effectLst>
            <a:softEdge rad="112500"/>
          </a:effectLst>
        </p:spPr>
      </p:pic>
      <p:pic>
        <p:nvPicPr>
          <p:cNvPr id="7" name="Picture 6">
            <a:extLst>
              <a:ext uri="{FF2B5EF4-FFF2-40B4-BE49-F238E27FC236}">
                <a16:creationId xmlns:a16="http://schemas.microsoft.com/office/drawing/2014/main" id="{7E78F871-4391-4EBB-BB00-A5CEA8B12BD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026" r="15268"/>
          <a:stretch/>
        </p:blipFill>
        <p:spPr bwMode="auto">
          <a:xfrm>
            <a:off x="9033421" y="1183405"/>
            <a:ext cx="875209" cy="847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331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Childhood neglect: Susan Miller's story">
            <a:hlinkClick r:id="" action="ppaction://media"/>
            <a:extLst>
              <a:ext uri="{FF2B5EF4-FFF2-40B4-BE49-F238E27FC236}">
                <a16:creationId xmlns:a16="http://schemas.microsoft.com/office/drawing/2014/main" id="{E27A3545-7460-4B20-84D3-0A364AB17779}"/>
              </a:ext>
            </a:extLst>
          </p:cNvPr>
          <p:cNvPicPr>
            <a:picLocks noRot="1" noChangeAspect="1"/>
          </p:cNvPicPr>
          <p:nvPr>
            <a:videoFile r:link="rId1"/>
          </p:nvPr>
        </p:nvPicPr>
        <p:blipFill>
          <a:blip r:embed="rId3"/>
          <a:stretch>
            <a:fillRect/>
          </a:stretch>
        </p:blipFill>
        <p:spPr>
          <a:xfrm>
            <a:off x="70384" y="0"/>
            <a:ext cx="12121616" cy="6781800"/>
          </a:xfrm>
          <a:prstGeom prst="rect">
            <a:avLst/>
          </a:prstGeom>
        </p:spPr>
      </p:pic>
    </p:spTree>
    <p:extLst>
      <p:ext uri="{BB962C8B-B14F-4D97-AF65-F5344CB8AC3E}">
        <p14:creationId xmlns:p14="http://schemas.microsoft.com/office/powerpoint/2010/main" val="363254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34C842-5AF7-4525-8A0F-BE1842BC4BE3}"/>
              </a:ext>
            </a:extLst>
          </p:cNvPr>
          <p:cNvSpPr>
            <a:spLocks noGrp="1"/>
          </p:cNvSpPr>
          <p:nvPr>
            <p:ph type="subTitle" idx="1"/>
          </p:nvPr>
        </p:nvSpPr>
        <p:spPr>
          <a:xfrm>
            <a:off x="2936876" y="3198813"/>
            <a:ext cx="7337425" cy="950912"/>
          </a:xfrm>
        </p:spPr>
        <p:txBody>
          <a:bodyPr/>
          <a:lstStyle/>
          <a:p>
            <a:pPr algn="ctr" eaLnBrk="1" hangingPunct="1">
              <a:defRPr/>
            </a:pPr>
            <a:r>
              <a:rPr lang="en-GB" sz="1600" b="1" i="1" dirty="0" err="1">
                <a:solidFill>
                  <a:schemeClr val="accent4">
                    <a:lumMod val="50000"/>
                  </a:schemeClr>
                </a:solidFill>
                <a:ea typeface="+mn-ea"/>
              </a:rPr>
              <a:t>Adèle</a:t>
            </a:r>
            <a:r>
              <a:rPr lang="en-GB" sz="1600" b="1" i="1" dirty="0">
                <a:solidFill>
                  <a:schemeClr val="accent4">
                    <a:lumMod val="50000"/>
                  </a:schemeClr>
                </a:solidFill>
                <a:ea typeface="+mn-ea"/>
              </a:rPr>
              <a:t> Johnson, </a:t>
            </a:r>
            <a:r>
              <a:rPr lang="en-GB" sz="1600" b="1" i="1" dirty="0">
                <a:solidFill>
                  <a:schemeClr val="accent4"/>
                </a:solidFill>
                <a:ea typeface="+mn-ea"/>
              </a:rPr>
              <a:t>Consultant in Paediatric Dentistry &amp; </a:t>
            </a:r>
          </a:p>
          <a:p>
            <a:pPr algn="ctr" eaLnBrk="1" hangingPunct="1">
              <a:defRPr/>
            </a:pPr>
            <a:r>
              <a:rPr lang="en-GB" sz="1600" b="1" i="1" dirty="0">
                <a:solidFill>
                  <a:schemeClr val="accent4"/>
                </a:solidFill>
                <a:ea typeface="+mn-ea"/>
              </a:rPr>
              <a:t>Safeguarding Children Lead,</a:t>
            </a:r>
            <a:r>
              <a:rPr lang="en-GB" sz="1600" b="1" dirty="0">
                <a:solidFill>
                  <a:schemeClr val="accent4"/>
                </a:solidFill>
                <a:ea typeface="+mn-ea"/>
              </a:rPr>
              <a:t> RNTNE &amp; EDH, UCLH</a:t>
            </a:r>
          </a:p>
          <a:p>
            <a:pPr eaLnBrk="1" hangingPunct="1">
              <a:defRPr/>
            </a:pPr>
            <a:endParaRPr lang="en-GB" dirty="0">
              <a:ea typeface="+mn-ea"/>
            </a:endParaRPr>
          </a:p>
        </p:txBody>
      </p:sp>
      <p:sp>
        <p:nvSpPr>
          <p:cNvPr id="10243" name="Title 1">
            <a:extLst>
              <a:ext uri="{FF2B5EF4-FFF2-40B4-BE49-F238E27FC236}">
                <a16:creationId xmlns:a16="http://schemas.microsoft.com/office/drawing/2014/main" id="{198F5D1C-5515-494E-AF70-61B021B1B7CF}"/>
              </a:ext>
            </a:extLst>
          </p:cNvPr>
          <p:cNvSpPr>
            <a:spLocks noGrp="1"/>
          </p:cNvSpPr>
          <p:nvPr>
            <p:ph type="ctrTitle"/>
          </p:nvPr>
        </p:nvSpPr>
        <p:spPr>
          <a:xfrm>
            <a:off x="2783632" y="1182689"/>
            <a:ext cx="7416800" cy="1670149"/>
          </a:xfrm>
        </p:spPr>
        <p:txBody>
          <a:bodyPr/>
          <a:lstStyle/>
          <a:p>
            <a:pPr algn="ctr" eaLnBrk="1" hangingPunct="1">
              <a:defRPr/>
            </a:pPr>
            <a:br>
              <a:rPr lang="en-GB" altLang="en-US" b="1" dirty="0"/>
            </a:br>
            <a:br>
              <a:rPr lang="en-US" altLang="en-US" b="1" dirty="0">
                <a:solidFill>
                  <a:srgbClr val="FFFF00"/>
                </a:solidFill>
              </a:rPr>
            </a:br>
            <a:r>
              <a:rPr lang="en-US" altLang="en-US" sz="3600" b="1" dirty="0">
                <a:solidFill>
                  <a:srgbClr val="FFFF00"/>
                </a:solidFill>
              </a:rPr>
              <a:t>‘</a:t>
            </a:r>
            <a:r>
              <a:rPr lang="en-US" altLang="en-US" sz="3600" b="1" i="1" dirty="0">
                <a:solidFill>
                  <a:srgbClr val="FFFF00"/>
                </a:solidFill>
              </a:rPr>
              <a:t>Dental / Oral Neglect’</a:t>
            </a:r>
            <a:br>
              <a:rPr lang="en-US" altLang="en-US" sz="3600" b="1" i="1" dirty="0">
                <a:solidFill>
                  <a:srgbClr val="FFFF00"/>
                </a:solidFill>
              </a:rPr>
            </a:br>
            <a:r>
              <a:rPr lang="en-US" altLang="en-US" dirty="0">
                <a:solidFill>
                  <a:srgbClr val="FFFF00"/>
                </a:solidFill>
              </a:rPr>
              <a:t> </a:t>
            </a:r>
            <a:endParaRPr lang="en-GB" altLang="en-US" dirty="0">
              <a:solidFill>
                <a:srgbClr val="FFFF00"/>
              </a:solidFill>
            </a:endParaRPr>
          </a:p>
        </p:txBody>
      </p:sp>
      <p:sp>
        <p:nvSpPr>
          <p:cNvPr id="5126" name="AutoShape 2" descr="Image result for 2.30">
            <a:extLst>
              <a:ext uri="{FF2B5EF4-FFF2-40B4-BE49-F238E27FC236}">
                <a16:creationId xmlns:a16="http://schemas.microsoft.com/office/drawing/2014/main" id="{B5BA4C03-C4C5-46BA-BE8C-D87A7977CB10}"/>
              </a:ext>
            </a:extLst>
          </p:cNvPr>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7B85"/>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7" name="AutoShape 4" descr="Image result for 2.30">
            <a:extLst>
              <a:ext uri="{FF2B5EF4-FFF2-40B4-BE49-F238E27FC236}">
                <a16:creationId xmlns:a16="http://schemas.microsoft.com/office/drawing/2014/main" id="{86FBD3C5-C4C1-4D04-9874-E001BCF42FD0}"/>
              </a:ext>
            </a:extLst>
          </p:cNvPr>
          <p:cNvSpPr>
            <a:spLocks noChangeAspect="1" noChangeArrowheads="1"/>
          </p:cNvSpPr>
          <p:nvPr/>
        </p:nvSpPr>
        <p:spPr bwMode="auto">
          <a:xfrm>
            <a:off x="16764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7B85"/>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8" name="AutoShape 6" descr="Image result for 2.30">
            <a:extLst>
              <a:ext uri="{FF2B5EF4-FFF2-40B4-BE49-F238E27FC236}">
                <a16:creationId xmlns:a16="http://schemas.microsoft.com/office/drawing/2014/main" id="{E4EDC774-184C-4A68-90B3-B81EBDCAB9D7}"/>
              </a:ext>
            </a:extLst>
          </p:cNvPr>
          <p:cNvSpPr>
            <a:spLocks noChangeAspect="1" noChangeArrowheads="1"/>
          </p:cNvSpPr>
          <p:nvPr/>
        </p:nvSpPr>
        <p:spPr bwMode="auto">
          <a:xfrm>
            <a:off x="1828800"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7B85"/>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9" name="AutoShape 2" descr="Image result for phase 5 uclh">
            <a:extLst>
              <a:ext uri="{FF2B5EF4-FFF2-40B4-BE49-F238E27FC236}">
                <a16:creationId xmlns:a16="http://schemas.microsoft.com/office/drawing/2014/main" id="{212F357F-D59E-4DC1-89CA-F330186492D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7B85"/>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30" name="AutoShape 4" descr="Image result for phase 5 uclh">
            <a:extLst>
              <a:ext uri="{FF2B5EF4-FFF2-40B4-BE49-F238E27FC236}">
                <a16:creationId xmlns:a16="http://schemas.microsoft.com/office/drawing/2014/main" id="{9C4D7672-3AC3-4B8F-A14E-6FF469A3C1D5}"/>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7B85"/>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5132" name="Picture 4" descr="A person posing for the camera&#10;&#10;Description automatically generated">
            <a:extLst>
              <a:ext uri="{FF2B5EF4-FFF2-40B4-BE49-F238E27FC236}">
                <a16:creationId xmlns:a16="http://schemas.microsoft.com/office/drawing/2014/main" id="{D210426E-7C47-47BB-A96B-EDD7DD1C8D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9100" y="1611314"/>
            <a:ext cx="1060450" cy="1411287"/>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3">
            <a:extLst>
              <a:ext uri="{FF2B5EF4-FFF2-40B4-BE49-F238E27FC236}">
                <a16:creationId xmlns:a16="http://schemas.microsoft.com/office/drawing/2014/main" id="{2FBDF2DA-F890-4D3A-979F-595BF7A1F8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745"/>
          <a:stretch/>
        </p:blipFill>
        <p:spPr bwMode="auto">
          <a:xfrm>
            <a:off x="5015880" y="4149725"/>
            <a:ext cx="3179415" cy="950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50800F-9A60-490B-9A91-538B2396FF00}"/>
              </a:ext>
            </a:extLst>
          </p:cNvPr>
          <p:cNvSpPr txBox="1"/>
          <p:nvPr/>
        </p:nvSpPr>
        <p:spPr>
          <a:xfrm>
            <a:off x="5015879" y="5201877"/>
            <a:ext cx="3179415" cy="923330"/>
          </a:xfrm>
          <a:prstGeom prst="rect">
            <a:avLst/>
          </a:prstGeom>
          <a:noFill/>
        </p:spPr>
        <p:txBody>
          <a:bodyPr wrap="square" rtlCol="0">
            <a:spAutoFit/>
          </a:bodyPr>
          <a:lstStyle/>
          <a:p>
            <a:pPr algn="ctr"/>
            <a:r>
              <a:rPr lang="en-US" b="1" dirty="0">
                <a:solidFill>
                  <a:srgbClr val="000000"/>
                </a:solidFill>
              </a:rPr>
              <a:t>Lunch &amp; Learn </a:t>
            </a:r>
          </a:p>
          <a:p>
            <a:pPr algn="ctr"/>
            <a:r>
              <a:rPr lang="en-US" i="1" dirty="0"/>
              <a:t>7</a:t>
            </a:r>
            <a:r>
              <a:rPr lang="en-US" i="1" baseline="30000" dirty="0"/>
              <a:t>th</a:t>
            </a:r>
            <a:r>
              <a:rPr lang="en-US" i="1" dirty="0"/>
              <a:t> June, 2021</a:t>
            </a:r>
          </a:p>
          <a:p>
            <a:pPr algn="ctr"/>
            <a:r>
              <a:rPr lang="en-US" i="1" dirty="0"/>
              <a:t>1-2pm</a:t>
            </a:r>
            <a:endParaRPr lang="en-GB" i="1" dirty="0"/>
          </a:p>
        </p:txBody>
      </p:sp>
      <p:pic>
        <p:nvPicPr>
          <p:cNvPr id="16" name="Picture 3">
            <a:extLst>
              <a:ext uri="{FF2B5EF4-FFF2-40B4-BE49-F238E27FC236}">
                <a16:creationId xmlns:a16="http://schemas.microsoft.com/office/drawing/2014/main" id="{58FEB014-9E66-4572-95BB-EAFF6B8C7F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58" t="78686" r="71330" b="10456"/>
          <a:stretch/>
        </p:blipFill>
        <p:spPr bwMode="auto">
          <a:xfrm>
            <a:off x="6492032" y="4327786"/>
            <a:ext cx="1502942" cy="5655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phase 5 uclh">
            <a:hlinkClick r:id="rId4"/>
            <a:extLst>
              <a:ext uri="{FF2B5EF4-FFF2-40B4-BE49-F238E27FC236}">
                <a16:creationId xmlns:a16="http://schemas.microsoft.com/office/drawing/2014/main" id="{56619261-CDEB-429B-9844-EFB181EA02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7428" y="1568927"/>
            <a:ext cx="1176873" cy="75507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E2D6694-81FB-44AD-827E-25F8FCFC01AA}"/>
              </a:ext>
            </a:extLst>
          </p:cNvPr>
          <p:cNvSpPr txBox="1"/>
          <p:nvPr/>
        </p:nvSpPr>
        <p:spPr>
          <a:xfrm>
            <a:off x="4360419" y="6167841"/>
            <a:ext cx="4490332" cy="523220"/>
          </a:xfrm>
          <a:prstGeom prst="rect">
            <a:avLst/>
          </a:prstGeom>
          <a:solidFill>
            <a:schemeClr val="bg1">
              <a:lumMod val="20000"/>
              <a:lumOff val="80000"/>
            </a:schemeClr>
          </a:solidFill>
          <a:ln>
            <a:noFill/>
          </a:ln>
        </p:spPr>
        <p:txBody>
          <a:bodyPr wrap="square" rtlCol="0">
            <a:spAutoFit/>
          </a:bodyPr>
          <a:lstStyle/>
          <a:p>
            <a:r>
              <a:rPr lang="en-US" sz="2800" b="1" dirty="0">
                <a:solidFill>
                  <a:srgbClr val="932121"/>
                </a:solidFill>
              </a:rPr>
              <a:t>Adele.johnson1@nhs.net</a:t>
            </a:r>
            <a:endParaRPr lang="en-GB" sz="2800" b="1" dirty="0">
              <a:solidFill>
                <a:srgbClr val="932121"/>
              </a:solidFill>
            </a:endParaRPr>
          </a:p>
        </p:txBody>
      </p:sp>
    </p:spTree>
    <p:extLst>
      <p:ext uri="{BB962C8B-B14F-4D97-AF65-F5344CB8AC3E}">
        <p14:creationId xmlns:p14="http://schemas.microsoft.com/office/powerpoint/2010/main" val="3853682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33155-387B-45C4-8D3E-BF6F0D7421C1}"/>
              </a:ext>
            </a:extLst>
          </p:cNvPr>
          <p:cNvSpPr>
            <a:spLocks noGrp="1"/>
          </p:cNvSpPr>
          <p:nvPr>
            <p:ph type="title"/>
          </p:nvPr>
        </p:nvSpPr>
        <p:spPr>
          <a:xfrm>
            <a:off x="838200" y="365125"/>
            <a:ext cx="10515600" cy="1067435"/>
          </a:xfrm>
        </p:spPr>
        <p:txBody>
          <a:bodyPr/>
          <a:lstStyle/>
          <a:p>
            <a:r>
              <a:rPr lang="en-GB" dirty="0"/>
              <a:t>GCP2 Project Manager Alex Dave</a:t>
            </a:r>
          </a:p>
        </p:txBody>
      </p:sp>
      <p:pic>
        <p:nvPicPr>
          <p:cNvPr id="5" name="Online Media 4">
            <a:hlinkClick r:id="" action="ppaction://media"/>
            <a:extLst>
              <a:ext uri="{FF2B5EF4-FFF2-40B4-BE49-F238E27FC236}">
                <a16:creationId xmlns:a16="http://schemas.microsoft.com/office/drawing/2014/main" id="{9C5EE460-EB31-4804-B674-7445830999A4}"/>
              </a:ext>
            </a:extLst>
          </p:cNvPr>
          <p:cNvPicPr>
            <a:picLocks noGrp="1" noRot="1" noChangeAspect="1"/>
          </p:cNvPicPr>
          <p:nvPr>
            <p:ph idx="1"/>
            <a:videoFile r:link="rId1"/>
          </p:nvPr>
        </p:nvPicPr>
        <p:blipFill>
          <a:blip r:embed="rId3"/>
          <a:stretch>
            <a:fillRect/>
          </a:stretch>
        </p:blipFill>
        <p:spPr>
          <a:xfrm>
            <a:off x="680720" y="1188720"/>
            <a:ext cx="11023600" cy="5669280"/>
          </a:xfrm>
          <a:prstGeom prst="rect">
            <a:avLst/>
          </a:prstGeom>
        </p:spPr>
      </p:pic>
    </p:spTree>
    <p:extLst>
      <p:ext uri="{BB962C8B-B14F-4D97-AF65-F5344CB8AC3E}">
        <p14:creationId xmlns:p14="http://schemas.microsoft.com/office/powerpoint/2010/main" val="910248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7269E1-C178-4017-BA30-CBC5CB0A3D8E}"/>
              </a:ext>
            </a:extLst>
          </p:cNvPr>
          <p:cNvSpPr>
            <a:spLocks noGrp="1"/>
          </p:cNvSpPr>
          <p:nvPr>
            <p:ph type="ctrTitle"/>
          </p:nvPr>
        </p:nvSpPr>
        <p:spPr>
          <a:xfrm>
            <a:off x="714376" y="2647950"/>
            <a:ext cx="10834146" cy="3914774"/>
          </a:xfrm>
        </p:spPr>
        <p:txBody>
          <a:bodyPr anchor="b">
            <a:normAutofit fontScale="90000"/>
          </a:bodyPr>
          <a:lstStyle/>
          <a:p>
            <a:r>
              <a:rPr lang="en-GB" sz="3600" b="1" dirty="0"/>
              <a:t>GCP2 Project Manager Alex Dave</a:t>
            </a:r>
            <a:br>
              <a:rPr lang="en-GB" sz="3600" dirty="0"/>
            </a:br>
            <a:br>
              <a:rPr lang="en-GB" sz="3600" dirty="0"/>
            </a:br>
            <a:r>
              <a:rPr lang="en-GB" sz="2200" u="sng" dirty="0">
                <a:hlinkClick r:id="rId2"/>
              </a:rPr>
              <a:t>Graded-Care-Profile2-FAQs.pdf (surreyscp.org.uk)</a:t>
            </a:r>
            <a:br>
              <a:rPr lang="en-GB" sz="2200" dirty="0"/>
            </a:br>
            <a:r>
              <a:rPr lang="en-GB" sz="2200" dirty="0"/>
              <a:t> </a:t>
            </a:r>
            <a:br>
              <a:rPr lang="en-GB" sz="2200" dirty="0"/>
            </a:br>
            <a:r>
              <a:rPr lang="en-GB" sz="2200" u="sng" dirty="0">
                <a:hlinkClick r:id="rId3"/>
              </a:rPr>
              <a:t>Neglect Risk Assessment Tools – General Guidance</a:t>
            </a:r>
            <a:br>
              <a:rPr lang="en-GB" sz="2200" dirty="0"/>
            </a:br>
            <a:r>
              <a:rPr lang="en-GB" sz="2200" dirty="0"/>
              <a:t> </a:t>
            </a:r>
            <a:br>
              <a:rPr lang="en-GB" sz="2200" dirty="0"/>
            </a:br>
            <a:r>
              <a:rPr lang="en-GB" sz="2200" u="sng" dirty="0">
                <a:hlinkClick r:id="rId4"/>
              </a:rPr>
              <a:t>Graded Care Profile 2: measuring care, helping families - YouTube</a:t>
            </a:r>
            <a:br>
              <a:rPr lang="en-GB" sz="2200" dirty="0"/>
            </a:br>
            <a:r>
              <a:rPr lang="en-GB" sz="2200" dirty="0"/>
              <a:t> </a:t>
            </a:r>
            <a:br>
              <a:rPr lang="en-GB" sz="2200" dirty="0"/>
            </a:br>
            <a:br>
              <a:rPr lang="en-GB" sz="3600" dirty="0"/>
            </a:br>
            <a:br>
              <a:rPr lang="en-GB" sz="3600" dirty="0"/>
            </a:br>
            <a:endParaRPr lang="en-GB" sz="3600" dirty="0"/>
          </a:p>
        </p:txBody>
      </p:sp>
      <p:sp>
        <p:nvSpPr>
          <p:cNvPr id="3" name="Subtitle 2">
            <a:extLst>
              <a:ext uri="{FF2B5EF4-FFF2-40B4-BE49-F238E27FC236}">
                <a16:creationId xmlns:a16="http://schemas.microsoft.com/office/drawing/2014/main" id="{3E46BC36-D43C-46E6-9DBE-7EDADC8B3EF2}"/>
              </a:ext>
            </a:extLst>
          </p:cNvPr>
          <p:cNvSpPr>
            <a:spLocks noGrp="1"/>
          </p:cNvSpPr>
          <p:nvPr>
            <p:ph type="subTitle" idx="1"/>
          </p:nvPr>
        </p:nvSpPr>
        <p:spPr>
          <a:xfrm>
            <a:off x="638881" y="5733165"/>
            <a:ext cx="10909643" cy="480101"/>
          </a:xfrm>
        </p:spPr>
        <p:txBody>
          <a:bodyPr anchor="t">
            <a:normAutofit/>
          </a:bodyPr>
          <a:lstStyle/>
          <a:p>
            <a:endParaRPr lang="en-GB" dirty="0"/>
          </a:p>
          <a:p>
            <a:endParaRPr lang="en-GB" dirty="0"/>
          </a:p>
        </p:txBody>
      </p:sp>
      <p:pic>
        <p:nvPicPr>
          <p:cNvPr id="5" name="Picture 4">
            <a:extLst>
              <a:ext uri="{FF2B5EF4-FFF2-40B4-BE49-F238E27FC236}">
                <a16:creationId xmlns:a16="http://schemas.microsoft.com/office/drawing/2014/main" id="{B850643E-5368-4D77-AF19-12D3AA8D7A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73908" y="295275"/>
            <a:ext cx="6439588" cy="2146849"/>
          </a:xfrm>
          <a:prstGeom prst="rect">
            <a:avLst/>
          </a:prstGeom>
        </p:spPr>
      </p:pic>
      <p:sp>
        <p:nvSpPr>
          <p:cNvPr id="24" name="sketch line">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2743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EXE19-038 Appendix 1 - Family Centre specification , item 8. PDF 713 KB">
            <a:extLst>
              <a:ext uri="{FF2B5EF4-FFF2-40B4-BE49-F238E27FC236}">
                <a16:creationId xmlns:a16="http://schemas.microsoft.com/office/drawing/2014/main" id="{8E6E8BB6-02DC-43C7-B696-BB9767F2B9F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4144" y="0"/>
            <a:ext cx="2766008" cy="3907536"/>
          </a:xfrm>
          <a:prstGeom prst="rect">
            <a:avLst/>
          </a:prstGeom>
          <a:noFill/>
          <a:extLst>
            <a:ext uri="{909E8E84-426E-40DD-AFC4-6F175D3DCCD1}">
              <a14:hiddenFill xmlns:a14="http://schemas.microsoft.com/office/drawing/2010/main">
                <a:solidFill>
                  <a:srgbClr val="FFFFFF"/>
                </a:solidFill>
              </a14:hiddenFill>
            </a:ext>
          </a:extLst>
        </p:spPr>
      </p:pic>
      <p:sp>
        <p:nvSpPr>
          <p:cNvPr id="137"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ED84F2EC-1E38-472F-8FC1-0BC2F9227156}"/>
              </a:ext>
            </a:extLst>
          </p:cNvPr>
          <p:cNvPicPr>
            <a:picLocks noChangeAspect="1"/>
          </p:cNvPicPr>
          <p:nvPr/>
        </p:nvPicPr>
        <p:blipFill>
          <a:blip r:embed="rId3"/>
          <a:stretch>
            <a:fillRect/>
          </a:stretch>
        </p:blipFill>
        <p:spPr>
          <a:xfrm>
            <a:off x="434592" y="4149598"/>
            <a:ext cx="3766823" cy="2098802"/>
          </a:xfrm>
          <a:prstGeom prst="rect">
            <a:avLst/>
          </a:prstGeom>
        </p:spPr>
      </p:pic>
      <p:sp>
        <p:nvSpPr>
          <p:cNvPr id="2" name="Rectangle 1">
            <a:extLst>
              <a:ext uri="{FF2B5EF4-FFF2-40B4-BE49-F238E27FC236}">
                <a16:creationId xmlns:a16="http://schemas.microsoft.com/office/drawing/2014/main" id="{B7B1208A-10B0-4021-A26E-3B04963CBA02}"/>
              </a:ext>
            </a:extLst>
          </p:cNvPr>
          <p:cNvSpPr/>
          <p:nvPr/>
        </p:nvSpPr>
        <p:spPr>
          <a:xfrm>
            <a:off x="4797494" y="2560320"/>
            <a:ext cx="6755626" cy="4110736"/>
          </a:xfrm>
          <a:prstGeom prst="rect">
            <a:avLst/>
          </a:prstGeom>
        </p:spPr>
        <p:txBody>
          <a:bodyPr vert="horz" lIns="91440" tIns="45720" rIns="91440" bIns="45720" rtlCol="0">
            <a:normAutofit lnSpcReduction="10000"/>
          </a:bodyPr>
          <a:lstStyle/>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Family Information and Local Offer </a:t>
            </a:r>
            <a:endPar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Children who make good overall progress in most areas of development and receive appropriate universal services such as health care and education. </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They also use leisure and play facilities, housing and the voluntary sector.</a:t>
            </a: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Family Information Service (information on resources)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www.surreycc.gov.uk/people-and-community/family-information-service/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22860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endPar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78469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E1CE8EB-363A-47D0-B7BB-62C144B42F8B}"/>
              </a:ext>
            </a:extLst>
          </p:cNvPr>
          <p:cNvSpPr/>
          <p:nvPr/>
        </p:nvSpPr>
        <p:spPr>
          <a:xfrm>
            <a:off x="192114" y="790160"/>
            <a:ext cx="9647815" cy="5324535"/>
          </a:xfrm>
          <a:prstGeom prst="rect">
            <a:avLst/>
          </a:prstGeom>
        </p:spPr>
        <p:txBody>
          <a:bodyPr wrap="square">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a:ea typeface="+mn-ea"/>
                <a:cs typeface="+mn-cs"/>
              </a:rPr>
              <a:t>The SCSA partnership learning and development offer aims to enhance working together to safeguard children and improve outcomes for children and families in Surrey. Our workshops and learning events give the opportunity for practitioners to</a:t>
            </a:r>
            <a:r>
              <a:rPr kumimoji="0" lang="en-GB" sz="2400" b="0" i="0" u="none" strike="noStrike" kern="1200" cap="none" spc="0" normalizeH="0" baseline="0" noProof="0" dirty="0">
                <a:ln>
                  <a:noFill/>
                </a:ln>
                <a:solidFill>
                  <a:prstClr val="black"/>
                </a:solidFill>
                <a:effectLst/>
                <a:uLnTx/>
                <a:uFillTx/>
                <a:latin typeface="Arial"/>
                <a:ea typeface="+mn-ea"/>
                <a:cs typeface="+mn-cs"/>
              </a:rPr>
              <a:t>:</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Share knowledge and explore understanding of their differing roles</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Understand how safeguarding operates in Surrey by sharing good practice, resources and processes; this includes Effective Family Resilience and Family Safeguarding model</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Learn from each other’s experience and practice in terms of safeguarding and delivering positive outcomes for children</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Arial"/>
              <a:ea typeface="+mn-ea"/>
              <a:cs typeface="+mn-cs"/>
            </a:endParaRPr>
          </a:p>
          <a:p>
            <a:pPr marL="342831" marR="0" lvl="0" indent="-342831" algn="l" defTabSz="1088421"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000" b="0" i="0" u="none" strike="noStrike" kern="1200" cap="none" spc="0" normalizeH="0" baseline="0" noProof="0" dirty="0">
                <a:ln>
                  <a:noFill/>
                </a:ln>
                <a:solidFill>
                  <a:prstClr val="black"/>
                </a:solidFill>
                <a:effectLst/>
                <a:uLnTx/>
                <a:uFillTx/>
                <a:latin typeface="Arial"/>
                <a:ea typeface="+mn-ea"/>
                <a:cs typeface="+mn-cs"/>
              </a:rPr>
              <a:t>Develop best practice and learning from local reviews and audits, domestic homicide reviews, the Child Death Overview Panel (CDOP) and national learning</a:t>
            </a:r>
          </a:p>
        </p:txBody>
      </p:sp>
      <p:sp>
        <p:nvSpPr>
          <p:cNvPr id="4" name="Slide Number Placeholder 3">
            <a:extLst>
              <a:ext uri="{FF2B5EF4-FFF2-40B4-BE49-F238E27FC236}">
                <a16:creationId xmlns:a16="http://schemas.microsoft.com/office/drawing/2014/main" id="{36415F56-170A-4D3F-BD7B-3385CB5DCE95}"/>
              </a:ext>
            </a:extLst>
          </p:cNvPr>
          <p:cNvSpPr>
            <a:spLocks noGrp="1"/>
          </p:cNvSpPr>
          <p:nvPr>
            <p:ph type="sldNum" sz="quarter" idx="12"/>
          </p:nvPr>
        </p:nvSpPr>
        <p:spPr>
          <a:xfrm>
            <a:off x="11925501" y="6485128"/>
            <a:ext cx="266500" cy="365077"/>
          </a:xfrm>
        </p:spPr>
        <p:txBody>
          <a:bodyPr/>
          <a:lstStyle/>
          <a:p>
            <a:pPr marL="0" marR="0" lvl="0" indent="0" algn="l" defTabSz="1088421" rtl="0" eaLnBrk="1" fontAlgn="auto" latinLnBrk="0" hangingPunct="1">
              <a:lnSpc>
                <a:spcPct val="100000"/>
              </a:lnSpc>
              <a:spcBef>
                <a:spcPts val="0"/>
              </a:spcBef>
              <a:spcAft>
                <a:spcPts val="0"/>
              </a:spcAft>
              <a:buClrTx/>
              <a:buSzTx/>
              <a:buFontTx/>
              <a:buNone/>
              <a:tabLst/>
              <a:defRPr/>
            </a:pPr>
            <a:fld id="{A031D406-4FF8-42ED-A7AA-DCD7F95F344C}" type="slidenum">
              <a:rPr kumimoji="0" lang="en-GB" sz="2150" b="0" i="0" u="none" strike="noStrike" kern="1200" cap="none" spc="0" normalizeH="0" baseline="0" noProof="0">
                <a:ln>
                  <a:noFill/>
                </a:ln>
                <a:solidFill>
                  <a:prstClr val="black"/>
                </a:solidFill>
                <a:effectLst/>
                <a:uLnTx/>
                <a:uFillTx/>
                <a:latin typeface="Arial"/>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34</a:t>
            </a:fld>
            <a:endParaRPr kumimoji="0" lang="en-GB" sz="215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1914030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95BAC4-A5CF-4694-A24B-2FE4BC72C449}"/>
              </a:ext>
            </a:extLst>
          </p:cNvPr>
          <p:cNvSpPr>
            <a:spLocks noGrp="1"/>
          </p:cNvSpPr>
          <p:nvPr>
            <p:ph type="sldNum" sz="quarter" idx="12"/>
          </p:nvPr>
        </p:nvSpPr>
        <p:spPr>
          <a:xfrm>
            <a:off x="11961500" y="6492476"/>
            <a:ext cx="230500" cy="365077"/>
          </a:xfrm>
        </p:spPr>
        <p:txBody>
          <a:bodyPr/>
          <a:lstStyle/>
          <a:p>
            <a:pPr marL="0" marR="0" lvl="0" indent="0" algn="l" defTabSz="1088421" rtl="0" eaLnBrk="1" fontAlgn="auto" latinLnBrk="0" hangingPunct="1">
              <a:lnSpc>
                <a:spcPct val="100000"/>
              </a:lnSpc>
              <a:spcBef>
                <a:spcPts val="0"/>
              </a:spcBef>
              <a:spcAft>
                <a:spcPts val="0"/>
              </a:spcAft>
              <a:buClrTx/>
              <a:buSzTx/>
              <a:buFontTx/>
              <a:buNone/>
              <a:tabLst/>
              <a:defRPr/>
            </a:pPr>
            <a:fld id="{A031D406-4FF8-42ED-A7AA-DCD7F95F344C}" type="slidenum">
              <a:rPr kumimoji="0" lang="en-GB" sz="2150" b="0" i="0" u="none" strike="noStrike" kern="1200" cap="none" spc="0" normalizeH="0" baseline="0" noProof="0">
                <a:ln>
                  <a:noFill/>
                </a:ln>
                <a:solidFill>
                  <a:prstClr val="black"/>
                </a:solidFill>
                <a:effectLst/>
                <a:uLnTx/>
                <a:uFillTx/>
                <a:latin typeface="Arial"/>
                <a:ea typeface="+mn-ea"/>
                <a:cs typeface="+mn-cs"/>
              </a:rPr>
              <a:pPr marL="0" marR="0" lvl="0" indent="0" algn="l" defTabSz="1088421" rtl="0" eaLnBrk="1" fontAlgn="auto" latinLnBrk="0" hangingPunct="1">
                <a:lnSpc>
                  <a:spcPct val="100000"/>
                </a:lnSpc>
                <a:spcBef>
                  <a:spcPts val="0"/>
                </a:spcBef>
                <a:spcAft>
                  <a:spcPts val="0"/>
                </a:spcAft>
                <a:buClrTx/>
                <a:buSzTx/>
                <a:buFontTx/>
                <a:buNone/>
                <a:tabLst/>
                <a:defRPr/>
              </a:pPr>
              <a:t>35</a:t>
            </a:fld>
            <a:endParaRPr kumimoji="0" lang="en-GB" sz="2150" b="0" i="0" u="none" strike="noStrike" kern="1200" cap="none" spc="0" normalizeH="0" baseline="0" noProof="0" dirty="0">
              <a:ln>
                <a:noFill/>
              </a:ln>
              <a:solidFill>
                <a:prstClr val="black"/>
              </a:solidFill>
              <a:effectLst/>
              <a:uLnTx/>
              <a:uFillTx/>
              <a:latin typeface="Arial"/>
              <a:ea typeface="+mn-ea"/>
              <a:cs typeface="+mn-cs"/>
            </a:endParaRPr>
          </a:p>
        </p:txBody>
      </p:sp>
      <p:sp>
        <p:nvSpPr>
          <p:cNvPr id="3" name="TextBox 2">
            <a:extLst>
              <a:ext uri="{FF2B5EF4-FFF2-40B4-BE49-F238E27FC236}">
                <a16:creationId xmlns:a16="http://schemas.microsoft.com/office/drawing/2014/main" id="{42629399-889F-4F28-9DB3-377C5E18F71F}"/>
              </a:ext>
            </a:extLst>
          </p:cNvPr>
          <p:cNvSpPr txBox="1"/>
          <p:nvPr/>
        </p:nvSpPr>
        <p:spPr>
          <a:xfrm>
            <a:off x="192113" y="746060"/>
            <a:ext cx="10223805" cy="5801460"/>
          </a:xfrm>
          <a:prstGeom prst="rect">
            <a:avLst/>
          </a:prstGeom>
          <a:noFill/>
        </p:spPr>
        <p:txBody>
          <a:bodyPr wrap="square" rtlCol="0">
            <a:spAutoFit/>
          </a:bodyPr>
          <a:lstStyle/>
          <a:p>
            <a:pPr marL="0" marR="0" lvl="0" indent="0" algn="l" defTabSz="1088421" rtl="0" eaLnBrk="1" fontAlgn="auto" latinLnBrk="0" hangingPunct="1">
              <a:lnSpc>
                <a:spcPct val="100000"/>
              </a:lnSpc>
              <a:spcBef>
                <a:spcPts val="0"/>
              </a:spcBef>
              <a:spcAft>
                <a:spcPts val="0"/>
              </a:spcAft>
              <a:buClrTx/>
              <a:buSzTx/>
              <a:buFontTx/>
              <a:buNone/>
              <a:tabLst/>
              <a:defRPr/>
            </a:pPr>
            <a:r>
              <a:rPr kumimoji="0" lang="en-GB" sz="3299" b="1" i="0" u="none" strike="noStrike" kern="1200" cap="none" spc="0" normalizeH="0" baseline="0" noProof="0" dirty="0">
                <a:ln>
                  <a:noFill/>
                </a:ln>
                <a:solidFill>
                  <a:prstClr val="black"/>
                </a:solidFill>
                <a:effectLst/>
                <a:uLnTx/>
                <a:uFillTx/>
                <a:latin typeface="Arial"/>
                <a:ea typeface="+mn-ea"/>
                <a:cs typeface="+mn-cs"/>
              </a:rPr>
              <a:t>Core Offer</a:t>
            </a:r>
          </a:p>
          <a:p>
            <a:pPr marL="0" marR="0" lvl="0" indent="0" algn="l" defTabSz="1088421" rtl="0" eaLnBrk="1" fontAlgn="auto" latinLnBrk="0" hangingPunct="1">
              <a:lnSpc>
                <a:spcPct val="100000"/>
              </a:lnSpc>
              <a:spcBef>
                <a:spcPts val="0"/>
              </a:spcBef>
              <a:spcAft>
                <a:spcPts val="0"/>
              </a:spcAft>
              <a:buClrTx/>
              <a:buSzTx/>
              <a:buFontTx/>
              <a:buNone/>
              <a:tabLst/>
              <a:defRPr/>
            </a:pPr>
            <a:r>
              <a:rPr kumimoji="0" lang="en-GB" sz="2150" b="0" i="0" u="none" strike="noStrike" kern="1200" cap="none" spc="0" normalizeH="0" baseline="0" noProof="0" dirty="0">
                <a:ln>
                  <a:noFill/>
                </a:ln>
                <a:solidFill>
                  <a:prstClr val="black"/>
                </a:solidFill>
                <a:effectLst/>
                <a:uLnTx/>
                <a:uFillTx/>
                <a:latin typeface="Arial"/>
                <a:ea typeface="+mn-ea"/>
                <a:cs typeface="+mn-cs"/>
              </a:rPr>
              <a:t>Learn together to ensure clear pathways for support, effective multi-agency working and early help provision as well as clear understanding and consistent application of thresholds across the partnership</a:t>
            </a:r>
          </a:p>
          <a:p>
            <a:pPr marL="0" marR="0" lvl="0" indent="0" algn="l" defTabSz="1088421" rtl="0" eaLnBrk="1" fontAlgn="auto" latinLnBrk="0" hangingPunct="1">
              <a:lnSpc>
                <a:spcPct val="100000"/>
              </a:lnSpc>
              <a:spcBef>
                <a:spcPts val="0"/>
              </a:spcBef>
              <a:spcAft>
                <a:spcPts val="0"/>
              </a:spcAft>
              <a:buClrTx/>
              <a:buSzTx/>
              <a:buFontTx/>
              <a:buNone/>
              <a:tabLst/>
              <a:defRPr/>
            </a:pPr>
            <a:endParaRPr kumimoji="0" lang="en-GB" sz="215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Working together to safeguard children (online offer, face to face and Train the Trainer)</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Effective Family Resilience</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Helping Families Early</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Foundation Modules 1 and 2</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DSL new to role and refresher (Education Safeguarding Team)</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Managing Allegations against staff and volunteers (Education Safeguarding Team) – includes sessions for non-education practitioners</a:t>
            </a: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a:p>
            <a:pPr marL="285693" marR="0" lvl="0" indent="-285693" algn="l" defTabSz="1088421"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GB" sz="1800" b="0" i="0" u="none" strike="noStrike" kern="1200" cap="none" spc="0" normalizeH="0" baseline="0" noProof="0" dirty="0">
                <a:ln>
                  <a:noFill/>
                </a:ln>
                <a:solidFill>
                  <a:prstClr val="black"/>
                </a:solidFill>
                <a:effectLst/>
                <a:uLnTx/>
                <a:uFillTx/>
                <a:latin typeface="Arial"/>
                <a:ea typeface="+mn-ea"/>
                <a:cs typeface="+mn-cs"/>
              </a:rPr>
              <a:t>Healthy outcomes for children who are looked after</a:t>
            </a:r>
          </a:p>
        </p:txBody>
      </p:sp>
    </p:spTree>
    <p:extLst>
      <p:ext uri="{BB962C8B-B14F-4D97-AF65-F5344CB8AC3E}">
        <p14:creationId xmlns:p14="http://schemas.microsoft.com/office/powerpoint/2010/main" val="432143512"/>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752730D-2E3B-4006-8198-41B361C390B0}"/>
              </a:ext>
            </a:extLst>
          </p:cNvPr>
          <p:cNvSpPr>
            <a:spLocks noGrp="1"/>
          </p:cNvSpPr>
          <p:nvPr>
            <p:ph type="title"/>
          </p:nvPr>
        </p:nvSpPr>
        <p:spPr>
          <a:xfrm>
            <a:off x="609601" y="273049"/>
            <a:ext cx="4011084" cy="1870075"/>
          </a:xfrm>
        </p:spPr>
        <p:txBody>
          <a:bodyPr/>
          <a:lstStyle/>
          <a:p>
            <a:r>
              <a:rPr lang="en-US" dirty="0"/>
              <a:t>Olive booking link;</a:t>
            </a:r>
            <a:br>
              <a:rPr lang="en-US" dirty="0"/>
            </a:br>
            <a:r>
              <a:rPr lang="en-GB" sz="1800" u="sng" dirty="0">
                <a:hlinkClick r:id="rId2"/>
              </a:rPr>
              <a:t>https://surreycoun.plateau.com/learning/user/portal.do?siteID=SCA&amp;landingPage=login</a:t>
            </a:r>
            <a:br>
              <a:rPr lang="en-US" sz="1800" dirty="0"/>
            </a:br>
            <a:endParaRPr lang="en-US" sz="1800" dirty="0"/>
          </a:p>
        </p:txBody>
      </p:sp>
      <p:sp>
        <p:nvSpPr>
          <p:cNvPr id="3" name="TextBox 2">
            <a:extLst>
              <a:ext uri="{FF2B5EF4-FFF2-40B4-BE49-F238E27FC236}">
                <a16:creationId xmlns:a16="http://schemas.microsoft.com/office/drawing/2014/main" id="{032074F0-0A59-4205-A5B1-ED5C0CAA314E}"/>
              </a:ext>
            </a:extLst>
          </p:cNvPr>
          <p:cNvSpPr txBox="1"/>
          <p:nvPr/>
        </p:nvSpPr>
        <p:spPr>
          <a:xfrm>
            <a:off x="5344160" y="355600"/>
            <a:ext cx="4653280" cy="5770564"/>
          </a:xfrm>
          <a:prstGeom prst="rect">
            <a:avLst/>
          </a:prstGeom>
        </p:spPr>
        <p:txBody>
          <a:bodyPr rtlCol="0">
            <a:normAutofit lnSpcReduction="10000"/>
          </a:bodyPr>
          <a:lstStyle/>
          <a:p>
            <a:pPr marL="0" marR="0" lvl="0" indent="0" algn="l" defTabSz="1088421" rtl="0" eaLnBrk="1" fontAlgn="auto" latinLnBrk="0" hangingPunct="1">
              <a:lnSpc>
                <a:spcPct val="90000"/>
              </a:lnSpc>
              <a:spcBef>
                <a:spcPct val="20000"/>
              </a:spcBef>
              <a:spcAft>
                <a:spcPts val="0"/>
              </a:spcAft>
              <a:buClrTx/>
              <a:buSzTx/>
              <a:buFont typeface="Arial" pitchFamily="34" charset="0"/>
              <a:buNone/>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Neglect training offers to ensure that practitioners are supported with the awareness, skills and tools to effectively intervene where neglect is a factor;</a:t>
            </a:r>
          </a:p>
          <a:p>
            <a:pPr marL="0" marR="0" lvl="0" indent="0" algn="l" defTabSz="1088421" rtl="0" eaLnBrk="1" fontAlgn="auto" latinLnBrk="0" hangingPunct="1">
              <a:lnSpc>
                <a:spcPct val="90000"/>
              </a:lnSpc>
              <a:spcBef>
                <a:spcPct val="20000"/>
              </a:spcBef>
              <a:spcAft>
                <a:spcPts val="0"/>
              </a:spcAft>
              <a:buClrTx/>
              <a:buSzTx/>
              <a:buFont typeface="Arial" pitchFamily="34" charset="0"/>
              <a:buNone/>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Introduction to Neglect</a:t>
            </a:r>
          </a:p>
          <a:p>
            <a:pPr marL="285693" marR="0" lvl="0" indent="-285693" algn="l" defTabSz="1088421" rtl="0" eaLnBrk="1" fontAlgn="auto" latinLnBrk="0" hangingPunct="1">
              <a:lnSpc>
                <a:spcPct val="90000"/>
              </a:lnSpc>
              <a:spcBef>
                <a:spcPct val="20000"/>
              </a:spcBef>
              <a:spcAft>
                <a:spcPts val="0"/>
              </a:spcAft>
              <a:buClrTx/>
              <a:buSzTx/>
              <a:buFont typeface="Arial" pitchFamily="34" charset="0"/>
              <a:buChar char="v"/>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GCP2 programme (includes Train the Trainer)</a:t>
            </a:r>
          </a:p>
          <a:p>
            <a:pPr marL="285693" marR="0" lvl="0" indent="-285693" algn="l" defTabSz="1088421" rtl="0" eaLnBrk="1" fontAlgn="auto" latinLnBrk="0" hangingPunct="1">
              <a:lnSpc>
                <a:spcPct val="90000"/>
              </a:lnSpc>
              <a:spcBef>
                <a:spcPct val="20000"/>
              </a:spcBef>
              <a:spcAft>
                <a:spcPts val="0"/>
              </a:spcAft>
              <a:buClrTx/>
              <a:buSzTx/>
              <a:buFont typeface="Arial" pitchFamily="34" charset="0"/>
              <a:buChar char="v"/>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Train the Trainer (Learning from Practice)</a:t>
            </a:r>
          </a:p>
          <a:p>
            <a:pPr marL="285693" marR="0" lvl="0" indent="-285693" algn="l" defTabSz="1088421" rtl="0" eaLnBrk="1" fontAlgn="auto" latinLnBrk="0" hangingPunct="1">
              <a:lnSpc>
                <a:spcPct val="90000"/>
              </a:lnSpc>
              <a:spcBef>
                <a:spcPct val="20000"/>
              </a:spcBef>
              <a:spcAft>
                <a:spcPts val="0"/>
              </a:spcAft>
              <a:buClrTx/>
              <a:buSzTx/>
              <a:buFont typeface="Arial" pitchFamily="34" charset="0"/>
              <a:buChar char="v"/>
              <a:tabLst/>
              <a:defRPr/>
            </a:pPr>
            <a:endPar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342900" marR="0" lvl="0" indent="-342900" algn="l" defTabSz="1088421" rtl="0" eaLnBrk="1" fontAlgn="auto" latinLnBrk="0" hangingPunct="1">
              <a:lnSpc>
                <a:spcPct val="9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Included in all learning activities of the core offer</a:t>
            </a:r>
          </a:p>
        </p:txBody>
      </p:sp>
      <p:sp>
        <p:nvSpPr>
          <p:cNvPr id="13" name="Text Placeholder 3">
            <a:extLst>
              <a:ext uri="{FF2B5EF4-FFF2-40B4-BE49-F238E27FC236}">
                <a16:creationId xmlns:a16="http://schemas.microsoft.com/office/drawing/2014/main" id="{C386D38C-E9CC-4072-81B4-1318C23F8024}"/>
              </a:ext>
            </a:extLst>
          </p:cNvPr>
          <p:cNvSpPr>
            <a:spLocks noGrp="1"/>
          </p:cNvSpPr>
          <p:nvPr>
            <p:ph type="body" sz="half" idx="2"/>
          </p:nvPr>
        </p:nvSpPr>
        <p:spPr>
          <a:xfrm>
            <a:off x="609601" y="4287520"/>
            <a:ext cx="4011084" cy="2433956"/>
          </a:xfrm>
        </p:spPr>
        <p:txBody>
          <a:bodyPr/>
          <a:lstStyle/>
          <a:p>
            <a:pPr>
              <a:lnSpc>
                <a:spcPct val="107000"/>
              </a:lnSpc>
              <a:spcAft>
                <a:spcPts val="800"/>
              </a:spcAft>
            </a:pPr>
            <a:r>
              <a:rPr lang="en-GB" sz="1800" b="1">
                <a:ea typeface="Calibri" panose="020F0502020204030204" pitchFamily="34" charset="0"/>
              </a:rPr>
              <a:t>Introduction to Neglect Workshops</a:t>
            </a:r>
          </a:p>
          <a:p>
            <a:pPr>
              <a:lnSpc>
                <a:spcPct val="107000"/>
              </a:lnSpc>
              <a:spcAft>
                <a:spcPts val="800"/>
              </a:spcAft>
            </a:pPr>
            <a:r>
              <a:rPr lang="en-GB" sz="1800" b="1">
                <a:ea typeface="Calibri" panose="020F0502020204030204" pitchFamily="34" charset="0"/>
              </a:rPr>
              <a:t>19 July 2021</a:t>
            </a:r>
          </a:p>
          <a:p>
            <a:pPr>
              <a:lnSpc>
                <a:spcPct val="107000"/>
              </a:lnSpc>
              <a:spcAft>
                <a:spcPts val="800"/>
              </a:spcAft>
            </a:pPr>
            <a:r>
              <a:rPr lang="en-GB" sz="1800" b="1">
                <a:ea typeface="Calibri" panose="020F0502020204030204" pitchFamily="34" charset="0"/>
              </a:rPr>
              <a:t>06 October 2021</a:t>
            </a:r>
          </a:p>
          <a:p>
            <a:pPr>
              <a:lnSpc>
                <a:spcPct val="107000"/>
              </a:lnSpc>
              <a:spcAft>
                <a:spcPts val="800"/>
              </a:spcAft>
            </a:pPr>
            <a:r>
              <a:rPr lang="en-GB" sz="1800" b="1">
                <a:ea typeface="Calibri" panose="020F0502020204030204" pitchFamily="34" charset="0"/>
              </a:rPr>
              <a:t>02 February 2022</a:t>
            </a:r>
          </a:p>
          <a:p>
            <a:r>
              <a:rPr lang="en-GB" sz="1800" b="1">
                <a:ea typeface="Calibri" panose="020F0502020204030204" pitchFamily="34" charset="0"/>
              </a:rPr>
              <a:t>27 April 2022</a:t>
            </a:r>
            <a:endParaRPr lang="en-US" b="1" dirty="0"/>
          </a:p>
        </p:txBody>
      </p:sp>
      <p:sp>
        <p:nvSpPr>
          <p:cNvPr id="2" name="Slide Number Placeholder 1">
            <a:extLst>
              <a:ext uri="{FF2B5EF4-FFF2-40B4-BE49-F238E27FC236}">
                <a16:creationId xmlns:a16="http://schemas.microsoft.com/office/drawing/2014/main" id="{2211152E-DC57-4983-8D05-43AB1A4CDD9C}"/>
              </a:ext>
            </a:extLst>
          </p:cNvPr>
          <p:cNvSpPr>
            <a:spLocks noGrp="1"/>
          </p:cNvSpPr>
          <p:nvPr>
            <p:ph type="sldNum" sz="quarter" idx="12"/>
          </p:nvPr>
        </p:nvSpPr>
        <p:spPr>
          <a:xfrm>
            <a:off x="8737600" y="6356351"/>
            <a:ext cx="2844800" cy="365125"/>
          </a:xfrm>
        </p:spPr>
        <p:txBody>
          <a:bodyP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fld id="{A031D406-4FF8-42ED-A7AA-DCD7F95F344C}" type="slidenum">
              <a:rPr kumimoji="0" lang="en-GB" sz="1800" b="0" i="0" u="none" strike="noStrike" kern="1200" cap="none" spc="0" normalizeH="0" baseline="0" noProof="0">
                <a:ln>
                  <a:noFill/>
                </a:ln>
                <a:solidFill>
                  <a:prstClr val="black"/>
                </a:solidFill>
                <a:effectLst/>
                <a:uLnTx/>
                <a:uFillTx/>
                <a:latin typeface="Arial"/>
                <a:ea typeface="+mn-ea"/>
                <a:cs typeface="+mn-cs"/>
              </a:rPr>
              <a:pPr marL="0" marR="0" lvl="0" indent="0" algn="l" defTabSz="914400" rtl="0" eaLnBrk="1" fontAlgn="auto" latinLnBrk="0" hangingPunct="1">
                <a:lnSpc>
                  <a:spcPct val="90000"/>
                </a:lnSpc>
                <a:spcBef>
                  <a:spcPts val="0"/>
                </a:spcBef>
                <a:spcAft>
                  <a:spcPts val="600"/>
                </a:spcAft>
                <a:buClrTx/>
                <a:buSzTx/>
                <a:buFontTx/>
                <a:buNone/>
                <a:tabLst/>
                <a:defRPr/>
              </a:pPr>
              <a:t>36</a:t>
            </a:fld>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38301530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234C842-5AF7-4525-8A0F-BE1842BC4BE3}"/>
              </a:ext>
            </a:extLst>
          </p:cNvPr>
          <p:cNvSpPr>
            <a:spLocks noGrp="1"/>
          </p:cNvSpPr>
          <p:nvPr>
            <p:ph type="subTitle" idx="1"/>
          </p:nvPr>
        </p:nvSpPr>
        <p:spPr>
          <a:xfrm>
            <a:off x="2936876" y="3198813"/>
            <a:ext cx="7337425" cy="950912"/>
          </a:xfrm>
        </p:spPr>
        <p:txBody>
          <a:bodyPr/>
          <a:lstStyle/>
          <a:p>
            <a:pPr algn="ctr" eaLnBrk="1" hangingPunct="1">
              <a:defRPr/>
            </a:pPr>
            <a:r>
              <a:rPr lang="en-GB" sz="1600" b="1" i="1" dirty="0" err="1">
                <a:solidFill>
                  <a:schemeClr val="accent4">
                    <a:lumMod val="50000"/>
                  </a:schemeClr>
                </a:solidFill>
                <a:ea typeface="+mn-ea"/>
              </a:rPr>
              <a:t>Adèle</a:t>
            </a:r>
            <a:r>
              <a:rPr lang="en-GB" sz="1600" b="1" i="1" dirty="0">
                <a:solidFill>
                  <a:schemeClr val="accent4">
                    <a:lumMod val="50000"/>
                  </a:schemeClr>
                </a:solidFill>
                <a:ea typeface="+mn-ea"/>
              </a:rPr>
              <a:t> Johnson, </a:t>
            </a:r>
            <a:r>
              <a:rPr lang="en-GB" sz="1600" b="1" i="1" dirty="0">
                <a:solidFill>
                  <a:schemeClr val="accent4"/>
                </a:solidFill>
                <a:ea typeface="+mn-ea"/>
              </a:rPr>
              <a:t>Consultant in Paediatric Dentistry &amp; </a:t>
            </a:r>
          </a:p>
          <a:p>
            <a:pPr algn="ctr" eaLnBrk="1" hangingPunct="1">
              <a:defRPr/>
            </a:pPr>
            <a:r>
              <a:rPr lang="en-GB" sz="1600" b="1" i="1" dirty="0">
                <a:solidFill>
                  <a:schemeClr val="accent4"/>
                </a:solidFill>
                <a:ea typeface="+mn-ea"/>
              </a:rPr>
              <a:t>Safeguarding Children Lead,</a:t>
            </a:r>
            <a:r>
              <a:rPr lang="en-GB" sz="1600" b="1" dirty="0">
                <a:solidFill>
                  <a:schemeClr val="accent4"/>
                </a:solidFill>
                <a:ea typeface="+mn-ea"/>
              </a:rPr>
              <a:t> RNTNE &amp; EDH, UCLH</a:t>
            </a:r>
          </a:p>
          <a:p>
            <a:pPr eaLnBrk="1" hangingPunct="1">
              <a:defRPr/>
            </a:pPr>
            <a:endParaRPr lang="en-GB" dirty="0">
              <a:ea typeface="+mn-ea"/>
            </a:endParaRPr>
          </a:p>
        </p:txBody>
      </p:sp>
      <p:sp>
        <p:nvSpPr>
          <p:cNvPr id="10243" name="Title 1">
            <a:extLst>
              <a:ext uri="{FF2B5EF4-FFF2-40B4-BE49-F238E27FC236}">
                <a16:creationId xmlns:a16="http://schemas.microsoft.com/office/drawing/2014/main" id="{198F5D1C-5515-494E-AF70-61B021B1B7CF}"/>
              </a:ext>
            </a:extLst>
          </p:cNvPr>
          <p:cNvSpPr>
            <a:spLocks noGrp="1"/>
          </p:cNvSpPr>
          <p:nvPr>
            <p:ph type="ctrTitle"/>
          </p:nvPr>
        </p:nvSpPr>
        <p:spPr>
          <a:xfrm>
            <a:off x="2783632" y="1182689"/>
            <a:ext cx="7416800" cy="1670149"/>
          </a:xfrm>
        </p:spPr>
        <p:txBody>
          <a:bodyPr/>
          <a:lstStyle/>
          <a:p>
            <a:pPr algn="ctr" eaLnBrk="1" hangingPunct="1">
              <a:defRPr/>
            </a:pPr>
            <a:br>
              <a:rPr lang="en-GB" altLang="en-US" b="1" dirty="0"/>
            </a:br>
            <a:br>
              <a:rPr lang="en-US" altLang="en-US" b="1" dirty="0">
                <a:solidFill>
                  <a:srgbClr val="FFFF00"/>
                </a:solidFill>
              </a:rPr>
            </a:br>
            <a:r>
              <a:rPr lang="en-US" altLang="en-US" sz="3600" b="1" dirty="0">
                <a:solidFill>
                  <a:srgbClr val="FFFF00"/>
                </a:solidFill>
              </a:rPr>
              <a:t>‘</a:t>
            </a:r>
            <a:r>
              <a:rPr lang="en-US" altLang="en-US" sz="3600" b="1" i="1" dirty="0">
                <a:solidFill>
                  <a:srgbClr val="FFFF00"/>
                </a:solidFill>
              </a:rPr>
              <a:t>Dental / Oral Neglect’</a:t>
            </a:r>
            <a:br>
              <a:rPr lang="en-US" altLang="en-US" sz="3600" b="1" i="1" dirty="0">
                <a:solidFill>
                  <a:srgbClr val="FFFF00"/>
                </a:solidFill>
              </a:rPr>
            </a:br>
            <a:r>
              <a:rPr lang="en-US" altLang="en-US" dirty="0">
                <a:solidFill>
                  <a:srgbClr val="FFFF00"/>
                </a:solidFill>
              </a:rPr>
              <a:t> </a:t>
            </a:r>
            <a:endParaRPr lang="en-GB" altLang="en-US" dirty="0">
              <a:solidFill>
                <a:srgbClr val="FFFF00"/>
              </a:solidFill>
            </a:endParaRPr>
          </a:p>
        </p:txBody>
      </p:sp>
      <p:sp>
        <p:nvSpPr>
          <p:cNvPr id="5126" name="AutoShape 2" descr="Image result for 2.30">
            <a:extLst>
              <a:ext uri="{FF2B5EF4-FFF2-40B4-BE49-F238E27FC236}">
                <a16:creationId xmlns:a16="http://schemas.microsoft.com/office/drawing/2014/main" id="{B5BA4C03-C4C5-46BA-BE8C-D87A7977CB10}"/>
              </a:ext>
            </a:extLst>
          </p:cNvPr>
          <p:cNvSpPr>
            <a:spLocks noChangeAspect="1" noChangeArrowheads="1"/>
          </p:cNvSpPr>
          <p:nvPr/>
        </p:nvSpPr>
        <p:spPr bwMode="auto">
          <a:xfrm>
            <a:off x="15240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7B85"/>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7" name="AutoShape 4" descr="Image result for 2.30">
            <a:extLst>
              <a:ext uri="{FF2B5EF4-FFF2-40B4-BE49-F238E27FC236}">
                <a16:creationId xmlns:a16="http://schemas.microsoft.com/office/drawing/2014/main" id="{86FBD3C5-C4C1-4D04-9874-E001BCF42FD0}"/>
              </a:ext>
            </a:extLst>
          </p:cNvPr>
          <p:cNvSpPr>
            <a:spLocks noChangeAspect="1" noChangeArrowheads="1"/>
          </p:cNvSpPr>
          <p:nvPr/>
        </p:nvSpPr>
        <p:spPr bwMode="auto">
          <a:xfrm>
            <a:off x="16764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7B85"/>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8" name="AutoShape 6" descr="Image result for 2.30">
            <a:extLst>
              <a:ext uri="{FF2B5EF4-FFF2-40B4-BE49-F238E27FC236}">
                <a16:creationId xmlns:a16="http://schemas.microsoft.com/office/drawing/2014/main" id="{E4EDC774-184C-4A68-90B3-B81EBDCAB9D7}"/>
              </a:ext>
            </a:extLst>
          </p:cNvPr>
          <p:cNvSpPr>
            <a:spLocks noChangeAspect="1" noChangeArrowheads="1"/>
          </p:cNvSpPr>
          <p:nvPr/>
        </p:nvSpPr>
        <p:spPr bwMode="auto">
          <a:xfrm>
            <a:off x="1828800"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7B85"/>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29" name="AutoShape 2" descr="Image result for phase 5 uclh">
            <a:extLst>
              <a:ext uri="{FF2B5EF4-FFF2-40B4-BE49-F238E27FC236}">
                <a16:creationId xmlns:a16="http://schemas.microsoft.com/office/drawing/2014/main" id="{212F357F-D59E-4DC1-89CA-F330186492DE}"/>
              </a:ext>
            </a:extLst>
          </p:cNvPr>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7B85"/>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sp>
        <p:nvSpPr>
          <p:cNvPr id="5130" name="AutoShape 4" descr="Image result for phase 5 uclh">
            <a:extLst>
              <a:ext uri="{FF2B5EF4-FFF2-40B4-BE49-F238E27FC236}">
                <a16:creationId xmlns:a16="http://schemas.microsoft.com/office/drawing/2014/main" id="{9C4D7672-3AC3-4B8F-A14E-6FF469A3C1D5}"/>
              </a:ext>
            </a:extLst>
          </p:cNvPr>
          <p:cNvSpPr>
            <a:spLocks noChangeAspect="1" noChangeArrowheads="1"/>
          </p:cNvSpPr>
          <p:nvPr/>
        </p:nvSpPr>
        <p:spPr bwMode="auto">
          <a:xfrm>
            <a:off x="1739900"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60000"/>
              <a:buFont typeface="Wingdings" panose="05000000000000000000" pitchFamily="2" charset="2"/>
              <a:defRPr sz="20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2pPr>
            <a:lvl3pPr marL="1143000" indent="-228600">
              <a:spcBef>
                <a:spcPct val="20000"/>
              </a:spcBef>
              <a:buClr>
                <a:schemeClr val="tx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lr>
                <a:schemeClr val="bg1"/>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4pPr>
            <a:lvl5pPr marL="2057400" indent="-228600">
              <a:lnSpc>
                <a:spcPts val="2200"/>
              </a:lnSpc>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lnSpc>
                <a:spcPts val="2200"/>
              </a:lnSpc>
              <a:spcBef>
                <a:spcPct val="0"/>
              </a:spcBef>
              <a:spcAft>
                <a:spcPts val="600"/>
              </a:spcAft>
              <a:buClr>
                <a:schemeClr val="tx2"/>
              </a:buClr>
              <a:buSzPct val="60000"/>
              <a:buFont typeface="Wingdings" panose="05000000000000000000" pitchFamily="2" charset="2"/>
              <a:buChar char="§"/>
              <a:defRPr sz="20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srgbClr val="007B85"/>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5132" name="Picture 4" descr="A person posing for the camera&#10;&#10;Description automatically generated">
            <a:extLst>
              <a:ext uri="{FF2B5EF4-FFF2-40B4-BE49-F238E27FC236}">
                <a16:creationId xmlns:a16="http://schemas.microsoft.com/office/drawing/2014/main" id="{D210426E-7C47-47BB-A96B-EDD7DD1C8D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9100" y="1611314"/>
            <a:ext cx="1060450" cy="1411287"/>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3">
            <a:extLst>
              <a:ext uri="{FF2B5EF4-FFF2-40B4-BE49-F238E27FC236}">
                <a16:creationId xmlns:a16="http://schemas.microsoft.com/office/drawing/2014/main" id="{2FBDF2DA-F890-4D3A-979F-595BF7A1F8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7745"/>
          <a:stretch/>
        </p:blipFill>
        <p:spPr bwMode="auto">
          <a:xfrm>
            <a:off x="5015880" y="4149725"/>
            <a:ext cx="3179415" cy="95091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050800F-9A60-490B-9A91-538B2396FF00}"/>
              </a:ext>
            </a:extLst>
          </p:cNvPr>
          <p:cNvSpPr txBox="1"/>
          <p:nvPr/>
        </p:nvSpPr>
        <p:spPr>
          <a:xfrm>
            <a:off x="5015879" y="5201877"/>
            <a:ext cx="3179415" cy="923330"/>
          </a:xfrm>
          <a:prstGeom prst="rect">
            <a:avLst/>
          </a:prstGeom>
          <a:noFill/>
        </p:spPr>
        <p:txBody>
          <a:bodyPr wrap="square" rtlCol="0">
            <a:spAutoFit/>
          </a:bodyPr>
          <a:lstStyle/>
          <a:p>
            <a:pPr algn="ctr"/>
            <a:r>
              <a:rPr lang="en-US" b="1" dirty="0">
                <a:solidFill>
                  <a:srgbClr val="000000"/>
                </a:solidFill>
              </a:rPr>
              <a:t>Lunch &amp; Learn </a:t>
            </a:r>
          </a:p>
          <a:p>
            <a:pPr algn="ctr"/>
            <a:r>
              <a:rPr lang="en-US" i="1" dirty="0"/>
              <a:t>7</a:t>
            </a:r>
            <a:r>
              <a:rPr lang="en-US" i="1" baseline="30000" dirty="0"/>
              <a:t>th</a:t>
            </a:r>
            <a:r>
              <a:rPr lang="en-US" i="1" dirty="0"/>
              <a:t> June, 2021</a:t>
            </a:r>
          </a:p>
          <a:p>
            <a:pPr algn="ctr"/>
            <a:r>
              <a:rPr lang="en-US" i="1" dirty="0"/>
              <a:t>1-2pm</a:t>
            </a:r>
            <a:endParaRPr lang="en-GB" i="1" dirty="0"/>
          </a:p>
        </p:txBody>
      </p:sp>
      <p:pic>
        <p:nvPicPr>
          <p:cNvPr id="16" name="Picture 3">
            <a:extLst>
              <a:ext uri="{FF2B5EF4-FFF2-40B4-BE49-F238E27FC236}">
                <a16:creationId xmlns:a16="http://schemas.microsoft.com/office/drawing/2014/main" id="{58FEB014-9E66-4572-95BB-EAFF6B8C7F5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158" t="78686" r="71330" b="10456"/>
          <a:stretch/>
        </p:blipFill>
        <p:spPr bwMode="auto">
          <a:xfrm>
            <a:off x="6492032" y="4327786"/>
            <a:ext cx="1502942" cy="5655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Image result for phase 5 uclh">
            <a:hlinkClick r:id="rId4"/>
            <a:extLst>
              <a:ext uri="{FF2B5EF4-FFF2-40B4-BE49-F238E27FC236}">
                <a16:creationId xmlns:a16="http://schemas.microsoft.com/office/drawing/2014/main" id="{56619261-CDEB-429B-9844-EFB181EA02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97428" y="1568927"/>
            <a:ext cx="1176873" cy="75507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45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D7FCBC6-D1AC-43AA-8F0B-C97A2DB620E7}"/>
              </a:ext>
            </a:extLst>
          </p:cNvPr>
          <p:cNvSpPr>
            <a:spLocks noGrp="1"/>
          </p:cNvSpPr>
          <p:nvPr>
            <p:ph type="title"/>
          </p:nvPr>
        </p:nvSpPr>
        <p:spPr>
          <a:xfrm>
            <a:off x="2495600" y="1305919"/>
            <a:ext cx="7516812" cy="587375"/>
          </a:xfrm>
        </p:spPr>
        <p:txBody>
          <a:bodyPr/>
          <a:lstStyle/>
          <a:p>
            <a:r>
              <a:rPr lang="en-GB" altLang="en-US" b="1" dirty="0">
                <a:solidFill>
                  <a:srgbClr val="002060"/>
                </a:solidFill>
              </a:rPr>
              <a:t>Objectives</a:t>
            </a:r>
            <a:r>
              <a:rPr lang="en-GB" altLang="en-US" b="1" dirty="0">
                <a:solidFill>
                  <a:srgbClr val="800000"/>
                </a:solidFill>
              </a:rPr>
              <a:t> </a:t>
            </a:r>
            <a:br>
              <a:rPr lang="en-GB" altLang="en-US" dirty="0"/>
            </a:br>
            <a:endParaRPr lang="en-GB" altLang="en-US" dirty="0"/>
          </a:p>
        </p:txBody>
      </p:sp>
      <p:sp>
        <p:nvSpPr>
          <p:cNvPr id="3" name="Content Placeholder 2">
            <a:extLst>
              <a:ext uri="{FF2B5EF4-FFF2-40B4-BE49-F238E27FC236}">
                <a16:creationId xmlns:a16="http://schemas.microsoft.com/office/drawing/2014/main" id="{C167B61E-07E3-4BE2-B2CA-6C3629961BF6}"/>
              </a:ext>
            </a:extLst>
          </p:cNvPr>
          <p:cNvSpPr>
            <a:spLocks noGrp="1"/>
          </p:cNvSpPr>
          <p:nvPr>
            <p:ph idx="1"/>
          </p:nvPr>
        </p:nvSpPr>
        <p:spPr>
          <a:xfrm>
            <a:off x="2425928" y="2390172"/>
            <a:ext cx="7979771" cy="3779837"/>
          </a:xfrm>
        </p:spPr>
        <p:txBody>
          <a:bodyPr rtlCol="0">
            <a:normAutofit/>
          </a:bodyPr>
          <a:lstStyle/>
          <a:p>
            <a:pPr marL="409575" indent="-342900" fontAlgn="auto">
              <a:spcBef>
                <a:spcPts val="600"/>
              </a:spcBef>
              <a:spcAft>
                <a:spcPts val="600"/>
              </a:spcAft>
              <a:buFont typeface="Wingdings" panose="05000000000000000000" pitchFamily="2" charset="2"/>
              <a:buChar char="v"/>
              <a:defRPr/>
            </a:pPr>
            <a:r>
              <a:rPr lang="en-GB" sz="2400" dirty="0">
                <a:solidFill>
                  <a:srgbClr val="0070C0"/>
                </a:solidFill>
              </a:rPr>
              <a:t>Background &amp; role</a:t>
            </a:r>
          </a:p>
          <a:p>
            <a:pPr marL="409575" indent="-342900" fontAlgn="auto">
              <a:spcBef>
                <a:spcPts val="600"/>
              </a:spcBef>
              <a:spcAft>
                <a:spcPts val="600"/>
              </a:spcAft>
              <a:buFont typeface="Wingdings" panose="05000000000000000000" pitchFamily="2" charset="2"/>
              <a:buChar char="v"/>
              <a:defRPr/>
            </a:pPr>
            <a:r>
              <a:rPr lang="en-GB" sz="2400" dirty="0">
                <a:solidFill>
                  <a:srgbClr val="002060"/>
                </a:solidFill>
              </a:rPr>
              <a:t>Why teeth matter &amp; common problems</a:t>
            </a:r>
          </a:p>
          <a:p>
            <a:pPr marL="409575" indent="-342900" fontAlgn="auto">
              <a:spcBef>
                <a:spcPts val="600"/>
              </a:spcBef>
              <a:spcAft>
                <a:spcPts val="600"/>
              </a:spcAft>
              <a:buFont typeface="Wingdings" panose="05000000000000000000" pitchFamily="2" charset="2"/>
              <a:buChar char="v"/>
              <a:defRPr/>
            </a:pPr>
            <a:r>
              <a:rPr lang="en-GB" sz="2400" dirty="0">
                <a:solidFill>
                  <a:srgbClr val="00B050"/>
                </a:solidFill>
              </a:rPr>
              <a:t>Safeguarding &amp; dentistry  </a:t>
            </a:r>
          </a:p>
          <a:p>
            <a:pPr marL="409575" indent="-342900" fontAlgn="auto">
              <a:spcBef>
                <a:spcPts val="800"/>
              </a:spcBef>
              <a:spcAft>
                <a:spcPts val="600"/>
              </a:spcAft>
              <a:buFont typeface="Wingdings" panose="05000000000000000000" pitchFamily="2" charset="2"/>
              <a:buChar char="v"/>
              <a:defRPr/>
            </a:pPr>
            <a:r>
              <a:rPr lang="en-GB" sz="2400" dirty="0">
                <a:solidFill>
                  <a:srgbClr val="CB33AE"/>
                </a:solidFill>
              </a:rPr>
              <a:t>Dental neglect as part of overall neglect abuse</a:t>
            </a:r>
          </a:p>
          <a:p>
            <a:pPr marL="409575" indent="-342900" fontAlgn="auto">
              <a:spcBef>
                <a:spcPts val="800"/>
              </a:spcBef>
              <a:spcAft>
                <a:spcPts val="600"/>
              </a:spcAft>
              <a:buFont typeface="Wingdings" panose="05000000000000000000" pitchFamily="2" charset="2"/>
              <a:buChar char="v"/>
              <a:defRPr/>
            </a:pPr>
            <a:r>
              <a:rPr lang="en-GB" sz="2400" dirty="0">
                <a:solidFill>
                  <a:srgbClr val="FFC000"/>
                </a:solidFill>
              </a:rPr>
              <a:t>Professional duty to be curious (</a:t>
            </a:r>
            <a:r>
              <a:rPr lang="en-GB" sz="2400" i="1" dirty="0">
                <a:solidFill>
                  <a:srgbClr val="FFC000"/>
                </a:solidFill>
              </a:rPr>
              <a:t>irrespective of agency</a:t>
            </a:r>
            <a:r>
              <a:rPr lang="en-GB" sz="2400" dirty="0">
                <a:solidFill>
                  <a:srgbClr val="FFC000"/>
                </a:solidFill>
              </a:rPr>
              <a:t>)</a:t>
            </a:r>
          </a:p>
          <a:p>
            <a:pPr marL="409575" indent="-342900" fontAlgn="auto">
              <a:spcBef>
                <a:spcPts val="800"/>
              </a:spcBef>
              <a:spcAft>
                <a:spcPts val="600"/>
              </a:spcAft>
              <a:buFont typeface="Wingdings" panose="05000000000000000000" pitchFamily="2" charset="2"/>
              <a:buChar char="v"/>
              <a:defRPr/>
            </a:pPr>
            <a:endParaRPr lang="en-GB" sz="2400" dirty="0">
              <a:solidFill>
                <a:srgbClr val="FFC000"/>
              </a:solidFill>
            </a:endParaRPr>
          </a:p>
          <a:p>
            <a:pPr marL="409575" indent="-342900" fontAlgn="auto">
              <a:spcBef>
                <a:spcPts val="800"/>
              </a:spcBef>
              <a:spcAft>
                <a:spcPts val="600"/>
              </a:spcAft>
              <a:buFont typeface="Wingdings" panose="05000000000000000000" pitchFamily="2" charset="2"/>
              <a:buChar char="v"/>
              <a:defRPr/>
            </a:pPr>
            <a:r>
              <a:rPr lang="en-GB" sz="2400" dirty="0">
                <a:solidFill>
                  <a:srgbClr val="FF0000"/>
                </a:solidFill>
              </a:rPr>
              <a:t>What can we do to make a positive change? </a:t>
            </a:r>
            <a:r>
              <a:rPr lang="en-GB" sz="2400" u="sng" dirty="0">
                <a:solidFill>
                  <a:srgbClr val="FF0000"/>
                </a:solidFill>
              </a:rPr>
              <a:t>1 action</a:t>
            </a:r>
          </a:p>
          <a:p>
            <a:pPr marL="409575" indent="-342900" fontAlgn="auto">
              <a:spcBef>
                <a:spcPts val="800"/>
              </a:spcBef>
              <a:spcAft>
                <a:spcPts val="600"/>
              </a:spcAft>
              <a:buFont typeface="Wingdings" panose="05000000000000000000" pitchFamily="2" charset="2"/>
              <a:buChar char="v"/>
              <a:defRPr/>
            </a:pPr>
            <a:endParaRPr lang="en-GB" sz="2400" b="1" dirty="0">
              <a:solidFill>
                <a:schemeClr val="bg2">
                  <a:lumMod val="50000"/>
                </a:schemeClr>
              </a:solidFill>
            </a:endParaRPr>
          </a:p>
          <a:p>
            <a:pPr marL="409575" indent="-342900" fontAlgn="auto">
              <a:spcBef>
                <a:spcPts val="800"/>
              </a:spcBef>
              <a:spcAft>
                <a:spcPts val="600"/>
              </a:spcAft>
              <a:buFont typeface="Wingdings" panose="05000000000000000000" pitchFamily="2" charset="2"/>
              <a:buChar char="v"/>
              <a:defRPr/>
            </a:pPr>
            <a:endParaRPr lang="en-GB" sz="2400" b="1" dirty="0">
              <a:solidFill>
                <a:schemeClr val="bg2">
                  <a:lumMod val="50000"/>
                </a:schemeClr>
              </a:solidFill>
            </a:endParaRPr>
          </a:p>
          <a:p>
            <a:pPr marL="976313" lvl="1" indent="-457200" fontAlgn="auto">
              <a:spcBef>
                <a:spcPts val="0"/>
              </a:spcBef>
              <a:spcAft>
                <a:spcPts val="0"/>
              </a:spcAft>
              <a:buClr>
                <a:schemeClr val="bg2">
                  <a:lumMod val="50000"/>
                </a:schemeClr>
              </a:buClr>
              <a:buFont typeface="+mj-lt"/>
              <a:buAutoNum type="romanUcPeriod"/>
              <a:defRPr/>
            </a:pPr>
            <a:endParaRPr lang="en-GB" b="1" i="1" dirty="0">
              <a:solidFill>
                <a:srgbClr val="7030A0"/>
              </a:solidFill>
            </a:endParaRPr>
          </a:p>
          <a:p>
            <a:pPr marL="66675" fontAlgn="auto">
              <a:spcAft>
                <a:spcPts val="0"/>
              </a:spcAft>
              <a:defRPr/>
            </a:pPr>
            <a:endParaRPr lang="en-GB" sz="1800" dirty="0">
              <a:solidFill>
                <a:schemeClr val="tx2"/>
              </a:solidFill>
            </a:endParaRPr>
          </a:p>
          <a:p>
            <a:pPr marL="409575" indent="-342900" fontAlgn="auto">
              <a:spcAft>
                <a:spcPts val="0"/>
              </a:spcAft>
              <a:buFont typeface="+mj-lt"/>
              <a:buAutoNum type="arabicPeriod"/>
              <a:defRPr/>
            </a:pPr>
            <a:endParaRPr lang="en-GB" sz="1800" dirty="0">
              <a:solidFill>
                <a:schemeClr val="tx2"/>
              </a:solidFill>
            </a:endParaRPr>
          </a:p>
          <a:p>
            <a:pPr marL="409575" indent="-342900" fontAlgn="auto">
              <a:spcAft>
                <a:spcPts val="0"/>
              </a:spcAft>
              <a:buFont typeface="+mj-lt"/>
              <a:buAutoNum type="arabicPeriod"/>
              <a:defRPr/>
            </a:pPr>
            <a:endParaRPr lang="en-GB" sz="1800" dirty="0">
              <a:solidFill>
                <a:schemeClr val="tx2"/>
              </a:solidFill>
            </a:endParaRPr>
          </a:p>
          <a:p>
            <a:pPr marL="409575" indent="-342900" fontAlgn="auto">
              <a:spcAft>
                <a:spcPts val="0"/>
              </a:spcAft>
              <a:buFont typeface="+mj-lt"/>
              <a:buAutoNum type="arabicPeriod"/>
              <a:defRPr/>
            </a:pPr>
            <a:endParaRPr lang="en-GB" sz="1800" dirty="0">
              <a:solidFill>
                <a:schemeClr val="tx2"/>
              </a:solidFill>
            </a:endParaRPr>
          </a:p>
          <a:p>
            <a:pPr fontAlgn="auto">
              <a:spcAft>
                <a:spcPts val="0"/>
              </a:spcAft>
              <a:defRPr/>
            </a:pPr>
            <a:endParaRPr lang="en-GB" dirty="0"/>
          </a:p>
        </p:txBody>
      </p:sp>
      <p:pic>
        <p:nvPicPr>
          <p:cNvPr id="13318" name="Picture 2">
            <a:extLst>
              <a:ext uri="{FF2B5EF4-FFF2-40B4-BE49-F238E27FC236}">
                <a16:creationId xmlns:a16="http://schemas.microsoft.com/office/drawing/2014/main" id="{3D918F28-5B30-4B1B-9CD1-28A3E68819E4}"/>
              </a:ext>
            </a:extLst>
          </p:cNvPr>
          <p:cNvPicPr>
            <a:picLocks noChangeAspect="1" noChangeArrowheads="1"/>
          </p:cNvPicPr>
          <p:nvPr/>
        </p:nvPicPr>
        <p:blipFill>
          <a:blip r:embed="rId2"/>
          <a:srcRect/>
          <a:stretch>
            <a:fillRect/>
          </a:stretch>
        </p:blipFill>
        <p:spPr bwMode="auto">
          <a:xfrm>
            <a:off x="8271077" y="1092400"/>
            <a:ext cx="2141538" cy="1601787"/>
          </a:xfrm>
          <a:prstGeom prst="rect">
            <a:avLst/>
          </a:prstGeom>
          <a:ln>
            <a:noFill/>
          </a:ln>
          <a:effectLst>
            <a:softEdge rad="112500"/>
          </a:effectLst>
        </p:spPr>
      </p:pic>
    </p:spTree>
    <p:extLst>
      <p:ext uri="{BB962C8B-B14F-4D97-AF65-F5344CB8AC3E}">
        <p14:creationId xmlns:p14="http://schemas.microsoft.com/office/powerpoint/2010/main" val="400796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D9E5C6EC-E073-4FA0-A0C6-4D9747211615}"/>
              </a:ext>
            </a:extLst>
          </p:cNvPr>
          <p:cNvSpPr>
            <a:spLocks noGrp="1"/>
          </p:cNvSpPr>
          <p:nvPr>
            <p:ph type="title"/>
          </p:nvPr>
        </p:nvSpPr>
        <p:spPr>
          <a:xfrm>
            <a:off x="2711451" y="735014"/>
            <a:ext cx="7516813" cy="782637"/>
          </a:xfrm>
        </p:spPr>
        <p:txBody>
          <a:bodyPr/>
          <a:lstStyle/>
          <a:p>
            <a:r>
              <a:rPr lang="en-GB" altLang="en-US" b="1" dirty="0">
                <a:solidFill>
                  <a:srgbClr val="002060"/>
                </a:solidFill>
              </a:rPr>
              <a:t>Background – Paediatric Dentistry </a:t>
            </a:r>
          </a:p>
        </p:txBody>
      </p:sp>
      <p:sp>
        <p:nvSpPr>
          <p:cNvPr id="3" name="Content Placeholder 2">
            <a:extLst>
              <a:ext uri="{FF2B5EF4-FFF2-40B4-BE49-F238E27FC236}">
                <a16:creationId xmlns:a16="http://schemas.microsoft.com/office/drawing/2014/main" id="{C93C1482-98A7-410B-90E5-BAF44F3857FC}"/>
              </a:ext>
            </a:extLst>
          </p:cNvPr>
          <p:cNvSpPr>
            <a:spLocks noGrp="1"/>
          </p:cNvSpPr>
          <p:nvPr>
            <p:ph idx="1"/>
          </p:nvPr>
        </p:nvSpPr>
        <p:spPr>
          <a:xfrm>
            <a:off x="2279577" y="1463953"/>
            <a:ext cx="8136383" cy="4429125"/>
          </a:xfrm>
        </p:spPr>
        <p:txBody>
          <a:bodyPr/>
          <a:lstStyle/>
          <a:p>
            <a:pPr marL="431800" indent="-342900">
              <a:buFont typeface="Arial" panose="020B0604020202020204" pitchFamily="34" charset="0"/>
              <a:buChar char="•"/>
              <a:defRPr/>
            </a:pPr>
            <a:endParaRPr lang="en-GB" sz="2400" b="1" dirty="0"/>
          </a:p>
          <a:p>
            <a:pPr marL="431800" indent="-342900">
              <a:buFont typeface="Arial" panose="020B0604020202020204" pitchFamily="34" charset="0"/>
              <a:buChar char="•"/>
              <a:defRPr/>
            </a:pPr>
            <a:r>
              <a:rPr lang="en-GB" sz="2400" dirty="0"/>
              <a:t>Birth - 18 years</a:t>
            </a:r>
          </a:p>
          <a:p>
            <a:pPr marL="431800" indent="-342900">
              <a:buFont typeface="Arial" panose="020B0604020202020204" pitchFamily="34" charset="0"/>
              <a:buChar char="•"/>
              <a:defRPr/>
            </a:pPr>
            <a:endParaRPr lang="en-GB" sz="2400" dirty="0"/>
          </a:p>
          <a:p>
            <a:pPr marL="431800" indent="-342900">
              <a:buFont typeface="Arial" panose="020B0604020202020204" pitchFamily="34" charset="0"/>
              <a:buChar char="•"/>
              <a:defRPr/>
            </a:pPr>
            <a:r>
              <a:rPr lang="en-GB" sz="2400" dirty="0"/>
              <a:t>Reasons &gt; </a:t>
            </a:r>
            <a:r>
              <a:rPr lang="en-GB" sz="2400" i="1" dirty="0"/>
              <a:t>1 often</a:t>
            </a:r>
          </a:p>
          <a:p>
            <a:pPr marL="431800" indent="-342900">
              <a:buFont typeface="Arial" panose="020B0604020202020204" pitchFamily="34" charset="0"/>
              <a:buChar char="•"/>
              <a:defRPr/>
            </a:pPr>
            <a:endParaRPr lang="en-GB" sz="2400" dirty="0"/>
          </a:p>
          <a:p>
            <a:pPr marL="431800" indent="-342900">
              <a:buFont typeface="Arial" panose="020B0604020202020204" pitchFamily="34" charset="0"/>
              <a:buChar char="•"/>
              <a:defRPr/>
            </a:pPr>
            <a:r>
              <a:rPr lang="en-GB" sz="2400" dirty="0"/>
              <a:t>Referrals - GDPs, community dentists &amp; </a:t>
            </a:r>
            <a:r>
              <a:rPr lang="en-GB" sz="2400" i="1" dirty="0"/>
              <a:t>other </a:t>
            </a:r>
            <a:r>
              <a:rPr lang="en-GB" sz="2400" dirty="0"/>
              <a:t>health care professionals</a:t>
            </a:r>
          </a:p>
          <a:p>
            <a:pPr marL="431800" indent="-342900">
              <a:buFont typeface="Arial" panose="020B0604020202020204" pitchFamily="34" charset="0"/>
              <a:buChar char="•"/>
              <a:defRPr/>
            </a:pPr>
            <a:endParaRPr lang="en-GB" sz="2400" dirty="0"/>
          </a:p>
          <a:p>
            <a:pPr marL="431800" indent="-342900">
              <a:buFont typeface="Arial" panose="020B0604020202020204" pitchFamily="34" charset="0"/>
              <a:buChar char="•"/>
              <a:defRPr/>
            </a:pPr>
            <a:r>
              <a:rPr lang="en-GB" sz="2400" dirty="0">
                <a:solidFill>
                  <a:srgbClr val="7030A0"/>
                </a:solidFill>
              </a:rPr>
              <a:t>Treatment in the chair, with sedation, </a:t>
            </a:r>
            <a:r>
              <a:rPr lang="en-GB" sz="2400" i="1" dirty="0">
                <a:solidFill>
                  <a:srgbClr val="7030A0"/>
                </a:solidFill>
              </a:rPr>
              <a:t>or</a:t>
            </a:r>
            <a:r>
              <a:rPr lang="en-GB" sz="2400" dirty="0">
                <a:solidFill>
                  <a:srgbClr val="7030A0"/>
                </a:solidFill>
              </a:rPr>
              <a:t> general anaesthetic (GA) - </a:t>
            </a:r>
            <a:r>
              <a:rPr lang="en-GB" sz="2400" i="1" dirty="0">
                <a:solidFill>
                  <a:srgbClr val="7030A0"/>
                </a:solidFill>
              </a:rPr>
              <a:t>healthy or medically compromised / special needs</a:t>
            </a:r>
          </a:p>
          <a:p>
            <a:pPr algn="ctr">
              <a:defRPr/>
            </a:pPr>
            <a:r>
              <a:rPr lang="en-GB" sz="2400" dirty="0">
                <a:solidFill>
                  <a:srgbClr val="C00000"/>
                </a:solidFill>
              </a:rPr>
              <a:t>	                                 ……</a:t>
            </a:r>
            <a:r>
              <a:rPr lang="en-GB" sz="2400" i="1" dirty="0">
                <a:solidFill>
                  <a:srgbClr val="C00000"/>
                </a:solidFill>
              </a:rPr>
              <a:t>whilst </a:t>
            </a:r>
            <a:r>
              <a:rPr lang="en-GB" sz="2400" u="sng" dirty="0">
                <a:solidFill>
                  <a:srgbClr val="C00000"/>
                </a:solidFill>
              </a:rPr>
              <a:t>safeguarding</a:t>
            </a:r>
            <a:r>
              <a:rPr lang="en-GB" sz="2400" i="1" dirty="0">
                <a:solidFill>
                  <a:srgbClr val="C00000"/>
                </a:solidFill>
              </a:rPr>
              <a:t> all patients</a:t>
            </a:r>
            <a:endParaRPr lang="en-GB" sz="2400" dirty="0">
              <a:solidFill>
                <a:srgbClr val="C00000"/>
              </a:solidFill>
            </a:endParaRPr>
          </a:p>
          <a:p>
            <a:pPr>
              <a:defRPr/>
            </a:pPr>
            <a:endParaRPr lang="en-GB" sz="2400" b="1" dirty="0">
              <a:solidFill>
                <a:srgbClr val="7030A0"/>
              </a:solidFill>
            </a:endParaRPr>
          </a:p>
          <a:p>
            <a:pPr marL="431800" indent="-342900">
              <a:buFont typeface="Arial" panose="020B0604020202020204" pitchFamily="34" charset="0"/>
              <a:buChar char="•"/>
              <a:defRPr/>
            </a:pPr>
            <a:endParaRPr lang="en-GB" sz="2400" b="1" dirty="0"/>
          </a:p>
          <a:p>
            <a:pPr marL="431800" indent="-342900">
              <a:buFont typeface="Arial" panose="020B0604020202020204" pitchFamily="34" charset="0"/>
              <a:buChar char="•"/>
              <a:defRPr/>
            </a:pPr>
            <a:endParaRPr lang="en-GB" sz="2400" b="1" dirty="0"/>
          </a:p>
          <a:p>
            <a:pPr marL="431800" indent="-342900">
              <a:buFont typeface="Arial" panose="020B0604020202020204" pitchFamily="34" charset="0"/>
              <a:buChar char="•"/>
              <a:defRPr/>
            </a:pPr>
            <a:endParaRPr lang="en-GB" sz="2400" b="1" dirty="0"/>
          </a:p>
          <a:p>
            <a:pPr marL="431800" indent="-342900">
              <a:buFont typeface="Arial" panose="020B0604020202020204" pitchFamily="34" charset="0"/>
              <a:buChar char="•"/>
              <a:defRPr/>
            </a:pPr>
            <a:endParaRPr lang="en-GB" sz="2400" b="1" dirty="0"/>
          </a:p>
          <a:p>
            <a:pPr marL="431800" indent="-342900">
              <a:buFont typeface="Arial" panose="020B0604020202020204" pitchFamily="34" charset="0"/>
              <a:buChar char="•"/>
              <a:defRPr/>
            </a:pPr>
            <a:endParaRPr lang="en-GB" sz="2400" b="1" dirty="0"/>
          </a:p>
          <a:p>
            <a:pPr marL="431800" indent="-342900">
              <a:buFont typeface="Arial" panose="020B0604020202020204" pitchFamily="34" charset="0"/>
              <a:buChar char="•"/>
              <a:defRPr/>
            </a:pPr>
            <a:endParaRPr lang="en-GB" sz="2400" b="1" dirty="0"/>
          </a:p>
        </p:txBody>
      </p:sp>
      <p:pic>
        <p:nvPicPr>
          <p:cNvPr id="4100" name="Picture 4" descr="jigsaw 2">
            <a:extLst>
              <a:ext uri="{FF2B5EF4-FFF2-40B4-BE49-F238E27FC236}">
                <a16:creationId xmlns:a16="http://schemas.microsoft.com/office/drawing/2014/main" id="{0542FF15-C7B6-4C00-8B80-A6CF70F15F0D}"/>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8328249" y="1916832"/>
            <a:ext cx="1768363" cy="13206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264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a:extLst>
              <a:ext uri="{FF2B5EF4-FFF2-40B4-BE49-F238E27FC236}">
                <a16:creationId xmlns:a16="http://schemas.microsoft.com/office/drawing/2014/main" id="{67BC4125-F1CB-4329-91BB-A3D2454B2830}"/>
              </a:ext>
            </a:extLst>
          </p:cNvPr>
          <p:cNvSpPr>
            <a:spLocks noGrp="1"/>
          </p:cNvSpPr>
          <p:nvPr>
            <p:ph type="title"/>
          </p:nvPr>
        </p:nvSpPr>
        <p:spPr>
          <a:xfrm>
            <a:off x="4589464" y="901700"/>
            <a:ext cx="3362325" cy="782638"/>
          </a:xfrm>
        </p:spPr>
        <p:txBody>
          <a:bodyPr/>
          <a:lstStyle/>
          <a:p>
            <a:r>
              <a:rPr lang="en-US" altLang="en-US" b="1" dirty="0">
                <a:solidFill>
                  <a:srgbClr val="002060"/>
                </a:solidFill>
              </a:rPr>
              <a:t>The landscape…</a:t>
            </a:r>
            <a:endParaRPr lang="en-GB" altLang="en-US" b="1" dirty="0">
              <a:solidFill>
                <a:srgbClr val="002060"/>
              </a:solidFill>
            </a:endParaRPr>
          </a:p>
        </p:txBody>
      </p:sp>
      <p:grpSp>
        <p:nvGrpSpPr>
          <p:cNvPr id="17412" name="Group 19463">
            <a:extLst>
              <a:ext uri="{FF2B5EF4-FFF2-40B4-BE49-F238E27FC236}">
                <a16:creationId xmlns:a16="http://schemas.microsoft.com/office/drawing/2014/main" id="{29CCFC9C-8505-4ABF-BEA4-F1A75CAA74D1}"/>
              </a:ext>
            </a:extLst>
          </p:cNvPr>
          <p:cNvGrpSpPr>
            <a:grpSpLocks/>
          </p:cNvGrpSpPr>
          <p:nvPr/>
        </p:nvGrpSpPr>
        <p:grpSpPr bwMode="auto">
          <a:xfrm>
            <a:off x="3422653" y="1696687"/>
            <a:ext cx="5695944" cy="4896086"/>
            <a:chOff x="1553240" y="1538009"/>
            <a:chExt cx="5696165" cy="4894929"/>
          </a:xfrm>
        </p:grpSpPr>
        <p:grpSp>
          <p:nvGrpSpPr>
            <p:cNvPr id="17419" name="Group 19458">
              <a:extLst>
                <a:ext uri="{FF2B5EF4-FFF2-40B4-BE49-F238E27FC236}">
                  <a16:creationId xmlns:a16="http://schemas.microsoft.com/office/drawing/2014/main" id="{66390B0B-484D-491E-A32B-EB05B8D6D95C}"/>
                </a:ext>
              </a:extLst>
            </p:cNvPr>
            <p:cNvGrpSpPr>
              <a:grpSpLocks/>
            </p:cNvGrpSpPr>
            <p:nvPr/>
          </p:nvGrpSpPr>
          <p:grpSpPr bwMode="auto">
            <a:xfrm>
              <a:off x="3142090" y="1538009"/>
              <a:ext cx="3759399" cy="2991241"/>
              <a:chOff x="2805058" y="1663804"/>
              <a:chExt cx="3759399" cy="2991241"/>
            </a:xfrm>
          </p:grpSpPr>
          <p:sp>
            <p:nvSpPr>
              <p:cNvPr id="13" name="Oval 12">
                <a:extLst>
                  <a:ext uri="{FF2B5EF4-FFF2-40B4-BE49-F238E27FC236}">
                    <a16:creationId xmlns:a16="http://schemas.microsoft.com/office/drawing/2014/main" id="{9BE24677-A979-43E2-A035-42F4E6919462}"/>
                  </a:ext>
                </a:extLst>
              </p:cNvPr>
              <p:cNvSpPr/>
              <p:nvPr/>
            </p:nvSpPr>
            <p:spPr>
              <a:xfrm>
                <a:off x="3289317" y="2065307"/>
                <a:ext cx="3275140" cy="1137969"/>
              </a:xfrm>
              <a:prstGeom prst="ellipse">
                <a:avLst/>
              </a:pr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sp>
          <p:grpSp>
            <p:nvGrpSpPr>
              <p:cNvPr id="17435" name="Group 14">
                <a:extLst>
                  <a:ext uri="{FF2B5EF4-FFF2-40B4-BE49-F238E27FC236}">
                    <a16:creationId xmlns:a16="http://schemas.microsoft.com/office/drawing/2014/main" id="{354C8583-80B9-4FF1-A749-8117AEAB34AA}"/>
                  </a:ext>
                </a:extLst>
              </p:cNvPr>
              <p:cNvGrpSpPr>
                <a:grpSpLocks/>
              </p:cNvGrpSpPr>
              <p:nvPr/>
            </p:nvGrpSpPr>
            <p:grpSpPr bwMode="auto">
              <a:xfrm>
                <a:off x="3241637" y="2318493"/>
                <a:ext cx="1139869" cy="1142730"/>
                <a:chOff x="1717637" y="581132"/>
                <a:chExt cx="1139869" cy="1142730"/>
              </a:xfrm>
            </p:grpSpPr>
            <p:sp>
              <p:nvSpPr>
                <p:cNvPr id="20" name="Oval 19">
                  <a:extLst>
                    <a:ext uri="{FF2B5EF4-FFF2-40B4-BE49-F238E27FC236}">
                      <a16:creationId xmlns:a16="http://schemas.microsoft.com/office/drawing/2014/main" id="{F503D5EF-C181-41D5-8A90-DF862E282911}"/>
                    </a:ext>
                  </a:extLst>
                </p:cNvPr>
                <p:cNvSpPr/>
                <p:nvPr/>
              </p:nvSpPr>
              <p:spPr>
                <a:xfrm>
                  <a:off x="1717637" y="581132"/>
                  <a:ext cx="1139869" cy="1142730"/>
                </a:xfrm>
                <a:prstGeom prst="ellipse">
                  <a:avLst/>
                </a:prstGeom>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21" name="Oval 6">
                  <a:extLst>
                    <a:ext uri="{FF2B5EF4-FFF2-40B4-BE49-F238E27FC236}">
                      <a16:creationId xmlns:a16="http://schemas.microsoft.com/office/drawing/2014/main" id="{F07AACA4-3BA2-42EC-BFFF-F4C560FA2799}"/>
                    </a:ext>
                  </a:extLst>
                </p:cNvPr>
                <p:cNvSpPr txBox="1"/>
                <p:nvPr/>
              </p:nvSpPr>
              <p:spPr>
                <a:xfrm>
                  <a:off x="1829561" y="737045"/>
                  <a:ext cx="808069" cy="809434"/>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marL="0" marR="0" lvl="0" indent="0" algn="ctr" defTabSz="533400" rtl="0" eaLnBrk="0" fontAlgn="base" latinLnBrk="0" hangingPunct="0">
                    <a:lnSpc>
                      <a:spcPct val="90000"/>
                    </a:lnSpc>
                    <a:spcBef>
                      <a:spcPct val="0"/>
                    </a:spcBef>
                    <a:spcAft>
                      <a:spcPct val="35000"/>
                    </a:spcAft>
                    <a:buClrTx/>
                    <a:buSzTx/>
                    <a:buFontTx/>
                    <a:buNone/>
                    <a:tabLst/>
                    <a:defRPr/>
                  </a:pPr>
                  <a:r>
                    <a:rPr kumimoji="0" lang="en-GB" sz="1200" b="1" i="0" u="none" strike="noStrike" kern="1200" cap="none" spc="0" normalizeH="0" baseline="0" noProof="0" dirty="0">
                      <a:ln>
                        <a:noFill/>
                      </a:ln>
                      <a:solidFill>
                        <a:schemeClr val="tx2"/>
                      </a:solidFill>
                      <a:effectLst/>
                      <a:uLnTx/>
                      <a:uFillTx/>
                      <a:latin typeface="Arial"/>
                      <a:ea typeface="ＭＳ Ｐゴシック"/>
                      <a:cs typeface="+mn-cs"/>
                    </a:rPr>
                    <a:t>Toddler</a:t>
                  </a:r>
                </a:p>
              </p:txBody>
            </p:sp>
          </p:grpSp>
          <p:grpSp>
            <p:nvGrpSpPr>
              <p:cNvPr id="17436" name="Group 15">
                <a:extLst>
                  <a:ext uri="{FF2B5EF4-FFF2-40B4-BE49-F238E27FC236}">
                    <a16:creationId xmlns:a16="http://schemas.microsoft.com/office/drawing/2014/main" id="{30A320C1-5223-4025-A0DD-D43D67097A3C}"/>
                  </a:ext>
                </a:extLst>
              </p:cNvPr>
              <p:cNvGrpSpPr>
                <a:grpSpLocks/>
              </p:cNvGrpSpPr>
              <p:nvPr/>
            </p:nvGrpSpPr>
            <p:grpSpPr bwMode="auto">
              <a:xfrm>
                <a:off x="4010434" y="1663804"/>
                <a:ext cx="1143000" cy="1143000"/>
                <a:chOff x="2486434" y="-73557"/>
                <a:chExt cx="1143000" cy="1143000"/>
              </a:xfrm>
            </p:grpSpPr>
            <p:sp>
              <p:nvSpPr>
                <p:cNvPr id="18" name="Oval 17">
                  <a:extLst>
                    <a:ext uri="{FF2B5EF4-FFF2-40B4-BE49-F238E27FC236}">
                      <a16:creationId xmlns:a16="http://schemas.microsoft.com/office/drawing/2014/main" id="{763869B3-69C6-4097-9E22-4299D0CF01B4}"/>
                    </a:ext>
                  </a:extLst>
                </p:cNvPr>
                <p:cNvSpPr/>
                <p:nvPr/>
              </p:nvSpPr>
              <p:spPr>
                <a:xfrm>
                  <a:off x="2486811" y="-73557"/>
                  <a:ext cx="1143044" cy="1142730"/>
                </a:xfrm>
                <a:prstGeom prst="ellipse">
                  <a:avLst/>
                </a:prstGeom>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8">
                  <a:extLst>
                    <a:ext uri="{FF2B5EF4-FFF2-40B4-BE49-F238E27FC236}">
                      <a16:creationId xmlns:a16="http://schemas.microsoft.com/office/drawing/2014/main" id="{6625098E-21F4-47C3-B9D2-ECA3825506F9}"/>
                    </a:ext>
                  </a:extLst>
                </p:cNvPr>
                <p:cNvSpPr txBox="1"/>
                <p:nvPr/>
              </p:nvSpPr>
              <p:spPr>
                <a:xfrm>
                  <a:off x="2688431" y="93092"/>
                  <a:ext cx="808069" cy="809434"/>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marL="0" marR="0" lvl="0" indent="0" algn="ctr" defTabSz="533400" rtl="0" eaLnBrk="0" fontAlgn="base" latinLnBrk="0" hangingPunct="0">
                    <a:lnSpc>
                      <a:spcPct val="90000"/>
                    </a:lnSpc>
                    <a:spcBef>
                      <a:spcPct val="0"/>
                    </a:spcBef>
                    <a:spcAft>
                      <a:spcPct val="35000"/>
                    </a:spcAft>
                    <a:buClrTx/>
                    <a:buSzTx/>
                    <a:buFontTx/>
                    <a:buNone/>
                    <a:tabLst/>
                    <a:defRPr/>
                  </a:pPr>
                  <a:r>
                    <a:rPr kumimoji="0" lang="en-GB" sz="1200" b="1" i="0" u="none" strike="noStrike" kern="1200" cap="none" spc="0" normalizeH="0" baseline="0" noProof="0" dirty="0">
                      <a:ln>
                        <a:noFill/>
                      </a:ln>
                      <a:solidFill>
                        <a:schemeClr val="tx2"/>
                      </a:solidFill>
                      <a:effectLst/>
                      <a:uLnTx/>
                      <a:uFillTx/>
                      <a:latin typeface="Arial"/>
                      <a:ea typeface="ＭＳ Ｐゴシック"/>
                      <a:cs typeface="+mn-cs"/>
                    </a:rPr>
                    <a:t>Baby</a:t>
                  </a:r>
                </a:p>
              </p:txBody>
            </p:sp>
          </p:grpSp>
          <p:sp>
            <p:nvSpPr>
              <p:cNvPr id="17" name="Shape 16">
                <a:extLst>
                  <a:ext uri="{FF2B5EF4-FFF2-40B4-BE49-F238E27FC236}">
                    <a16:creationId xmlns:a16="http://schemas.microsoft.com/office/drawing/2014/main" id="{E498C86A-CB26-4053-B2FF-91BC2DC2F692}"/>
                  </a:ext>
                </a:extLst>
              </p:cNvPr>
              <p:cNvSpPr/>
              <p:nvPr/>
            </p:nvSpPr>
            <p:spPr>
              <a:xfrm>
                <a:off x="2805058" y="1810917"/>
                <a:ext cx="3554550" cy="2844128"/>
              </a:xfrm>
              <a:prstGeom prst="funnel">
                <a:avLst/>
              </a:prstGeom>
            </p:spPr>
            <p:style>
              <a:lnRef idx="1">
                <a:schemeClr val="accent1">
                  <a:hueOff val="0"/>
                  <a:satOff val="0"/>
                  <a:lumOff val="0"/>
                  <a:alphaOff val="0"/>
                </a:schemeClr>
              </a:lnRef>
              <a:fillRef idx="1">
                <a:schemeClr val="lt1">
                  <a:alpha val="40000"/>
                  <a:hueOff val="0"/>
                  <a:satOff val="0"/>
                  <a:lumOff val="0"/>
                  <a:alphaOff val="0"/>
                </a:schemeClr>
              </a:fillRef>
              <a:effectRef idx="0">
                <a:schemeClr val="lt1">
                  <a:alpha val="40000"/>
                  <a:hueOff val="0"/>
                  <a:satOff val="0"/>
                  <a:lumOff val="0"/>
                  <a:alphaOff val="0"/>
                </a:schemeClr>
              </a:effectRef>
              <a:fontRef idx="minor">
                <a:schemeClr val="dk1">
                  <a:hueOff val="0"/>
                  <a:satOff val="0"/>
                  <a:lumOff val="0"/>
                  <a:alphaOff val="0"/>
                </a:schemeClr>
              </a:fontRef>
            </p:style>
          </p:sp>
          <p:grpSp>
            <p:nvGrpSpPr>
              <p:cNvPr id="17438" name="Group 21">
                <a:extLst>
                  <a:ext uri="{FF2B5EF4-FFF2-40B4-BE49-F238E27FC236}">
                    <a16:creationId xmlns:a16="http://schemas.microsoft.com/office/drawing/2014/main" id="{8BDC2CB9-BB70-4817-91CC-D9B66CD2035B}"/>
                  </a:ext>
                </a:extLst>
              </p:cNvPr>
              <p:cNvGrpSpPr>
                <a:grpSpLocks/>
              </p:cNvGrpSpPr>
              <p:nvPr/>
            </p:nvGrpSpPr>
            <p:grpSpPr bwMode="auto">
              <a:xfrm>
                <a:off x="3991760" y="3336634"/>
                <a:ext cx="1139869" cy="1145904"/>
                <a:chOff x="2469455" y="1555030"/>
                <a:chExt cx="1139869" cy="1145904"/>
              </a:xfrm>
            </p:grpSpPr>
            <p:sp>
              <p:nvSpPr>
                <p:cNvPr id="23" name="Oval 22">
                  <a:extLst>
                    <a:ext uri="{FF2B5EF4-FFF2-40B4-BE49-F238E27FC236}">
                      <a16:creationId xmlns:a16="http://schemas.microsoft.com/office/drawing/2014/main" id="{13138BC7-6177-49B7-9750-567EB762FBF0}"/>
                    </a:ext>
                  </a:extLst>
                </p:cNvPr>
                <p:cNvSpPr/>
                <p:nvPr/>
              </p:nvSpPr>
              <p:spPr>
                <a:xfrm>
                  <a:off x="2469455" y="1555030"/>
                  <a:ext cx="1139869" cy="1145904"/>
                </a:xfrm>
                <a:prstGeom prst="ellipse">
                  <a:avLst/>
                </a:prstGeom>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4">
                  <a:extLst>
                    <a:ext uri="{FF2B5EF4-FFF2-40B4-BE49-F238E27FC236}">
                      <a16:creationId xmlns:a16="http://schemas.microsoft.com/office/drawing/2014/main" id="{8AAABDA8-69F3-4786-AD09-3A22C2CBC9F9}"/>
                    </a:ext>
                  </a:extLst>
                </p:cNvPr>
                <p:cNvSpPr txBox="1"/>
                <p:nvPr/>
              </p:nvSpPr>
              <p:spPr>
                <a:xfrm>
                  <a:off x="2542484" y="1732413"/>
                  <a:ext cx="955711" cy="800285"/>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marL="0" marR="0" lvl="0" indent="0" algn="ctr" defTabSz="533400" rtl="0" eaLnBrk="0" fontAlgn="base" latinLnBrk="0" hangingPunct="0">
                    <a:lnSpc>
                      <a:spcPct val="90000"/>
                    </a:lnSpc>
                    <a:spcBef>
                      <a:spcPct val="0"/>
                    </a:spcBef>
                    <a:spcAft>
                      <a:spcPct val="35000"/>
                    </a:spcAft>
                    <a:buClrTx/>
                    <a:buSzTx/>
                    <a:buFontTx/>
                    <a:buNone/>
                    <a:tabLst/>
                    <a:defRPr/>
                  </a:pPr>
                  <a:r>
                    <a:rPr kumimoji="0" lang="en-GB" sz="1200" b="1" i="0" u="none" strike="noStrike" kern="1200" cap="none" spc="0" normalizeH="0" baseline="0" noProof="0" dirty="0">
                      <a:ln>
                        <a:noFill/>
                      </a:ln>
                      <a:solidFill>
                        <a:schemeClr val="tx2"/>
                      </a:solidFill>
                      <a:effectLst/>
                      <a:uLnTx/>
                      <a:uFillTx/>
                      <a:latin typeface="Arial"/>
                      <a:ea typeface="ＭＳ Ｐゴシック"/>
                      <a:cs typeface="+mn-cs"/>
                    </a:rPr>
                    <a:t>*Adolescent</a:t>
                  </a:r>
                </a:p>
              </p:txBody>
            </p:sp>
          </p:grpSp>
        </p:grpSp>
        <p:grpSp>
          <p:nvGrpSpPr>
            <p:cNvPr id="17420" name="Group 19460">
              <a:extLst>
                <a:ext uri="{FF2B5EF4-FFF2-40B4-BE49-F238E27FC236}">
                  <a16:creationId xmlns:a16="http://schemas.microsoft.com/office/drawing/2014/main" id="{19ABC32B-58EE-4E4C-80DF-356610C2E854}"/>
                </a:ext>
              </a:extLst>
            </p:cNvPr>
            <p:cNvGrpSpPr>
              <a:grpSpLocks/>
            </p:cNvGrpSpPr>
            <p:nvPr/>
          </p:nvGrpSpPr>
          <p:grpSpPr bwMode="auto">
            <a:xfrm>
              <a:off x="1553240" y="5639988"/>
              <a:ext cx="5696165" cy="792950"/>
              <a:chOff x="1316565" y="5530128"/>
              <a:chExt cx="5696165" cy="792950"/>
            </a:xfrm>
          </p:grpSpPr>
          <p:grpSp>
            <p:nvGrpSpPr>
              <p:cNvPr id="17425" name="Group 29">
                <a:extLst>
                  <a:ext uri="{FF2B5EF4-FFF2-40B4-BE49-F238E27FC236}">
                    <a16:creationId xmlns:a16="http://schemas.microsoft.com/office/drawing/2014/main" id="{562C6C99-7315-4ED8-82CC-BCD8931AB08B}"/>
                  </a:ext>
                </a:extLst>
              </p:cNvPr>
              <p:cNvGrpSpPr>
                <a:grpSpLocks/>
              </p:cNvGrpSpPr>
              <p:nvPr/>
            </p:nvGrpSpPr>
            <p:grpSpPr bwMode="auto">
              <a:xfrm>
                <a:off x="5124077" y="5530128"/>
                <a:ext cx="1888653" cy="756300"/>
                <a:chOff x="3243238" y="5930491"/>
                <a:chExt cx="1888653" cy="756300"/>
              </a:xfrm>
            </p:grpSpPr>
            <p:sp>
              <p:nvSpPr>
                <p:cNvPr id="17432" name="Rectangle: Rounded Corners 10">
                  <a:extLst>
                    <a:ext uri="{FF2B5EF4-FFF2-40B4-BE49-F238E27FC236}">
                      <a16:creationId xmlns:a16="http://schemas.microsoft.com/office/drawing/2014/main" id="{21CB03BD-D000-4ACA-964B-938CFECE195A}"/>
                    </a:ext>
                  </a:extLst>
                </p:cNvPr>
                <p:cNvSpPr>
                  <a:spLocks noChangeArrowheads="1"/>
                </p:cNvSpPr>
                <p:nvPr/>
              </p:nvSpPr>
              <p:spPr bwMode="auto">
                <a:xfrm>
                  <a:off x="3243238" y="5930491"/>
                  <a:ext cx="1888653" cy="756300"/>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25000" noProof="0">
                    <a:ln>
                      <a:noFill/>
                    </a:ln>
                    <a:solidFill>
                      <a:srgbClr val="007B85"/>
                    </a:solidFill>
                    <a:effectLst/>
                    <a:uLnTx/>
                    <a:uFillTx/>
                    <a:latin typeface="Arial" panose="020B0604020202020204" pitchFamily="34" charset="0"/>
                    <a:ea typeface="MS PGothic" panose="020B0600070205080204" pitchFamily="34" charset="-128"/>
                    <a:cs typeface="+mn-cs"/>
                  </a:endParaRPr>
                </a:p>
              </p:txBody>
            </p:sp>
            <p:sp>
              <p:nvSpPr>
                <p:cNvPr id="17433" name="Rectangle 24">
                  <a:extLst>
                    <a:ext uri="{FF2B5EF4-FFF2-40B4-BE49-F238E27FC236}">
                      <a16:creationId xmlns:a16="http://schemas.microsoft.com/office/drawing/2014/main" id="{219A5541-08EE-46ED-94D0-07A59986688F}"/>
                    </a:ext>
                  </a:extLst>
                </p:cNvPr>
                <p:cNvSpPr>
                  <a:spLocks noChangeArrowheads="1"/>
                </p:cNvSpPr>
                <p:nvPr/>
              </p:nvSpPr>
              <p:spPr bwMode="auto">
                <a:xfrm>
                  <a:off x="3656742" y="6081491"/>
                  <a:ext cx="954144" cy="369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7B85"/>
                      </a:solidFill>
                      <a:effectLst/>
                      <a:uLnTx/>
                      <a:uFillTx/>
                      <a:latin typeface="Arial" panose="020B0604020202020204" pitchFamily="34" charset="0"/>
                      <a:ea typeface="MS PGothic" panose="020B0600070205080204" pitchFamily="34" charset="-128"/>
                      <a:cs typeface="+mn-cs"/>
                    </a:rPr>
                    <a:t>Patient</a:t>
                  </a:r>
                </a:p>
              </p:txBody>
            </p:sp>
          </p:grpSp>
          <p:grpSp>
            <p:nvGrpSpPr>
              <p:cNvPr id="17427" name="Group 19459">
                <a:extLst>
                  <a:ext uri="{FF2B5EF4-FFF2-40B4-BE49-F238E27FC236}">
                    <a16:creationId xmlns:a16="http://schemas.microsoft.com/office/drawing/2014/main" id="{1E7503FF-FCE1-418B-A42B-B34E84FEA9F2}"/>
                  </a:ext>
                </a:extLst>
              </p:cNvPr>
              <p:cNvGrpSpPr>
                <a:grpSpLocks/>
              </p:cNvGrpSpPr>
              <p:nvPr/>
            </p:nvGrpSpPr>
            <p:grpSpPr bwMode="auto">
              <a:xfrm>
                <a:off x="1316565" y="5566778"/>
                <a:ext cx="2633465" cy="756300"/>
                <a:chOff x="958261" y="4888910"/>
                <a:chExt cx="2633465" cy="756300"/>
              </a:xfrm>
            </p:grpSpPr>
            <p:sp>
              <p:nvSpPr>
                <p:cNvPr id="17428" name="Rectangle: Rounded Corners 26">
                  <a:extLst>
                    <a:ext uri="{FF2B5EF4-FFF2-40B4-BE49-F238E27FC236}">
                      <a16:creationId xmlns:a16="http://schemas.microsoft.com/office/drawing/2014/main" id="{4EBDD634-D2EF-48F2-95EF-A4A192AC2ADA}"/>
                    </a:ext>
                  </a:extLst>
                </p:cNvPr>
                <p:cNvSpPr>
                  <a:spLocks noChangeArrowheads="1"/>
                </p:cNvSpPr>
                <p:nvPr/>
              </p:nvSpPr>
              <p:spPr bwMode="auto">
                <a:xfrm>
                  <a:off x="958261" y="4888910"/>
                  <a:ext cx="2633465" cy="756300"/>
                </a:xfrm>
                <a:prstGeom prst="roundRect">
                  <a:avLst>
                    <a:gd name="adj" fmla="val 1666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25000" noProof="0">
                    <a:ln>
                      <a:noFill/>
                    </a:ln>
                    <a:solidFill>
                      <a:srgbClr val="007B85"/>
                    </a:solidFill>
                    <a:effectLst/>
                    <a:uLnTx/>
                    <a:uFillTx/>
                    <a:latin typeface="Arial" panose="020B0604020202020204" pitchFamily="34" charset="0"/>
                    <a:ea typeface="MS PGothic" panose="020B0600070205080204" pitchFamily="34" charset="-128"/>
                    <a:cs typeface="+mn-cs"/>
                  </a:endParaRPr>
                </a:p>
              </p:txBody>
            </p:sp>
            <p:sp>
              <p:nvSpPr>
                <p:cNvPr id="17429" name="Rectangle 30">
                  <a:extLst>
                    <a:ext uri="{FF2B5EF4-FFF2-40B4-BE49-F238E27FC236}">
                      <a16:creationId xmlns:a16="http://schemas.microsoft.com/office/drawing/2014/main" id="{DA17938B-7CA9-4D4A-9A54-F7E627D5B338}"/>
                    </a:ext>
                  </a:extLst>
                </p:cNvPr>
                <p:cNvSpPr>
                  <a:spLocks noChangeArrowheads="1"/>
                </p:cNvSpPr>
                <p:nvPr/>
              </p:nvSpPr>
              <p:spPr bwMode="auto">
                <a:xfrm>
                  <a:off x="1031746" y="4927875"/>
                  <a:ext cx="24074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altLang="en-US" sz="1800" b="1" i="0" u="none" strike="noStrike" kern="1200" cap="none" spc="0" normalizeH="0" baseline="0" noProof="0" dirty="0">
                      <a:ln>
                        <a:noFill/>
                      </a:ln>
                      <a:solidFill>
                        <a:srgbClr val="007B85"/>
                      </a:solidFill>
                      <a:effectLst/>
                      <a:uLnTx/>
                      <a:uFillTx/>
                      <a:latin typeface="Arial" panose="020B0604020202020204" pitchFamily="34" charset="0"/>
                      <a:ea typeface="MS PGothic" panose="020B0600070205080204" pitchFamily="34" charset="-128"/>
                      <a:cs typeface="+mn-cs"/>
                    </a:rPr>
                    <a:t>Relative of adult patient / </a:t>
                  </a:r>
                  <a:r>
                    <a:rPr kumimoji="0" lang="en-GB" altLang="en-US" sz="1800" b="1" i="1" u="none" strike="noStrike" kern="1200" cap="none" spc="0" normalizeH="0" baseline="0" noProof="0" dirty="0">
                      <a:ln>
                        <a:noFill/>
                      </a:ln>
                      <a:solidFill>
                        <a:srgbClr val="007B85"/>
                      </a:solidFill>
                      <a:effectLst/>
                      <a:uLnTx/>
                      <a:uFillTx/>
                      <a:latin typeface="Arial" panose="020B0604020202020204" pitchFamily="34" charset="0"/>
                      <a:ea typeface="MS PGothic" panose="020B0600070205080204" pitchFamily="34" charset="-128"/>
                      <a:cs typeface="+mn-cs"/>
                    </a:rPr>
                    <a:t>dependants</a:t>
                  </a:r>
                </a:p>
              </p:txBody>
            </p:sp>
          </p:grpSp>
        </p:grpSp>
        <p:grpSp>
          <p:nvGrpSpPr>
            <p:cNvPr id="17421" name="Group 19462">
              <a:extLst>
                <a:ext uri="{FF2B5EF4-FFF2-40B4-BE49-F238E27FC236}">
                  <a16:creationId xmlns:a16="http://schemas.microsoft.com/office/drawing/2014/main" id="{118D3F71-589B-4AA8-9A42-C19C609D4911}"/>
                </a:ext>
              </a:extLst>
            </p:cNvPr>
            <p:cNvGrpSpPr>
              <a:grpSpLocks/>
            </p:cNvGrpSpPr>
            <p:nvPr/>
          </p:nvGrpSpPr>
          <p:grpSpPr bwMode="auto">
            <a:xfrm>
              <a:off x="3757849" y="4616952"/>
              <a:ext cx="2244223" cy="802714"/>
              <a:chOff x="3567589" y="4552005"/>
              <a:chExt cx="2244223" cy="802714"/>
            </a:xfrm>
          </p:grpSpPr>
          <p:sp>
            <p:nvSpPr>
              <p:cNvPr id="19462" name="Arrow: Up-Down 19461">
                <a:extLst>
                  <a:ext uri="{FF2B5EF4-FFF2-40B4-BE49-F238E27FC236}">
                    <a16:creationId xmlns:a16="http://schemas.microsoft.com/office/drawing/2014/main" id="{03C0F9DC-CF8B-441F-8E7B-08EC57453092}"/>
                  </a:ext>
                </a:extLst>
              </p:cNvPr>
              <p:cNvSpPr/>
              <p:nvPr/>
            </p:nvSpPr>
            <p:spPr bwMode="auto">
              <a:xfrm>
                <a:off x="5356182" y="4597660"/>
                <a:ext cx="455630" cy="757059"/>
              </a:xfrm>
              <a:prstGeom prst="upDownArrow">
                <a:avLst/>
              </a:prstGeom>
              <a:solidFill>
                <a:schemeClr val="accent1">
                  <a:lumMod val="40000"/>
                  <a:lumOff val="60000"/>
                </a:schemeClr>
              </a:solidFill>
              <a:ln w="19050" cap="flat" cmpd="sng" algn="ctr">
                <a:solidFill>
                  <a:schemeClr val="bg1">
                    <a:lumMod val="60000"/>
                    <a:lumOff val="4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25000" noProof="0" dirty="0">
                  <a:ln>
                    <a:noFill/>
                  </a:ln>
                  <a:solidFill>
                    <a:srgbClr val="007B85"/>
                  </a:solidFill>
                  <a:effectLst/>
                  <a:uLnTx/>
                  <a:uFillTx/>
                  <a:latin typeface="Arial" charset="0"/>
                  <a:ea typeface="ＭＳ Ｐゴシック" charset="-128"/>
                  <a:cs typeface="+mn-cs"/>
                </a:endParaRPr>
              </a:p>
            </p:txBody>
          </p:sp>
          <p:sp>
            <p:nvSpPr>
              <p:cNvPr id="40" name="Arrow: Up-Down 39">
                <a:extLst>
                  <a:ext uri="{FF2B5EF4-FFF2-40B4-BE49-F238E27FC236}">
                    <a16:creationId xmlns:a16="http://schemas.microsoft.com/office/drawing/2014/main" id="{0345E5CA-A9B8-489D-9CBA-70AA51D5ED35}"/>
                  </a:ext>
                </a:extLst>
              </p:cNvPr>
              <p:cNvSpPr/>
              <p:nvPr/>
            </p:nvSpPr>
            <p:spPr bwMode="auto">
              <a:xfrm rot="2358993">
                <a:off x="3567589" y="4552005"/>
                <a:ext cx="455631" cy="757060"/>
              </a:xfrm>
              <a:prstGeom prst="upDownArrow">
                <a:avLst/>
              </a:prstGeom>
              <a:solidFill>
                <a:schemeClr val="accent1">
                  <a:lumMod val="40000"/>
                  <a:lumOff val="60000"/>
                </a:schemeClr>
              </a:solidFill>
              <a:ln w="19050" cap="flat" cmpd="sng" algn="ctr">
                <a:solidFill>
                  <a:schemeClr val="bg1">
                    <a:lumMod val="60000"/>
                    <a:lumOff val="40000"/>
                  </a:schemeClr>
                </a:solid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25000" noProof="0" dirty="0">
                  <a:ln>
                    <a:noFill/>
                  </a:ln>
                  <a:solidFill>
                    <a:srgbClr val="007B85"/>
                  </a:solidFill>
                  <a:effectLst/>
                  <a:uLnTx/>
                  <a:uFillTx/>
                  <a:latin typeface="Arial" charset="0"/>
                  <a:ea typeface="ＭＳ Ｐゴシック" charset="-128"/>
                  <a:cs typeface="+mn-cs"/>
                </a:endParaRPr>
              </a:p>
            </p:txBody>
          </p:sp>
        </p:grpSp>
      </p:grpSp>
      <p:sp>
        <p:nvSpPr>
          <p:cNvPr id="49" name="Oval 48">
            <a:extLst>
              <a:ext uri="{FF2B5EF4-FFF2-40B4-BE49-F238E27FC236}">
                <a16:creationId xmlns:a16="http://schemas.microsoft.com/office/drawing/2014/main" id="{280471B1-F521-43AB-B951-F7A30EE0DDBA}"/>
              </a:ext>
            </a:extLst>
          </p:cNvPr>
          <p:cNvSpPr/>
          <p:nvPr/>
        </p:nvSpPr>
        <p:spPr>
          <a:xfrm>
            <a:off x="6939575" y="2397468"/>
            <a:ext cx="1143000" cy="1143000"/>
          </a:xfrm>
          <a:prstGeom prst="ellipse">
            <a:avLst/>
          </a:prstGeom>
          <a:ln>
            <a:solidFill>
              <a:schemeClr val="bg1">
                <a:lumMod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dirty="0"/>
          </a:p>
        </p:txBody>
      </p:sp>
      <p:sp>
        <p:nvSpPr>
          <p:cNvPr id="51" name="Oval 8">
            <a:extLst>
              <a:ext uri="{FF2B5EF4-FFF2-40B4-BE49-F238E27FC236}">
                <a16:creationId xmlns:a16="http://schemas.microsoft.com/office/drawing/2014/main" id="{F2C6EBA5-5B81-4A93-B1C5-692940C7B9AA}"/>
              </a:ext>
            </a:extLst>
          </p:cNvPr>
          <p:cNvSpPr txBox="1"/>
          <p:nvPr/>
        </p:nvSpPr>
        <p:spPr>
          <a:xfrm>
            <a:off x="7129199" y="2577864"/>
            <a:ext cx="808038" cy="808038"/>
          </a:xfrm>
          <a:prstGeom prst="rect">
            <a:avLst/>
          </a:prstGeom>
        </p:spPr>
        <p:style>
          <a:lnRef idx="0">
            <a:scrgbClr r="0" g="0" b="0"/>
          </a:lnRef>
          <a:fillRef idx="0">
            <a:scrgbClr r="0" g="0" b="0"/>
          </a:fillRef>
          <a:effectRef idx="0">
            <a:scrgbClr r="0" g="0" b="0"/>
          </a:effectRef>
          <a:fontRef idx="minor">
            <a:schemeClr val="lt1"/>
          </a:fontRef>
        </p:style>
        <p:txBody>
          <a:bodyPr lIns="15240" tIns="15240" rIns="15240" bIns="15240" spcCol="1270" anchor="ctr"/>
          <a:lstStyle/>
          <a:p>
            <a:pPr marL="0" marR="0" lvl="0" indent="0" algn="ctr" defTabSz="533400" rtl="0" eaLnBrk="0" fontAlgn="base" latinLnBrk="0" hangingPunct="0">
              <a:lnSpc>
                <a:spcPct val="90000"/>
              </a:lnSpc>
              <a:spcBef>
                <a:spcPct val="0"/>
              </a:spcBef>
              <a:spcAft>
                <a:spcPct val="35000"/>
              </a:spcAft>
              <a:buClrTx/>
              <a:buSzTx/>
              <a:buFontTx/>
              <a:buNone/>
              <a:tabLst/>
              <a:defRPr/>
            </a:pPr>
            <a:r>
              <a:rPr kumimoji="0" lang="en-GB" sz="1200" b="1" i="0" u="none" strike="noStrike" kern="1200" cap="none" spc="0" normalizeH="0" baseline="0" noProof="0" dirty="0">
                <a:ln>
                  <a:noFill/>
                </a:ln>
                <a:solidFill>
                  <a:schemeClr val="tx2"/>
                </a:solidFill>
                <a:effectLst/>
                <a:uLnTx/>
                <a:uFillTx/>
                <a:latin typeface="Arial"/>
                <a:ea typeface="ＭＳ Ｐゴシック"/>
                <a:cs typeface="+mn-cs"/>
              </a:rPr>
              <a:t>Child</a:t>
            </a:r>
          </a:p>
        </p:txBody>
      </p:sp>
      <p:grpSp>
        <p:nvGrpSpPr>
          <p:cNvPr id="17415" name="Group 19465">
            <a:extLst>
              <a:ext uri="{FF2B5EF4-FFF2-40B4-BE49-F238E27FC236}">
                <a16:creationId xmlns:a16="http://schemas.microsoft.com/office/drawing/2014/main" id="{1722B7C4-4DB9-4E64-8534-A94945A18154}"/>
              </a:ext>
            </a:extLst>
          </p:cNvPr>
          <p:cNvGrpSpPr>
            <a:grpSpLocks/>
          </p:cNvGrpSpPr>
          <p:nvPr/>
        </p:nvGrpSpPr>
        <p:grpSpPr bwMode="auto">
          <a:xfrm>
            <a:off x="9216217" y="2259875"/>
            <a:ext cx="1054894" cy="1287462"/>
            <a:chOff x="7358437" y="2173700"/>
            <a:chExt cx="1224920" cy="1496684"/>
          </a:xfrm>
        </p:grpSpPr>
        <p:sp>
          <p:nvSpPr>
            <p:cNvPr id="17416" name="Rectangle 44">
              <a:extLst>
                <a:ext uri="{FF2B5EF4-FFF2-40B4-BE49-F238E27FC236}">
                  <a16:creationId xmlns:a16="http://schemas.microsoft.com/office/drawing/2014/main" id="{98BB9642-F5A6-4061-8B46-722AADAC48B0}"/>
                </a:ext>
              </a:extLst>
            </p:cNvPr>
            <p:cNvSpPr>
              <a:spLocks noChangeArrowheads="1"/>
            </p:cNvSpPr>
            <p:nvPr/>
          </p:nvSpPr>
          <p:spPr bwMode="auto">
            <a:xfrm>
              <a:off x="7358437" y="2173700"/>
              <a:ext cx="118917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dirty="0">
                  <a:ln>
                    <a:noFill/>
                  </a:ln>
                  <a:solidFill>
                    <a:srgbClr val="007B85"/>
                  </a:solidFill>
                  <a:effectLst/>
                  <a:uLnTx/>
                  <a:uFillTx/>
                  <a:latin typeface="Arial" panose="020B0604020202020204" pitchFamily="34" charset="0"/>
                  <a:ea typeface="MS PGothic" panose="020B0600070205080204" pitchFamily="34" charset="-128"/>
                  <a:cs typeface="+mn-cs"/>
                </a:rPr>
                <a:t>Transition</a:t>
              </a:r>
            </a:p>
          </p:txBody>
        </p:sp>
        <p:sp>
          <p:nvSpPr>
            <p:cNvPr id="17417" name="Rectangle 45">
              <a:extLst>
                <a:ext uri="{FF2B5EF4-FFF2-40B4-BE49-F238E27FC236}">
                  <a16:creationId xmlns:a16="http://schemas.microsoft.com/office/drawing/2014/main" id="{4E59BEED-EF1D-42AA-865C-B5FD40E997B2}"/>
                </a:ext>
              </a:extLst>
            </p:cNvPr>
            <p:cNvSpPr>
              <a:spLocks noChangeArrowheads="1"/>
            </p:cNvSpPr>
            <p:nvPr/>
          </p:nvSpPr>
          <p:spPr bwMode="auto">
            <a:xfrm>
              <a:off x="7359945" y="3301052"/>
              <a:ext cx="12234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7B85"/>
                  </a:solidFill>
                  <a:effectLst/>
                  <a:uLnTx/>
                  <a:uFillTx/>
                  <a:latin typeface="Arial" panose="020B0604020202020204" pitchFamily="34" charset="0"/>
                  <a:ea typeface="MS PGothic" panose="020B0600070205080204" pitchFamily="34" charset="-128"/>
                  <a:cs typeface="+mn-cs"/>
                </a:rPr>
                <a:t>Adulthood</a:t>
              </a:r>
            </a:p>
          </p:txBody>
        </p:sp>
        <p:sp>
          <p:nvSpPr>
            <p:cNvPr id="17418" name="Arrow: Down 19464">
              <a:extLst>
                <a:ext uri="{FF2B5EF4-FFF2-40B4-BE49-F238E27FC236}">
                  <a16:creationId xmlns:a16="http://schemas.microsoft.com/office/drawing/2014/main" id="{BFEF2B24-DBE1-4F96-B1B4-5E936857DB96}"/>
                </a:ext>
              </a:extLst>
            </p:cNvPr>
            <p:cNvSpPr>
              <a:spLocks noChangeArrowheads="1"/>
            </p:cNvSpPr>
            <p:nvPr/>
          </p:nvSpPr>
          <p:spPr bwMode="auto">
            <a:xfrm>
              <a:off x="7805109" y="2696140"/>
              <a:ext cx="295283" cy="487072"/>
            </a:xfrm>
            <a:prstGeom prst="downArrow">
              <a:avLst>
                <a:gd name="adj1" fmla="val 50000"/>
                <a:gd name="adj2" fmla="val 49997"/>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altLang="en-US" sz="1800" b="1" i="0" u="none" strike="noStrike" kern="1200" cap="none" spc="0" normalizeH="0" baseline="-25000" noProof="0">
                <a:ln>
                  <a:noFill/>
                </a:ln>
                <a:solidFill>
                  <a:srgbClr val="007B85"/>
                </a:solidFill>
                <a:effectLst/>
                <a:uLnTx/>
                <a:uFillTx/>
                <a:latin typeface="Arial" panose="020B0604020202020204" pitchFamily="34" charset="0"/>
                <a:ea typeface="MS PGothic" panose="020B0600070205080204" pitchFamily="34" charset="-128"/>
                <a:cs typeface="+mn-cs"/>
              </a:endParaRPr>
            </a:p>
          </p:txBody>
        </p:sp>
      </p:grpSp>
      <p:sp>
        <p:nvSpPr>
          <p:cNvPr id="35" name="TextBox 34">
            <a:extLst>
              <a:ext uri="{FF2B5EF4-FFF2-40B4-BE49-F238E27FC236}">
                <a16:creationId xmlns:a16="http://schemas.microsoft.com/office/drawing/2014/main" id="{334EA1EB-96F3-4161-A2BB-5C593ABBCDC0}"/>
              </a:ext>
            </a:extLst>
          </p:cNvPr>
          <p:cNvSpPr txBox="1"/>
          <p:nvPr/>
        </p:nvSpPr>
        <p:spPr>
          <a:xfrm>
            <a:off x="1916202" y="1857226"/>
            <a:ext cx="2605893" cy="2800767"/>
          </a:xfrm>
          <a:prstGeom prst="rect">
            <a:avLst/>
          </a:prstGeom>
          <a:solidFill>
            <a:schemeClr val="bg2">
              <a:lumMod val="95000"/>
            </a:schemeClr>
          </a:solidFill>
          <a:ln>
            <a:solidFill>
              <a:schemeClr val="bg2">
                <a:lumMod val="85000"/>
              </a:schemeClr>
            </a:solidFill>
          </a:ln>
        </p:spPr>
        <p:txBody>
          <a:bodyPr wrap="square">
            <a:spAutoFit/>
          </a:bodyPr>
          <a:lstStyle/>
          <a:p>
            <a:pPr algn="ctr"/>
            <a:r>
              <a:rPr lang="en-US" dirty="0">
                <a:solidFill>
                  <a:srgbClr val="002060"/>
                </a:solidFill>
              </a:rPr>
              <a:t>Oral health </a:t>
            </a:r>
            <a:r>
              <a:rPr lang="en-US" dirty="0"/>
              <a:t>‘A standard of health of the oral &amp; related tissues which enables an individual to eat, speak &amp; </a:t>
            </a:r>
            <a:r>
              <a:rPr lang="en-US" dirty="0" err="1"/>
              <a:t>socialise</a:t>
            </a:r>
            <a:r>
              <a:rPr lang="en-US" dirty="0"/>
              <a:t> without active disease or embarrassment and which </a:t>
            </a:r>
            <a:r>
              <a:rPr lang="en-US" i="1" dirty="0"/>
              <a:t>contributes to general wellbeing</a:t>
            </a:r>
            <a:r>
              <a:rPr lang="en-US" dirty="0"/>
              <a:t>’ </a:t>
            </a:r>
            <a:r>
              <a:rPr lang="en-US" sz="1400" dirty="0">
                <a:solidFill>
                  <a:schemeClr val="bg2">
                    <a:lumMod val="65000"/>
                  </a:schemeClr>
                </a:solidFill>
              </a:rPr>
              <a:t>(Department of Health, 1994) </a:t>
            </a:r>
            <a:endParaRPr lang="en-GB" sz="1400" dirty="0">
              <a:solidFill>
                <a:schemeClr val="bg2">
                  <a:lumMod val="65000"/>
                </a:schemeClr>
              </a:solidFill>
            </a:endParaRPr>
          </a:p>
        </p:txBody>
      </p:sp>
    </p:spTree>
    <p:extLst>
      <p:ext uri="{BB962C8B-B14F-4D97-AF65-F5344CB8AC3E}">
        <p14:creationId xmlns:p14="http://schemas.microsoft.com/office/powerpoint/2010/main" val="3218394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671467D-8702-4973-8F8D-71D47309B4EF}"/>
              </a:ext>
            </a:extLst>
          </p:cNvPr>
          <p:cNvSpPr>
            <a:spLocks noGrp="1" noChangeArrowheads="1"/>
          </p:cNvSpPr>
          <p:nvPr>
            <p:ph type="title"/>
          </p:nvPr>
        </p:nvSpPr>
        <p:spPr>
          <a:xfrm>
            <a:off x="2640013" y="981075"/>
            <a:ext cx="8229600" cy="1143000"/>
          </a:xfrm>
        </p:spPr>
        <p:txBody>
          <a:bodyPr/>
          <a:lstStyle/>
          <a:p>
            <a:r>
              <a:rPr lang="en-US" altLang="en-US" b="1" dirty="0">
                <a:solidFill>
                  <a:srgbClr val="002060"/>
                </a:solidFill>
              </a:rPr>
              <a:t>Do teeth matter…..?</a:t>
            </a:r>
            <a:endParaRPr lang="en-AU" altLang="en-US" b="1" dirty="0">
              <a:solidFill>
                <a:srgbClr val="002060"/>
              </a:solidFill>
            </a:endParaRPr>
          </a:p>
        </p:txBody>
      </p:sp>
      <p:sp>
        <p:nvSpPr>
          <p:cNvPr id="480259" name="Rectangle 3">
            <a:extLst>
              <a:ext uri="{FF2B5EF4-FFF2-40B4-BE49-F238E27FC236}">
                <a16:creationId xmlns:a16="http://schemas.microsoft.com/office/drawing/2014/main" id="{75AA99AE-F41B-45C7-9BFA-BD17B031D913}"/>
              </a:ext>
            </a:extLst>
          </p:cNvPr>
          <p:cNvSpPr>
            <a:spLocks noGrp="1" noChangeArrowheads="1"/>
          </p:cNvSpPr>
          <p:nvPr>
            <p:ph type="body" idx="1"/>
          </p:nvPr>
        </p:nvSpPr>
        <p:spPr>
          <a:xfrm>
            <a:off x="2351585" y="2209800"/>
            <a:ext cx="4457203" cy="3955504"/>
          </a:xfrm>
        </p:spPr>
        <p:txBody>
          <a:bodyPr/>
          <a:lstStyle/>
          <a:p>
            <a:pPr marL="431800" indent="-342900">
              <a:lnSpc>
                <a:spcPct val="80000"/>
              </a:lnSpc>
              <a:buFont typeface="Arial" panose="020B0604020202020204" pitchFamily="34" charset="0"/>
              <a:buChar char="•"/>
              <a:defRPr/>
            </a:pPr>
            <a:r>
              <a:rPr lang="en-US" altLang="en-US" sz="2400" dirty="0">
                <a:solidFill>
                  <a:srgbClr val="7030A0"/>
                </a:solidFill>
              </a:rPr>
              <a:t>Babies / tooth fairy / braces</a:t>
            </a:r>
          </a:p>
          <a:p>
            <a:pPr marL="431800" indent="-342900">
              <a:lnSpc>
                <a:spcPct val="80000"/>
              </a:lnSpc>
              <a:buFont typeface="Arial" panose="020B0604020202020204" pitchFamily="34" charset="0"/>
              <a:buChar char="•"/>
              <a:defRPr/>
            </a:pPr>
            <a:endParaRPr lang="en-US" altLang="en-US" sz="2400" dirty="0">
              <a:solidFill>
                <a:srgbClr val="7030A0"/>
              </a:solidFill>
            </a:endParaRPr>
          </a:p>
          <a:p>
            <a:pPr marL="431800" indent="-342900">
              <a:lnSpc>
                <a:spcPct val="80000"/>
              </a:lnSpc>
              <a:buFont typeface="Arial" panose="020B0604020202020204" pitchFamily="34" charset="0"/>
              <a:buChar char="•"/>
              <a:defRPr/>
            </a:pPr>
            <a:r>
              <a:rPr lang="en-US" altLang="en-US" sz="2400" dirty="0">
                <a:solidFill>
                  <a:schemeClr val="accent4">
                    <a:lumMod val="50000"/>
                  </a:schemeClr>
                </a:solidFill>
              </a:rPr>
              <a:t>Milk / baby / primary teeth</a:t>
            </a:r>
          </a:p>
          <a:p>
            <a:pPr marL="431800" indent="-342900">
              <a:lnSpc>
                <a:spcPct val="80000"/>
              </a:lnSpc>
              <a:buFont typeface="Arial" panose="020B0604020202020204" pitchFamily="34" charset="0"/>
              <a:buChar char="•"/>
              <a:defRPr/>
            </a:pPr>
            <a:endParaRPr lang="en-US" altLang="en-US" sz="2400" dirty="0"/>
          </a:p>
          <a:p>
            <a:pPr marL="431800" indent="-342900">
              <a:lnSpc>
                <a:spcPct val="80000"/>
              </a:lnSpc>
              <a:buFont typeface="Arial" panose="020B0604020202020204" pitchFamily="34" charset="0"/>
              <a:buChar char="•"/>
              <a:defRPr/>
            </a:pPr>
            <a:r>
              <a:rPr lang="en-US" altLang="en-US" sz="2400" dirty="0"/>
              <a:t>Function</a:t>
            </a:r>
          </a:p>
          <a:p>
            <a:pPr>
              <a:lnSpc>
                <a:spcPct val="80000"/>
              </a:lnSpc>
              <a:defRPr/>
            </a:pPr>
            <a:endParaRPr lang="en-US" altLang="en-US" sz="2400" dirty="0"/>
          </a:p>
          <a:p>
            <a:pPr marL="431800" indent="-342900">
              <a:lnSpc>
                <a:spcPct val="80000"/>
              </a:lnSpc>
              <a:buFont typeface="Arial" panose="020B0604020202020204" pitchFamily="34" charset="0"/>
              <a:buChar char="•"/>
              <a:defRPr/>
            </a:pPr>
            <a:r>
              <a:rPr lang="en-US" altLang="en-US" sz="2400" dirty="0"/>
              <a:t>Aesthetics</a:t>
            </a:r>
          </a:p>
          <a:p>
            <a:pPr>
              <a:lnSpc>
                <a:spcPct val="80000"/>
              </a:lnSpc>
              <a:defRPr/>
            </a:pPr>
            <a:endParaRPr lang="en-US" altLang="en-US" sz="2400" dirty="0"/>
          </a:p>
          <a:p>
            <a:pPr marL="431800" indent="-342900">
              <a:lnSpc>
                <a:spcPct val="80000"/>
              </a:lnSpc>
              <a:buFont typeface="Arial" panose="020B0604020202020204" pitchFamily="34" charset="0"/>
              <a:buChar char="•"/>
              <a:defRPr/>
            </a:pPr>
            <a:r>
              <a:rPr lang="en-US" altLang="en-US" sz="2400" dirty="0"/>
              <a:t>Health</a:t>
            </a:r>
          </a:p>
          <a:p>
            <a:pPr>
              <a:lnSpc>
                <a:spcPct val="80000"/>
              </a:lnSpc>
              <a:defRPr/>
            </a:pPr>
            <a:endParaRPr lang="en-US" altLang="en-US" sz="2400" dirty="0"/>
          </a:p>
          <a:p>
            <a:pPr marL="431800" indent="-342900">
              <a:lnSpc>
                <a:spcPct val="80000"/>
              </a:lnSpc>
              <a:buFont typeface="Arial" panose="020B0604020202020204" pitchFamily="34" charset="0"/>
              <a:buChar char="•"/>
              <a:defRPr/>
            </a:pPr>
            <a:r>
              <a:rPr lang="en-US" altLang="en-US" sz="2400" dirty="0"/>
              <a:t>Long-term effects on child</a:t>
            </a:r>
          </a:p>
          <a:p>
            <a:pPr>
              <a:lnSpc>
                <a:spcPct val="80000"/>
              </a:lnSpc>
              <a:defRPr/>
            </a:pPr>
            <a:r>
              <a:rPr lang="en-US" altLang="en-US" sz="2400" dirty="0"/>
              <a:t>	</a:t>
            </a:r>
            <a:r>
              <a:rPr lang="en-US" altLang="en-US" sz="2400" i="1" dirty="0">
                <a:solidFill>
                  <a:schemeClr val="bg2">
                    <a:lumMod val="50000"/>
                  </a:schemeClr>
                </a:solidFill>
              </a:rPr>
              <a:t>(underlying adult teeth)</a:t>
            </a:r>
            <a:endParaRPr lang="en-AU" altLang="en-US" sz="2400" i="1" dirty="0">
              <a:solidFill>
                <a:schemeClr val="bg2">
                  <a:lumMod val="50000"/>
                </a:schemeClr>
              </a:solidFill>
            </a:endParaRPr>
          </a:p>
        </p:txBody>
      </p:sp>
      <p:pic>
        <p:nvPicPr>
          <p:cNvPr id="5124" name="Picture 3" descr="Growth_and_Development_RCS_Skull">
            <a:extLst>
              <a:ext uri="{FF2B5EF4-FFF2-40B4-BE49-F238E27FC236}">
                <a16:creationId xmlns:a16="http://schemas.microsoft.com/office/drawing/2014/main" id="{8C93C8C9-C3F1-4548-A418-EA08E9951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1643" r="2762"/>
          <a:stretch>
            <a:fillRect/>
          </a:stretch>
        </p:blipFill>
        <p:spPr bwMode="auto">
          <a:xfrm>
            <a:off x="7032105" y="2348880"/>
            <a:ext cx="3311141" cy="291026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204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F7E5-C9A2-42E0-AC8E-A04943DCBBB6}"/>
              </a:ext>
            </a:extLst>
          </p:cNvPr>
          <p:cNvSpPr>
            <a:spLocks noGrp="1"/>
          </p:cNvSpPr>
          <p:nvPr>
            <p:ph type="title"/>
          </p:nvPr>
        </p:nvSpPr>
        <p:spPr/>
        <p:txBody>
          <a:bodyPr/>
          <a:lstStyle/>
          <a:p>
            <a:r>
              <a:rPr lang="en-GB" sz="2800" b="1" dirty="0">
                <a:solidFill>
                  <a:srgbClr val="002060"/>
                </a:solidFill>
              </a:rPr>
              <a:t>Common problems with teeth</a:t>
            </a:r>
            <a:br>
              <a:rPr lang="en-GB" sz="2800" b="1" dirty="0">
                <a:solidFill>
                  <a:schemeClr val="bg2">
                    <a:lumMod val="50000"/>
                  </a:schemeClr>
                </a:solidFill>
              </a:rPr>
            </a:br>
            <a:endParaRPr lang="en-GB" dirty="0"/>
          </a:p>
        </p:txBody>
      </p:sp>
      <p:sp>
        <p:nvSpPr>
          <p:cNvPr id="3" name="Content Placeholder 2">
            <a:extLst>
              <a:ext uri="{FF2B5EF4-FFF2-40B4-BE49-F238E27FC236}">
                <a16:creationId xmlns:a16="http://schemas.microsoft.com/office/drawing/2014/main" id="{B0F9D33E-E942-43AC-85A7-9FDA892EE217}"/>
              </a:ext>
            </a:extLst>
          </p:cNvPr>
          <p:cNvSpPr>
            <a:spLocks noGrp="1"/>
          </p:cNvSpPr>
          <p:nvPr>
            <p:ph idx="1"/>
          </p:nvPr>
        </p:nvSpPr>
        <p:spPr>
          <a:xfrm>
            <a:off x="2495600" y="2564905"/>
            <a:ext cx="8064896" cy="4429125"/>
          </a:xfrm>
        </p:spPr>
        <p:txBody>
          <a:bodyPr/>
          <a:lstStyle/>
          <a:p>
            <a:pPr marL="431800" indent="-342900">
              <a:buFont typeface="Arial" panose="020B0604020202020204" pitchFamily="34" charset="0"/>
              <a:buChar char="•"/>
            </a:pPr>
            <a:r>
              <a:rPr lang="en-US" sz="2400" dirty="0"/>
              <a:t>Decay / dental caries</a:t>
            </a:r>
          </a:p>
          <a:p>
            <a:pPr marL="431800" indent="-342900">
              <a:buFont typeface="Arial" panose="020B0604020202020204" pitchFamily="34" charset="0"/>
              <a:buChar char="•"/>
            </a:pPr>
            <a:r>
              <a:rPr lang="en-US" sz="2400" dirty="0"/>
              <a:t>Dental trauma</a:t>
            </a:r>
          </a:p>
          <a:p>
            <a:pPr marL="431800" indent="-342900">
              <a:buFont typeface="Arial" panose="020B0604020202020204" pitchFamily="34" charset="0"/>
              <a:buChar char="•"/>
            </a:pPr>
            <a:r>
              <a:rPr lang="en-US" sz="2400" dirty="0"/>
              <a:t>Dental anomalies – tooth number / size / shape / form / structure</a:t>
            </a:r>
          </a:p>
          <a:p>
            <a:pPr marL="431800" indent="-342900">
              <a:buFont typeface="Arial" panose="020B0604020202020204" pitchFamily="34" charset="0"/>
              <a:buChar char="•"/>
            </a:pPr>
            <a:r>
              <a:rPr lang="en-US" sz="2400" dirty="0"/>
              <a:t>Orthodontic-related – impacted teeth, occlusal problems</a:t>
            </a:r>
          </a:p>
          <a:p>
            <a:pPr marL="431800" indent="-342900">
              <a:buFont typeface="Arial" panose="020B0604020202020204" pitchFamily="34" charset="0"/>
              <a:buChar char="•"/>
            </a:pPr>
            <a:r>
              <a:rPr lang="en-US" sz="2400" dirty="0"/>
              <a:t>Oral mucosal problems – ulcers, lumps &amp; bumps</a:t>
            </a:r>
          </a:p>
          <a:p>
            <a:pPr marL="431800" indent="-342900">
              <a:buFont typeface="Arial" panose="020B0604020202020204" pitchFamily="34" charset="0"/>
              <a:buChar char="•"/>
            </a:pPr>
            <a:r>
              <a:rPr lang="en-US" sz="2400" dirty="0"/>
              <a:t>Periodontal</a:t>
            </a:r>
          </a:p>
          <a:p>
            <a:pPr marL="431800" indent="-342900">
              <a:buFont typeface="Arial" panose="020B0604020202020204" pitchFamily="34" charset="0"/>
              <a:buChar char="•"/>
            </a:pPr>
            <a:r>
              <a:rPr lang="en-US" sz="2400" dirty="0"/>
              <a:t>Pathology </a:t>
            </a:r>
          </a:p>
          <a:p>
            <a:pPr marL="431800" indent="-342900">
              <a:buFont typeface="Arial" panose="020B0604020202020204" pitchFamily="34" charset="0"/>
              <a:buChar char="•"/>
            </a:pPr>
            <a:endParaRPr lang="en-US" sz="2400" dirty="0"/>
          </a:p>
          <a:p>
            <a:pPr marL="431800" indent="-342900">
              <a:buFont typeface="Arial" panose="020B0604020202020204" pitchFamily="34" charset="0"/>
              <a:buChar char="•"/>
            </a:pPr>
            <a:endParaRPr lang="en-GB" dirty="0"/>
          </a:p>
        </p:txBody>
      </p:sp>
      <p:pic>
        <p:nvPicPr>
          <p:cNvPr id="4" name="Picture 2" descr="Dentist dentistry medical oral hygiene search tooth icon - Dental Premium  Color Symbol">
            <a:extLst>
              <a:ext uri="{FF2B5EF4-FFF2-40B4-BE49-F238E27FC236}">
                <a16:creationId xmlns:a16="http://schemas.microsoft.com/office/drawing/2014/main" id="{52843FE8-0BA8-494C-8DD6-3BA72B7B51F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rot="20590795">
            <a:off x="8909722" y="1500999"/>
            <a:ext cx="1299596" cy="129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52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eme1">
  <a:themeElements>
    <a:clrScheme name="2_Office Theme 1">
      <a:dk1>
        <a:srgbClr val="007B85"/>
      </a:dk1>
      <a:lt1>
        <a:srgbClr val="ACDCD4"/>
      </a:lt1>
      <a:dk2>
        <a:srgbClr val="00535E"/>
      </a:dk2>
      <a:lt2>
        <a:srgbClr val="FFFFFF"/>
      </a:lt2>
      <a:accent1>
        <a:srgbClr val="ACDCD4"/>
      </a:accent1>
      <a:accent2>
        <a:srgbClr val="A9C398"/>
      </a:accent2>
      <a:accent3>
        <a:srgbClr val="D2EBE6"/>
      </a:accent3>
      <a:accent4>
        <a:srgbClr val="006871"/>
      </a:accent4>
      <a:accent5>
        <a:srgbClr val="D2EBE6"/>
      </a:accent5>
      <a:accent6>
        <a:srgbClr val="99B089"/>
      </a:accent6>
      <a:hlink>
        <a:srgbClr val="00AFDB"/>
      </a:hlink>
      <a:folHlink>
        <a:srgbClr val="00539B"/>
      </a:folHlink>
    </a:clrScheme>
    <a:fontScheme name="2_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2500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1" i="0" u="none" strike="noStrike" cap="none" normalizeH="0" baseline="-25000" smtClean="0">
            <a:ln>
              <a:noFill/>
            </a:ln>
            <a:solidFill>
              <a:schemeClr val="tx1"/>
            </a:solidFill>
            <a:effectLst/>
            <a:latin typeface="Arial" charset="0"/>
            <a:ea typeface="ＭＳ Ｐゴシック" charset="-128"/>
          </a:defRPr>
        </a:defPPr>
      </a:lstStyle>
    </a:lnDef>
  </a:objectDefaults>
  <a:extraClrSchemeLst>
    <a:extraClrScheme>
      <a:clrScheme name="2_Office Theme 1">
        <a:dk1>
          <a:srgbClr val="007B85"/>
        </a:dk1>
        <a:lt1>
          <a:srgbClr val="ACDCD4"/>
        </a:lt1>
        <a:dk2>
          <a:srgbClr val="00535E"/>
        </a:dk2>
        <a:lt2>
          <a:srgbClr val="FFFFFF"/>
        </a:lt2>
        <a:accent1>
          <a:srgbClr val="ACDCD4"/>
        </a:accent1>
        <a:accent2>
          <a:srgbClr val="A9C398"/>
        </a:accent2>
        <a:accent3>
          <a:srgbClr val="D2EBE6"/>
        </a:accent3>
        <a:accent4>
          <a:srgbClr val="006871"/>
        </a:accent4>
        <a:accent5>
          <a:srgbClr val="D2EBE6"/>
        </a:accent5>
        <a:accent6>
          <a:srgbClr val="99B089"/>
        </a:accent6>
        <a:hlink>
          <a:srgbClr val="00AFDB"/>
        </a:hlink>
        <a:folHlink>
          <a:srgbClr val="00539B"/>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1917</Words>
  <Application>Microsoft Office PowerPoint</Application>
  <PresentationFormat>Widescreen</PresentationFormat>
  <Paragraphs>342</Paragraphs>
  <Slides>36</Slides>
  <Notes>2</Notes>
  <HiddenSlides>0</HiddenSlides>
  <MMClips>2</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36</vt:i4>
      </vt:variant>
    </vt:vector>
  </HeadingPairs>
  <TitlesOfParts>
    <vt:vector size="48" baseType="lpstr">
      <vt:lpstr>Arial</vt:lpstr>
      <vt:lpstr>Calibri</vt:lpstr>
      <vt:lpstr>Calibri Light</vt:lpstr>
      <vt:lpstr>interfaceregular</vt:lpstr>
      <vt:lpstr>Times New Roman</vt:lpstr>
      <vt:lpstr>Trebuchet MS</vt:lpstr>
      <vt:lpstr>Wingdings</vt:lpstr>
      <vt:lpstr>Office Theme</vt:lpstr>
      <vt:lpstr>1_Office Theme</vt:lpstr>
      <vt:lpstr>Office Theme</vt:lpstr>
      <vt:lpstr>Theme1</vt:lpstr>
      <vt:lpstr>Photo Editor Photo</vt:lpstr>
      <vt:lpstr>PowerPoint Presentation</vt:lpstr>
      <vt:lpstr>Homepage - Surrey Safeguarding Children Partnership (surreyscp.org.uk) SSCP-Final-Neglect-Strategy-2021-2023-1.pdf (surreyscp.org.uk)  Neglect-Strategy-on-a-page-April-2021.pdf (surreyscp.org.uk) Family Resilience and Early Help - Surrey County Council (surreycc.gov.uk)  </vt:lpstr>
      <vt:lpstr>PowerPoint Presentation</vt:lpstr>
      <vt:lpstr>  ‘Dental / Oral Neglect’  </vt:lpstr>
      <vt:lpstr>Objectives  </vt:lpstr>
      <vt:lpstr>Background – Paediatric Dentistry </vt:lpstr>
      <vt:lpstr>The landscape…</vt:lpstr>
      <vt:lpstr>Do teeth matter…..?</vt:lpstr>
      <vt:lpstr>Common problems with teeth </vt:lpstr>
      <vt:lpstr>PowerPoint Presentation</vt:lpstr>
      <vt:lpstr>Dental Caries </vt:lpstr>
      <vt:lpstr>PowerPoint Presentation</vt:lpstr>
      <vt:lpstr>PowerPoint Presentation</vt:lpstr>
      <vt:lpstr>PowerPoint Presentation</vt:lpstr>
      <vt:lpstr> Dental Trauma</vt:lpstr>
      <vt:lpstr>Optimal oral health - 4 essential components  </vt:lpstr>
      <vt:lpstr>‘Safeguarding is everyone’s responsibility’</vt:lpstr>
      <vt:lpstr>Contributors with similar challenges</vt:lpstr>
      <vt:lpstr>PowerPoint Presentation</vt:lpstr>
      <vt:lpstr>Role of the Dental Team</vt:lpstr>
      <vt:lpstr>Safeguarding Themes &amp; Case Examples</vt:lpstr>
      <vt:lpstr>Neglect &amp; Dental Neglect</vt:lpstr>
      <vt:lpstr>PowerPoint Presentation</vt:lpstr>
      <vt:lpstr>COVID-19 and the impact on child dental services in the UK</vt:lpstr>
      <vt:lpstr>Dental neglect</vt:lpstr>
      <vt:lpstr>Is dental caries neglect?     Managing neglect </vt:lpstr>
      <vt:lpstr>How can we address dental neglect? </vt:lpstr>
      <vt:lpstr>Integration – make every contact count  </vt:lpstr>
      <vt:lpstr>To summarise,  </vt:lpstr>
      <vt:lpstr>  ‘Dental / Oral Neglect’  </vt:lpstr>
      <vt:lpstr>GCP2 Project Manager Alex Dave</vt:lpstr>
      <vt:lpstr>GCP2 Project Manager Alex Dave  Graded-Care-Profile2-FAQs.pdf (surreyscp.org.uk)   Neglect Risk Assessment Tools – General Guidance   Graded Care Profile 2: measuring care, helping families - YouTube     </vt:lpstr>
      <vt:lpstr>PowerPoint Presentation</vt:lpstr>
      <vt:lpstr>PowerPoint Presentation</vt:lpstr>
      <vt:lpstr>PowerPoint Presentation</vt:lpstr>
      <vt:lpstr>Olive booking link; https://surreycoun.plateau.com/learning/user/portal.do?siteID=SCA&amp;landingPage=login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GCP2 Project Manager Alex Dave  Graded-Care-Profile2-FAQs.pdf (surreyscp.org.uk)   Neglect Risk Assessment Tools – General Guidance   Graded Care Profile 2: measuring care, helping families - YouTube</dc:title>
  <dc:creator>Sharon Young</dc:creator>
  <cp:lastModifiedBy>Liz Cassini</cp:lastModifiedBy>
  <cp:revision>14</cp:revision>
  <dcterms:created xsi:type="dcterms:W3CDTF">2021-05-25T07:07:31Z</dcterms:created>
  <dcterms:modified xsi:type="dcterms:W3CDTF">2021-06-07T10:24:58Z</dcterms:modified>
</cp:coreProperties>
</file>