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2" r:id="rId2"/>
    <p:sldMasterId id="2147483660" r:id="rId3"/>
    <p:sldMasterId id="2147483648" r:id="rId4"/>
  </p:sldMasterIdLst>
  <p:notesMasterIdLst>
    <p:notesMasterId r:id="rId32"/>
  </p:notesMasterIdLst>
  <p:sldIdLst>
    <p:sldId id="256" r:id="rId5"/>
    <p:sldId id="281" r:id="rId6"/>
    <p:sldId id="311" r:id="rId7"/>
    <p:sldId id="312" r:id="rId8"/>
    <p:sldId id="313" r:id="rId9"/>
    <p:sldId id="314" r:id="rId10"/>
    <p:sldId id="315" r:id="rId11"/>
    <p:sldId id="316" r:id="rId12"/>
    <p:sldId id="317" r:id="rId13"/>
    <p:sldId id="318" r:id="rId14"/>
    <p:sldId id="319" r:id="rId15"/>
    <p:sldId id="277" r:id="rId16"/>
    <p:sldId id="306" r:id="rId17"/>
    <p:sldId id="307" r:id="rId18"/>
    <p:sldId id="276" r:id="rId19"/>
    <p:sldId id="308" r:id="rId20"/>
    <p:sldId id="309" r:id="rId21"/>
    <p:sldId id="279" r:id="rId22"/>
    <p:sldId id="310" r:id="rId23"/>
    <p:sldId id="305" r:id="rId24"/>
    <p:sldId id="284" r:id="rId25"/>
    <p:sldId id="257" r:id="rId26"/>
    <p:sldId id="283" r:id="rId27"/>
    <p:sldId id="282" r:id="rId28"/>
    <p:sldId id="275" r:id="rId29"/>
    <p:sldId id="278"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5B152-6694-4764-8893-976E6A0635F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405CE8D-4014-4E74-A674-DFB1416D3F1F}">
      <dgm:prSet/>
      <dgm:spPr/>
      <dgm:t>
        <a:bodyPr/>
        <a:lstStyle/>
        <a:p>
          <a:r>
            <a:rPr lang="en-GB" b="1"/>
            <a:t>Medical neglect</a:t>
          </a:r>
          <a:r>
            <a:rPr lang="en-GB"/>
            <a:t>.</a:t>
          </a:r>
          <a:endParaRPr lang="en-US"/>
        </a:p>
      </dgm:t>
    </dgm:pt>
    <dgm:pt modelId="{164F7104-C750-41FF-B0F7-03C8CEB503D7}" type="parTrans" cxnId="{F0403551-0675-4127-913F-8A0CD76A1C11}">
      <dgm:prSet/>
      <dgm:spPr/>
      <dgm:t>
        <a:bodyPr/>
        <a:lstStyle/>
        <a:p>
          <a:endParaRPr lang="en-US"/>
        </a:p>
      </dgm:t>
    </dgm:pt>
    <dgm:pt modelId="{B7ABFBBB-A5D3-4277-B61C-B2556C1820E2}" type="sibTrans" cxnId="{F0403551-0675-4127-913F-8A0CD76A1C11}">
      <dgm:prSet/>
      <dgm:spPr/>
      <dgm:t>
        <a:bodyPr/>
        <a:lstStyle/>
        <a:p>
          <a:endParaRPr lang="en-US"/>
        </a:p>
      </dgm:t>
    </dgm:pt>
    <dgm:pt modelId="{1CF1307E-F3A2-4AC2-904B-1C08DB230D3B}">
      <dgm:prSet/>
      <dgm:spPr/>
      <dgm:t>
        <a:bodyPr/>
        <a:lstStyle/>
        <a:p>
          <a:r>
            <a:rPr lang="en-GB" b="1"/>
            <a:t>Nutritional neglect</a:t>
          </a:r>
          <a:r>
            <a:rPr lang="en-GB"/>
            <a:t>.</a:t>
          </a:r>
          <a:endParaRPr lang="en-US"/>
        </a:p>
      </dgm:t>
    </dgm:pt>
    <dgm:pt modelId="{CB8F8CB6-9CFD-4372-B23D-AF614DE7749A}" type="parTrans" cxnId="{1C7C285B-A56D-49BA-A983-1D865F3D46B7}">
      <dgm:prSet/>
      <dgm:spPr/>
      <dgm:t>
        <a:bodyPr/>
        <a:lstStyle/>
        <a:p>
          <a:endParaRPr lang="en-US"/>
        </a:p>
      </dgm:t>
    </dgm:pt>
    <dgm:pt modelId="{CA7E3E1E-A80F-4423-B510-6A3B52434490}" type="sibTrans" cxnId="{1C7C285B-A56D-49BA-A983-1D865F3D46B7}">
      <dgm:prSet/>
      <dgm:spPr/>
      <dgm:t>
        <a:bodyPr/>
        <a:lstStyle/>
        <a:p>
          <a:endParaRPr lang="en-US"/>
        </a:p>
      </dgm:t>
    </dgm:pt>
    <dgm:pt modelId="{6E012FDF-6022-4199-930E-C04C2BD54C4D}">
      <dgm:prSet/>
      <dgm:spPr/>
      <dgm:t>
        <a:bodyPr/>
        <a:lstStyle/>
        <a:p>
          <a:r>
            <a:rPr lang="en-GB" b="1"/>
            <a:t>Emotional neglect</a:t>
          </a:r>
          <a:endParaRPr lang="en-US"/>
        </a:p>
      </dgm:t>
    </dgm:pt>
    <dgm:pt modelId="{510AFE87-E224-422E-AC3B-59DF6D68B622}" type="parTrans" cxnId="{E9988468-2467-497C-B103-CF35D7456542}">
      <dgm:prSet/>
      <dgm:spPr/>
      <dgm:t>
        <a:bodyPr/>
        <a:lstStyle/>
        <a:p>
          <a:endParaRPr lang="en-US"/>
        </a:p>
      </dgm:t>
    </dgm:pt>
    <dgm:pt modelId="{691F8B03-2885-4FA8-A91F-0EF9D79864AF}" type="sibTrans" cxnId="{E9988468-2467-497C-B103-CF35D7456542}">
      <dgm:prSet/>
      <dgm:spPr/>
      <dgm:t>
        <a:bodyPr/>
        <a:lstStyle/>
        <a:p>
          <a:endParaRPr lang="en-US"/>
        </a:p>
      </dgm:t>
    </dgm:pt>
    <dgm:pt modelId="{92F8349B-9324-4754-8D87-BD839F741F5D}">
      <dgm:prSet/>
      <dgm:spPr/>
      <dgm:t>
        <a:bodyPr/>
        <a:lstStyle/>
        <a:p>
          <a:r>
            <a:rPr lang="en-GB" b="1"/>
            <a:t>Educational neglect</a:t>
          </a:r>
          <a:r>
            <a:rPr lang="en-GB"/>
            <a:t>.</a:t>
          </a:r>
          <a:endParaRPr lang="en-US"/>
        </a:p>
      </dgm:t>
    </dgm:pt>
    <dgm:pt modelId="{D8F14BEB-FA61-4255-84AB-E9E7DB1CDBA0}" type="parTrans" cxnId="{3E59FC35-D15C-44B4-8C9D-20FFA2CFCE57}">
      <dgm:prSet/>
      <dgm:spPr/>
      <dgm:t>
        <a:bodyPr/>
        <a:lstStyle/>
        <a:p>
          <a:endParaRPr lang="en-US"/>
        </a:p>
      </dgm:t>
    </dgm:pt>
    <dgm:pt modelId="{D830350A-2C0B-4770-BAB8-CA50161C9827}" type="sibTrans" cxnId="{3E59FC35-D15C-44B4-8C9D-20FFA2CFCE57}">
      <dgm:prSet/>
      <dgm:spPr/>
      <dgm:t>
        <a:bodyPr/>
        <a:lstStyle/>
        <a:p>
          <a:endParaRPr lang="en-US"/>
        </a:p>
      </dgm:t>
    </dgm:pt>
    <dgm:pt modelId="{574A9CD3-51F8-4815-947A-B96D9ADAC1D0}">
      <dgm:prSet/>
      <dgm:spPr/>
      <dgm:t>
        <a:bodyPr/>
        <a:lstStyle/>
        <a:p>
          <a:r>
            <a:rPr lang="en-GB" b="1"/>
            <a:t>Physical neglect</a:t>
          </a:r>
          <a:r>
            <a:rPr lang="en-GB"/>
            <a:t>.</a:t>
          </a:r>
          <a:endParaRPr lang="en-US"/>
        </a:p>
      </dgm:t>
    </dgm:pt>
    <dgm:pt modelId="{631AC6D0-D6F8-4DC1-BC54-E515F1448D8E}" type="parTrans" cxnId="{DFEBF48C-5F6A-4F06-90E0-CA7FA5983469}">
      <dgm:prSet/>
      <dgm:spPr/>
      <dgm:t>
        <a:bodyPr/>
        <a:lstStyle/>
        <a:p>
          <a:endParaRPr lang="en-US"/>
        </a:p>
      </dgm:t>
    </dgm:pt>
    <dgm:pt modelId="{654CEB50-122F-421F-BB3A-1FB2FD09DAFA}" type="sibTrans" cxnId="{DFEBF48C-5F6A-4F06-90E0-CA7FA5983469}">
      <dgm:prSet/>
      <dgm:spPr/>
      <dgm:t>
        <a:bodyPr/>
        <a:lstStyle/>
        <a:p>
          <a:endParaRPr lang="en-US"/>
        </a:p>
      </dgm:t>
    </dgm:pt>
    <dgm:pt modelId="{0594C4D1-8ACC-4061-83D9-D8582FE16A49}">
      <dgm:prSet/>
      <dgm:spPr/>
      <dgm:t>
        <a:bodyPr/>
        <a:lstStyle/>
        <a:p>
          <a:r>
            <a:rPr lang="en-GB" b="1"/>
            <a:t>Lack of supervision and guidance</a:t>
          </a:r>
          <a:r>
            <a:rPr lang="en-GB"/>
            <a:t>. </a:t>
          </a:r>
          <a:endParaRPr lang="en-US"/>
        </a:p>
      </dgm:t>
    </dgm:pt>
    <dgm:pt modelId="{941E55C2-006A-49A4-9C44-8A2D9E025065}" type="parTrans" cxnId="{28C088D3-09A4-4D4C-A0CF-C9284CDF44AF}">
      <dgm:prSet/>
      <dgm:spPr/>
      <dgm:t>
        <a:bodyPr/>
        <a:lstStyle/>
        <a:p>
          <a:endParaRPr lang="en-US"/>
        </a:p>
      </dgm:t>
    </dgm:pt>
    <dgm:pt modelId="{48394D7E-7087-49A8-A1DF-F930ECE75A90}" type="sibTrans" cxnId="{28C088D3-09A4-4D4C-A0CF-C9284CDF44AF}">
      <dgm:prSet/>
      <dgm:spPr/>
      <dgm:t>
        <a:bodyPr/>
        <a:lstStyle/>
        <a:p>
          <a:endParaRPr lang="en-US"/>
        </a:p>
      </dgm:t>
    </dgm:pt>
    <dgm:pt modelId="{A4482135-1F0A-4650-804D-3F3885537203}" type="pres">
      <dgm:prSet presAssocID="{22D5B152-6694-4764-8893-976E6A0635FE}" presName="vert0" presStyleCnt="0">
        <dgm:presLayoutVars>
          <dgm:dir/>
          <dgm:animOne val="branch"/>
          <dgm:animLvl val="lvl"/>
        </dgm:presLayoutVars>
      </dgm:prSet>
      <dgm:spPr/>
    </dgm:pt>
    <dgm:pt modelId="{FE5EB713-DE3C-4852-8CD5-732A1F353BFF}" type="pres">
      <dgm:prSet presAssocID="{1405CE8D-4014-4E74-A674-DFB1416D3F1F}" presName="thickLine" presStyleLbl="alignNode1" presStyleIdx="0" presStyleCnt="6"/>
      <dgm:spPr/>
    </dgm:pt>
    <dgm:pt modelId="{174A4893-04DA-4E4A-88DF-4DDC2E0FE62F}" type="pres">
      <dgm:prSet presAssocID="{1405CE8D-4014-4E74-A674-DFB1416D3F1F}" presName="horz1" presStyleCnt="0"/>
      <dgm:spPr/>
    </dgm:pt>
    <dgm:pt modelId="{3214BB74-2CEB-4B56-A004-541EB1035739}" type="pres">
      <dgm:prSet presAssocID="{1405CE8D-4014-4E74-A674-DFB1416D3F1F}" presName="tx1" presStyleLbl="revTx" presStyleIdx="0" presStyleCnt="6"/>
      <dgm:spPr/>
    </dgm:pt>
    <dgm:pt modelId="{8B566772-7026-4CD6-838F-826D09A3132D}" type="pres">
      <dgm:prSet presAssocID="{1405CE8D-4014-4E74-A674-DFB1416D3F1F}" presName="vert1" presStyleCnt="0"/>
      <dgm:spPr/>
    </dgm:pt>
    <dgm:pt modelId="{04951CDA-71AE-4CFA-93B2-8B862C85AB3B}" type="pres">
      <dgm:prSet presAssocID="{1CF1307E-F3A2-4AC2-904B-1C08DB230D3B}" presName="thickLine" presStyleLbl="alignNode1" presStyleIdx="1" presStyleCnt="6"/>
      <dgm:spPr/>
    </dgm:pt>
    <dgm:pt modelId="{8FB3FFA1-219B-4BFD-BEC6-81B6304E37DE}" type="pres">
      <dgm:prSet presAssocID="{1CF1307E-F3A2-4AC2-904B-1C08DB230D3B}" presName="horz1" presStyleCnt="0"/>
      <dgm:spPr/>
    </dgm:pt>
    <dgm:pt modelId="{1CED19CD-AF81-463E-A4D2-C11ED99E48DA}" type="pres">
      <dgm:prSet presAssocID="{1CF1307E-F3A2-4AC2-904B-1C08DB230D3B}" presName="tx1" presStyleLbl="revTx" presStyleIdx="1" presStyleCnt="6"/>
      <dgm:spPr/>
    </dgm:pt>
    <dgm:pt modelId="{C8C215B8-2119-4D0E-A14E-803E11AEE8F1}" type="pres">
      <dgm:prSet presAssocID="{1CF1307E-F3A2-4AC2-904B-1C08DB230D3B}" presName="vert1" presStyleCnt="0"/>
      <dgm:spPr/>
    </dgm:pt>
    <dgm:pt modelId="{A31DC494-03CC-4634-822B-A4279619B89D}" type="pres">
      <dgm:prSet presAssocID="{6E012FDF-6022-4199-930E-C04C2BD54C4D}" presName="thickLine" presStyleLbl="alignNode1" presStyleIdx="2" presStyleCnt="6"/>
      <dgm:spPr/>
    </dgm:pt>
    <dgm:pt modelId="{A013E8D3-29B9-4B5A-BABE-32F7FD0C16CA}" type="pres">
      <dgm:prSet presAssocID="{6E012FDF-6022-4199-930E-C04C2BD54C4D}" presName="horz1" presStyleCnt="0"/>
      <dgm:spPr/>
    </dgm:pt>
    <dgm:pt modelId="{C9EAB833-F7F6-4CA6-BB56-43C997E94877}" type="pres">
      <dgm:prSet presAssocID="{6E012FDF-6022-4199-930E-C04C2BD54C4D}" presName="tx1" presStyleLbl="revTx" presStyleIdx="2" presStyleCnt="6"/>
      <dgm:spPr/>
    </dgm:pt>
    <dgm:pt modelId="{4C946D28-5078-4EBA-8CBC-7A43B98CD485}" type="pres">
      <dgm:prSet presAssocID="{6E012FDF-6022-4199-930E-C04C2BD54C4D}" presName="vert1" presStyleCnt="0"/>
      <dgm:spPr/>
    </dgm:pt>
    <dgm:pt modelId="{882E0E4E-E997-4C24-8CDD-F16ECD32BD2E}" type="pres">
      <dgm:prSet presAssocID="{92F8349B-9324-4754-8D87-BD839F741F5D}" presName="thickLine" presStyleLbl="alignNode1" presStyleIdx="3" presStyleCnt="6"/>
      <dgm:spPr/>
    </dgm:pt>
    <dgm:pt modelId="{DEB07AF2-E50E-4C56-87B8-B92E7B6137D7}" type="pres">
      <dgm:prSet presAssocID="{92F8349B-9324-4754-8D87-BD839F741F5D}" presName="horz1" presStyleCnt="0"/>
      <dgm:spPr/>
    </dgm:pt>
    <dgm:pt modelId="{A2FA135A-4319-4E34-92EA-4B6E96E6D6CB}" type="pres">
      <dgm:prSet presAssocID="{92F8349B-9324-4754-8D87-BD839F741F5D}" presName="tx1" presStyleLbl="revTx" presStyleIdx="3" presStyleCnt="6"/>
      <dgm:spPr/>
    </dgm:pt>
    <dgm:pt modelId="{975BE8E4-7681-452F-8D7F-08B9C281B42B}" type="pres">
      <dgm:prSet presAssocID="{92F8349B-9324-4754-8D87-BD839F741F5D}" presName="vert1" presStyleCnt="0"/>
      <dgm:spPr/>
    </dgm:pt>
    <dgm:pt modelId="{A880D331-385A-4864-A89E-EC3BB07E3A3A}" type="pres">
      <dgm:prSet presAssocID="{574A9CD3-51F8-4815-947A-B96D9ADAC1D0}" presName="thickLine" presStyleLbl="alignNode1" presStyleIdx="4" presStyleCnt="6"/>
      <dgm:spPr/>
    </dgm:pt>
    <dgm:pt modelId="{0333D791-462C-437B-AA60-54B15F239AC5}" type="pres">
      <dgm:prSet presAssocID="{574A9CD3-51F8-4815-947A-B96D9ADAC1D0}" presName="horz1" presStyleCnt="0"/>
      <dgm:spPr/>
    </dgm:pt>
    <dgm:pt modelId="{799C5734-4A00-4CFA-8F2F-B02266274393}" type="pres">
      <dgm:prSet presAssocID="{574A9CD3-51F8-4815-947A-B96D9ADAC1D0}" presName="tx1" presStyleLbl="revTx" presStyleIdx="4" presStyleCnt="6"/>
      <dgm:spPr/>
    </dgm:pt>
    <dgm:pt modelId="{AD951D1B-470F-476E-B2AA-572F1FE76DDE}" type="pres">
      <dgm:prSet presAssocID="{574A9CD3-51F8-4815-947A-B96D9ADAC1D0}" presName="vert1" presStyleCnt="0"/>
      <dgm:spPr/>
    </dgm:pt>
    <dgm:pt modelId="{C9EEC262-23C4-45B6-B39D-C1D49B919B1F}" type="pres">
      <dgm:prSet presAssocID="{0594C4D1-8ACC-4061-83D9-D8582FE16A49}" presName="thickLine" presStyleLbl="alignNode1" presStyleIdx="5" presStyleCnt="6"/>
      <dgm:spPr/>
    </dgm:pt>
    <dgm:pt modelId="{EE84F39D-226A-4D9A-B122-63CAAB087434}" type="pres">
      <dgm:prSet presAssocID="{0594C4D1-8ACC-4061-83D9-D8582FE16A49}" presName="horz1" presStyleCnt="0"/>
      <dgm:spPr/>
    </dgm:pt>
    <dgm:pt modelId="{65B858CE-4BE3-4494-BAE2-AA34CB6CD6A3}" type="pres">
      <dgm:prSet presAssocID="{0594C4D1-8ACC-4061-83D9-D8582FE16A49}" presName="tx1" presStyleLbl="revTx" presStyleIdx="5" presStyleCnt="6"/>
      <dgm:spPr/>
    </dgm:pt>
    <dgm:pt modelId="{571EFD38-ABAD-4DE0-9AF2-193C37174CF3}" type="pres">
      <dgm:prSet presAssocID="{0594C4D1-8ACC-4061-83D9-D8582FE16A49}" presName="vert1" presStyleCnt="0"/>
      <dgm:spPr/>
    </dgm:pt>
  </dgm:ptLst>
  <dgm:cxnLst>
    <dgm:cxn modelId="{07A6CD23-F073-4E7E-861F-4605A8C2DC03}" type="presOf" srcId="{92F8349B-9324-4754-8D87-BD839F741F5D}" destId="{A2FA135A-4319-4E34-92EA-4B6E96E6D6CB}" srcOrd="0" destOrd="0" presId="urn:microsoft.com/office/officeart/2008/layout/LinedList"/>
    <dgm:cxn modelId="{0050952F-4984-414C-8886-6B13355AEFC3}" type="presOf" srcId="{22D5B152-6694-4764-8893-976E6A0635FE}" destId="{A4482135-1F0A-4650-804D-3F3885537203}" srcOrd="0" destOrd="0" presId="urn:microsoft.com/office/officeart/2008/layout/LinedList"/>
    <dgm:cxn modelId="{FF115A32-05CC-438C-96E9-5613DC1711D9}" type="presOf" srcId="{1CF1307E-F3A2-4AC2-904B-1C08DB230D3B}" destId="{1CED19CD-AF81-463E-A4D2-C11ED99E48DA}" srcOrd="0" destOrd="0" presId="urn:microsoft.com/office/officeart/2008/layout/LinedList"/>
    <dgm:cxn modelId="{3E59FC35-D15C-44B4-8C9D-20FFA2CFCE57}" srcId="{22D5B152-6694-4764-8893-976E6A0635FE}" destId="{92F8349B-9324-4754-8D87-BD839F741F5D}" srcOrd="3" destOrd="0" parTransId="{D8F14BEB-FA61-4255-84AB-E9E7DB1CDBA0}" sibTransId="{D830350A-2C0B-4770-BAB8-CA50161C9827}"/>
    <dgm:cxn modelId="{1C7C285B-A56D-49BA-A983-1D865F3D46B7}" srcId="{22D5B152-6694-4764-8893-976E6A0635FE}" destId="{1CF1307E-F3A2-4AC2-904B-1C08DB230D3B}" srcOrd="1" destOrd="0" parTransId="{CB8F8CB6-9CFD-4372-B23D-AF614DE7749A}" sibTransId="{CA7E3E1E-A80F-4423-B510-6A3B52434490}"/>
    <dgm:cxn modelId="{E9988468-2467-497C-B103-CF35D7456542}" srcId="{22D5B152-6694-4764-8893-976E6A0635FE}" destId="{6E012FDF-6022-4199-930E-C04C2BD54C4D}" srcOrd="2" destOrd="0" parTransId="{510AFE87-E224-422E-AC3B-59DF6D68B622}" sibTransId="{691F8B03-2885-4FA8-A91F-0EF9D79864AF}"/>
    <dgm:cxn modelId="{F0403551-0675-4127-913F-8A0CD76A1C11}" srcId="{22D5B152-6694-4764-8893-976E6A0635FE}" destId="{1405CE8D-4014-4E74-A674-DFB1416D3F1F}" srcOrd="0" destOrd="0" parTransId="{164F7104-C750-41FF-B0F7-03C8CEB503D7}" sibTransId="{B7ABFBBB-A5D3-4277-B61C-B2556C1820E2}"/>
    <dgm:cxn modelId="{2248678B-3BAB-4E5E-9088-508D7B0BD750}" type="presOf" srcId="{574A9CD3-51F8-4815-947A-B96D9ADAC1D0}" destId="{799C5734-4A00-4CFA-8F2F-B02266274393}" srcOrd="0" destOrd="0" presId="urn:microsoft.com/office/officeart/2008/layout/LinedList"/>
    <dgm:cxn modelId="{DFEBF48C-5F6A-4F06-90E0-CA7FA5983469}" srcId="{22D5B152-6694-4764-8893-976E6A0635FE}" destId="{574A9CD3-51F8-4815-947A-B96D9ADAC1D0}" srcOrd="4" destOrd="0" parTransId="{631AC6D0-D6F8-4DC1-BC54-E515F1448D8E}" sibTransId="{654CEB50-122F-421F-BB3A-1FB2FD09DAFA}"/>
    <dgm:cxn modelId="{D9F44DBB-23A4-4B40-9D88-37A49D51485D}" type="presOf" srcId="{0594C4D1-8ACC-4061-83D9-D8582FE16A49}" destId="{65B858CE-4BE3-4494-BAE2-AA34CB6CD6A3}" srcOrd="0" destOrd="0" presId="urn:microsoft.com/office/officeart/2008/layout/LinedList"/>
    <dgm:cxn modelId="{28C088D3-09A4-4D4C-A0CF-C9284CDF44AF}" srcId="{22D5B152-6694-4764-8893-976E6A0635FE}" destId="{0594C4D1-8ACC-4061-83D9-D8582FE16A49}" srcOrd="5" destOrd="0" parTransId="{941E55C2-006A-49A4-9C44-8A2D9E025065}" sibTransId="{48394D7E-7087-49A8-A1DF-F930ECE75A90}"/>
    <dgm:cxn modelId="{48D1AEDC-332D-43D7-9AA4-5FBE74F3B08E}" type="presOf" srcId="{6E012FDF-6022-4199-930E-C04C2BD54C4D}" destId="{C9EAB833-F7F6-4CA6-BB56-43C997E94877}" srcOrd="0" destOrd="0" presId="urn:microsoft.com/office/officeart/2008/layout/LinedList"/>
    <dgm:cxn modelId="{AE7FFEFA-9283-4091-9371-C9EB5D203CDE}" type="presOf" srcId="{1405CE8D-4014-4E74-A674-DFB1416D3F1F}" destId="{3214BB74-2CEB-4B56-A004-541EB1035739}" srcOrd="0" destOrd="0" presId="urn:microsoft.com/office/officeart/2008/layout/LinedList"/>
    <dgm:cxn modelId="{EFB9FEFB-95E9-4D42-AC44-12F4E3B47D5A}" type="presParOf" srcId="{A4482135-1F0A-4650-804D-3F3885537203}" destId="{FE5EB713-DE3C-4852-8CD5-732A1F353BFF}" srcOrd="0" destOrd="0" presId="urn:microsoft.com/office/officeart/2008/layout/LinedList"/>
    <dgm:cxn modelId="{67FFE6D5-5800-4392-A603-7482E93D0DFE}" type="presParOf" srcId="{A4482135-1F0A-4650-804D-3F3885537203}" destId="{174A4893-04DA-4E4A-88DF-4DDC2E0FE62F}" srcOrd="1" destOrd="0" presId="urn:microsoft.com/office/officeart/2008/layout/LinedList"/>
    <dgm:cxn modelId="{3AB67722-6D17-4C1F-A097-C94420DB6AFA}" type="presParOf" srcId="{174A4893-04DA-4E4A-88DF-4DDC2E0FE62F}" destId="{3214BB74-2CEB-4B56-A004-541EB1035739}" srcOrd="0" destOrd="0" presId="urn:microsoft.com/office/officeart/2008/layout/LinedList"/>
    <dgm:cxn modelId="{07BDE3AD-4830-4697-8A5C-77F9ED013202}" type="presParOf" srcId="{174A4893-04DA-4E4A-88DF-4DDC2E0FE62F}" destId="{8B566772-7026-4CD6-838F-826D09A3132D}" srcOrd="1" destOrd="0" presId="urn:microsoft.com/office/officeart/2008/layout/LinedList"/>
    <dgm:cxn modelId="{E52D7DCA-8E0B-4D92-A930-480AEA94D494}" type="presParOf" srcId="{A4482135-1F0A-4650-804D-3F3885537203}" destId="{04951CDA-71AE-4CFA-93B2-8B862C85AB3B}" srcOrd="2" destOrd="0" presId="urn:microsoft.com/office/officeart/2008/layout/LinedList"/>
    <dgm:cxn modelId="{2EE820CD-6BE0-4A1C-A2AF-B9D2146AA4EA}" type="presParOf" srcId="{A4482135-1F0A-4650-804D-3F3885537203}" destId="{8FB3FFA1-219B-4BFD-BEC6-81B6304E37DE}" srcOrd="3" destOrd="0" presId="urn:microsoft.com/office/officeart/2008/layout/LinedList"/>
    <dgm:cxn modelId="{7E8C0B2B-3284-42A8-A8F6-B1845EB164A0}" type="presParOf" srcId="{8FB3FFA1-219B-4BFD-BEC6-81B6304E37DE}" destId="{1CED19CD-AF81-463E-A4D2-C11ED99E48DA}" srcOrd="0" destOrd="0" presId="urn:microsoft.com/office/officeart/2008/layout/LinedList"/>
    <dgm:cxn modelId="{39D2ECD7-86C9-433D-A290-9343A7B22D6C}" type="presParOf" srcId="{8FB3FFA1-219B-4BFD-BEC6-81B6304E37DE}" destId="{C8C215B8-2119-4D0E-A14E-803E11AEE8F1}" srcOrd="1" destOrd="0" presId="urn:microsoft.com/office/officeart/2008/layout/LinedList"/>
    <dgm:cxn modelId="{18278A99-4E9A-4E01-9748-6504D9C2AE3D}" type="presParOf" srcId="{A4482135-1F0A-4650-804D-3F3885537203}" destId="{A31DC494-03CC-4634-822B-A4279619B89D}" srcOrd="4" destOrd="0" presId="urn:microsoft.com/office/officeart/2008/layout/LinedList"/>
    <dgm:cxn modelId="{AC8E220C-CD6D-4715-936D-C1817E4C68F0}" type="presParOf" srcId="{A4482135-1F0A-4650-804D-3F3885537203}" destId="{A013E8D3-29B9-4B5A-BABE-32F7FD0C16CA}" srcOrd="5" destOrd="0" presId="urn:microsoft.com/office/officeart/2008/layout/LinedList"/>
    <dgm:cxn modelId="{FABA3AAA-1D9A-41D3-9768-B23DE1BE858F}" type="presParOf" srcId="{A013E8D3-29B9-4B5A-BABE-32F7FD0C16CA}" destId="{C9EAB833-F7F6-4CA6-BB56-43C997E94877}" srcOrd="0" destOrd="0" presId="urn:microsoft.com/office/officeart/2008/layout/LinedList"/>
    <dgm:cxn modelId="{56B292BA-FB08-478B-AA0F-926704F7087F}" type="presParOf" srcId="{A013E8D3-29B9-4B5A-BABE-32F7FD0C16CA}" destId="{4C946D28-5078-4EBA-8CBC-7A43B98CD485}" srcOrd="1" destOrd="0" presId="urn:microsoft.com/office/officeart/2008/layout/LinedList"/>
    <dgm:cxn modelId="{F91DD07E-26CE-4569-AE04-4E5435777D49}" type="presParOf" srcId="{A4482135-1F0A-4650-804D-3F3885537203}" destId="{882E0E4E-E997-4C24-8CDD-F16ECD32BD2E}" srcOrd="6" destOrd="0" presId="urn:microsoft.com/office/officeart/2008/layout/LinedList"/>
    <dgm:cxn modelId="{BFF2437A-2588-40BD-89C9-1789046BED69}" type="presParOf" srcId="{A4482135-1F0A-4650-804D-3F3885537203}" destId="{DEB07AF2-E50E-4C56-87B8-B92E7B6137D7}" srcOrd="7" destOrd="0" presId="urn:microsoft.com/office/officeart/2008/layout/LinedList"/>
    <dgm:cxn modelId="{B397D401-02E0-446A-85EC-20C4E0FF76FF}" type="presParOf" srcId="{DEB07AF2-E50E-4C56-87B8-B92E7B6137D7}" destId="{A2FA135A-4319-4E34-92EA-4B6E96E6D6CB}" srcOrd="0" destOrd="0" presId="urn:microsoft.com/office/officeart/2008/layout/LinedList"/>
    <dgm:cxn modelId="{369CA0B4-E841-4049-9CA4-A63014E309DC}" type="presParOf" srcId="{DEB07AF2-E50E-4C56-87B8-B92E7B6137D7}" destId="{975BE8E4-7681-452F-8D7F-08B9C281B42B}" srcOrd="1" destOrd="0" presId="urn:microsoft.com/office/officeart/2008/layout/LinedList"/>
    <dgm:cxn modelId="{D8280A29-D1EB-4731-9C0A-279281E4E177}" type="presParOf" srcId="{A4482135-1F0A-4650-804D-3F3885537203}" destId="{A880D331-385A-4864-A89E-EC3BB07E3A3A}" srcOrd="8" destOrd="0" presId="urn:microsoft.com/office/officeart/2008/layout/LinedList"/>
    <dgm:cxn modelId="{A40574B0-1E43-451F-B442-96429204E395}" type="presParOf" srcId="{A4482135-1F0A-4650-804D-3F3885537203}" destId="{0333D791-462C-437B-AA60-54B15F239AC5}" srcOrd="9" destOrd="0" presId="urn:microsoft.com/office/officeart/2008/layout/LinedList"/>
    <dgm:cxn modelId="{80BBD789-8583-4BF5-9427-863957760007}" type="presParOf" srcId="{0333D791-462C-437B-AA60-54B15F239AC5}" destId="{799C5734-4A00-4CFA-8F2F-B02266274393}" srcOrd="0" destOrd="0" presId="urn:microsoft.com/office/officeart/2008/layout/LinedList"/>
    <dgm:cxn modelId="{591D084E-3FFB-40AE-BD42-9B251DCB04F9}" type="presParOf" srcId="{0333D791-462C-437B-AA60-54B15F239AC5}" destId="{AD951D1B-470F-476E-B2AA-572F1FE76DDE}" srcOrd="1" destOrd="0" presId="urn:microsoft.com/office/officeart/2008/layout/LinedList"/>
    <dgm:cxn modelId="{4643059E-522A-45BC-A935-1AF3C21E6B87}" type="presParOf" srcId="{A4482135-1F0A-4650-804D-3F3885537203}" destId="{C9EEC262-23C4-45B6-B39D-C1D49B919B1F}" srcOrd="10" destOrd="0" presId="urn:microsoft.com/office/officeart/2008/layout/LinedList"/>
    <dgm:cxn modelId="{36C08C87-3504-49F6-A895-06389E503063}" type="presParOf" srcId="{A4482135-1F0A-4650-804D-3F3885537203}" destId="{EE84F39D-226A-4D9A-B122-63CAAB087434}" srcOrd="11" destOrd="0" presId="urn:microsoft.com/office/officeart/2008/layout/LinedList"/>
    <dgm:cxn modelId="{30E84C27-482C-4837-9594-0E0BF3C50526}" type="presParOf" srcId="{EE84F39D-226A-4D9A-B122-63CAAB087434}" destId="{65B858CE-4BE3-4494-BAE2-AA34CB6CD6A3}" srcOrd="0" destOrd="0" presId="urn:microsoft.com/office/officeart/2008/layout/LinedList"/>
    <dgm:cxn modelId="{309977F3-1EAC-4DFE-87F9-065C69F75269}" type="presParOf" srcId="{EE84F39D-226A-4D9A-B122-63CAAB087434}" destId="{571EFD38-ABAD-4DE0-9AF2-193C37174CF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EB713-DE3C-4852-8CD5-732A1F353BFF}">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14BB74-2CEB-4B56-A004-541EB1035739}">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kern="1200"/>
            <a:t>Medical neglect</a:t>
          </a:r>
          <a:r>
            <a:rPr lang="en-GB" sz="3300" kern="1200"/>
            <a:t>.</a:t>
          </a:r>
          <a:endParaRPr lang="en-US" sz="3300" kern="1200"/>
        </a:p>
      </dsp:txBody>
      <dsp:txXfrm>
        <a:off x="0" y="2124"/>
        <a:ext cx="10515600" cy="724514"/>
      </dsp:txXfrm>
    </dsp:sp>
    <dsp:sp modelId="{04951CDA-71AE-4CFA-93B2-8B862C85AB3B}">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ED19CD-AF81-463E-A4D2-C11ED99E48DA}">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kern="1200"/>
            <a:t>Nutritional neglect</a:t>
          </a:r>
          <a:r>
            <a:rPr lang="en-GB" sz="3300" kern="1200"/>
            <a:t>.</a:t>
          </a:r>
          <a:endParaRPr lang="en-US" sz="3300" kern="1200"/>
        </a:p>
      </dsp:txBody>
      <dsp:txXfrm>
        <a:off x="0" y="726639"/>
        <a:ext cx="10515600" cy="724514"/>
      </dsp:txXfrm>
    </dsp:sp>
    <dsp:sp modelId="{A31DC494-03CC-4634-822B-A4279619B89D}">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AB833-F7F6-4CA6-BB56-43C997E94877}">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kern="1200"/>
            <a:t>Emotional neglect</a:t>
          </a:r>
          <a:endParaRPr lang="en-US" sz="3300" kern="1200"/>
        </a:p>
      </dsp:txBody>
      <dsp:txXfrm>
        <a:off x="0" y="1451154"/>
        <a:ext cx="10515600" cy="724514"/>
      </dsp:txXfrm>
    </dsp:sp>
    <dsp:sp modelId="{882E0E4E-E997-4C24-8CDD-F16ECD32BD2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FA135A-4319-4E34-92EA-4B6E96E6D6CB}">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kern="1200"/>
            <a:t>Educational neglect</a:t>
          </a:r>
          <a:r>
            <a:rPr lang="en-GB" sz="3300" kern="1200"/>
            <a:t>.</a:t>
          </a:r>
          <a:endParaRPr lang="en-US" sz="3300" kern="1200"/>
        </a:p>
      </dsp:txBody>
      <dsp:txXfrm>
        <a:off x="0" y="2175669"/>
        <a:ext cx="10515600" cy="724514"/>
      </dsp:txXfrm>
    </dsp:sp>
    <dsp:sp modelId="{A880D331-385A-4864-A89E-EC3BB07E3A3A}">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C5734-4A00-4CFA-8F2F-B02266274393}">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kern="1200"/>
            <a:t>Physical neglect</a:t>
          </a:r>
          <a:r>
            <a:rPr lang="en-GB" sz="3300" kern="1200"/>
            <a:t>.</a:t>
          </a:r>
          <a:endParaRPr lang="en-US" sz="3300" kern="1200"/>
        </a:p>
      </dsp:txBody>
      <dsp:txXfrm>
        <a:off x="0" y="2900183"/>
        <a:ext cx="10515600" cy="724514"/>
      </dsp:txXfrm>
    </dsp:sp>
    <dsp:sp modelId="{C9EEC262-23C4-45B6-B39D-C1D49B919B1F}">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B858CE-4BE3-4494-BAE2-AA34CB6CD6A3}">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kern="1200"/>
            <a:t>Lack of supervision and guidance</a:t>
          </a:r>
          <a:r>
            <a:rPr lang="en-GB" sz="3300" kern="1200"/>
            <a:t>. </a:t>
          </a:r>
          <a:endParaRPr lang="en-US" sz="3300" kern="1200"/>
        </a:p>
      </dsp:txBody>
      <dsp:txXfrm>
        <a:off x="0" y="3624698"/>
        <a:ext cx="10515600" cy="72451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B2909-50C1-47DE-8563-3F183694F809}" type="datetimeFigureOut">
              <a:rPr lang="en-GB" smtClean="0"/>
              <a:t>09/06/2021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425CF-E446-42CA-8BB6-3E796AB4A465}" type="slidenum">
              <a:rPr lang="en-GB" smtClean="0"/>
              <a:t>‹#›</a:t>
            </a:fld>
            <a:endParaRPr lang="en-GB"/>
          </a:p>
        </p:txBody>
      </p:sp>
    </p:spTree>
    <p:extLst>
      <p:ext uri="{BB962C8B-B14F-4D97-AF65-F5344CB8AC3E}">
        <p14:creationId xmlns:p14="http://schemas.microsoft.com/office/powerpoint/2010/main" val="1394062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Unlike other forms of harm, neglect does not scream for practitioners attention.  It is primarily an act of omission (what carers fail to do).  In the most concerning cases it is an unrelenting lack of care.  Neglect is often an effect of other parental factors including parental substance misuse, parental mental ill-health, compromised parental capacity because of parents’ experience of poor parenting etc.</a:t>
            </a:r>
          </a:p>
        </p:txBody>
      </p:sp>
      <p:sp>
        <p:nvSpPr>
          <p:cNvPr id="4" name="Slide Number Placeholder 3"/>
          <p:cNvSpPr>
            <a:spLocks noGrp="1"/>
          </p:cNvSpPr>
          <p:nvPr>
            <p:ph type="sldNum" sz="quarter" idx="5"/>
          </p:nvPr>
        </p:nvSpPr>
        <p:spPr/>
        <p:txBody>
          <a:bodyPr/>
          <a:lstStyle/>
          <a:p>
            <a:fld id="{55898CEC-633E-482B-9246-D9B11E045090}" type="slidenum">
              <a:rPr lang="en-GB" smtClean="0"/>
              <a:t>12</a:t>
            </a:fld>
            <a:endParaRPr lang="en-GB"/>
          </a:p>
        </p:txBody>
      </p:sp>
    </p:spTree>
    <p:extLst>
      <p:ext uri="{BB962C8B-B14F-4D97-AF65-F5344CB8AC3E}">
        <p14:creationId xmlns:p14="http://schemas.microsoft.com/office/powerpoint/2010/main" val="275436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a:solidFill>
                  <a:schemeClr val="tx1"/>
                </a:solidFill>
                <a:latin typeface="+mn-lt"/>
                <a:ea typeface="+mn-ea"/>
                <a:cs typeface="+mn-cs"/>
              </a:rPr>
              <a:t>Type 1 neglect </a:t>
            </a:r>
            <a:r>
              <a:rPr lang="en-GB" sz="1200" b="0" i="0" u="none" strike="noStrike" kern="1200" baseline="0" dirty="0">
                <a:solidFill>
                  <a:schemeClr val="tx1"/>
                </a:solidFill>
                <a:latin typeface="+mn-lt"/>
                <a:ea typeface="+mn-ea"/>
                <a:cs typeface="+mn-cs"/>
              </a:rPr>
              <a:t>might be characterised as ‘passive neglect’. Passive neglect is where parents, often single parent mothers, are ground down and exhausted by previous and current circumstances.</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Type 2 neglect </a:t>
            </a:r>
            <a:r>
              <a:rPr lang="en-GB" sz="1200" b="0" i="0" u="none" strike="noStrike" kern="1200" baseline="0" dirty="0">
                <a:solidFill>
                  <a:schemeClr val="tx1"/>
                </a:solidFill>
                <a:latin typeface="+mn-lt"/>
                <a:ea typeface="+mn-ea"/>
                <a:cs typeface="+mn-cs"/>
              </a:rPr>
              <a:t>might be labelled ‘chaotic neglect’. Chaotic neglect is where parents may have had poor parenting experiences themselves and have little understanding of the needs of their children or how to parent well.</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Type 3 neglect </a:t>
            </a:r>
            <a:r>
              <a:rPr lang="en-GB" sz="1200" b="0" i="0" u="none" strike="noStrike" kern="1200" baseline="0" dirty="0">
                <a:solidFill>
                  <a:schemeClr val="tx1"/>
                </a:solidFill>
                <a:latin typeface="+mn-lt"/>
                <a:ea typeface="+mn-ea"/>
                <a:cs typeface="+mn-cs"/>
              </a:rPr>
              <a:t>might be called ‘active neglect’. It is deliberate and intentional. Unlike Types 1 and 2 above it is not a consequence of parents who are exhausted or lacking competence. It is about anger and control. It is where a parent or parents turn on and scapegoat a child or children. It might involve</a:t>
            </a:r>
          </a:p>
          <a:p>
            <a:r>
              <a:rPr lang="en-GB" sz="1200" b="0" i="0" u="none" strike="noStrike" kern="1200" baseline="0" dirty="0">
                <a:solidFill>
                  <a:schemeClr val="tx1"/>
                </a:solidFill>
                <a:latin typeface="+mn-lt"/>
                <a:ea typeface="+mn-ea"/>
                <a:cs typeface="+mn-cs"/>
              </a:rPr>
              <a:t>only one amongst several children becoming the focus and target of parental anger.</a:t>
            </a:r>
          </a:p>
          <a:p>
            <a:endParaRPr lang="en-GB" sz="1200" b="0" i="0" u="none" strike="noStrike" kern="1200" baseline="0" dirty="0">
              <a:solidFill>
                <a:schemeClr val="tx1"/>
              </a:solidFill>
              <a:latin typeface="+mn-lt"/>
              <a:ea typeface="+mn-ea"/>
              <a:cs typeface="+mn-cs"/>
            </a:endParaRPr>
          </a:p>
          <a:p>
            <a:r>
              <a:rPr lang="en-GB" b="1" dirty="0"/>
              <a:t>Both Type 1 and 2 neglect are slow-burning examples of the frog in the saucepan.</a:t>
            </a:r>
            <a:r>
              <a:rPr lang="en-GB" dirty="0"/>
              <a:t> They raise the very difficult issue of if and when to conclude that it is not getting better, despite the interventions, and is no longer to be tolerated for the child.</a:t>
            </a:r>
          </a:p>
          <a:p>
            <a:endParaRPr lang="en-GB" dirty="0"/>
          </a:p>
        </p:txBody>
      </p:sp>
      <p:sp>
        <p:nvSpPr>
          <p:cNvPr id="4" name="Slide Number Placeholder 3"/>
          <p:cNvSpPr>
            <a:spLocks noGrp="1"/>
          </p:cNvSpPr>
          <p:nvPr>
            <p:ph type="sldNum" sz="quarter" idx="5"/>
          </p:nvPr>
        </p:nvSpPr>
        <p:spPr/>
        <p:txBody>
          <a:bodyPr/>
          <a:lstStyle/>
          <a:p>
            <a:fld id="{71CFC151-1D10-4EAB-9BDD-2E4243F0AC51}" type="slidenum">
              <a:rPr lang="en-GB" smtClean="0"/>
              <a:t>14</a:t>
            </a:fld>
            <a:endParaRPr lang="en-GB"/>
          </a:p>
        </p:txBody>
      </p:sp>
    </p:spTree>
    <p:extLst>
      <p:ext uri="{BB962C8B-B14F-4D97-AF65-F5344CB8AC3E}">
        <p14:creationId xmlns:p14="http://schemas.microsoft.com/office/powerpoint/2010/main" val="140646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CFC151-1D10-4EAB-9BDD-2E4243F0AC51}" type="slidenum">
              <a:rPr lang="en-GB" smtClean="0"/>
              <a:t>15</a:t>
            </a:fld>
            <a:endParaRPr lang="en-GB"/>
          </a:p>
        </p:txBody>
      </p:sp>
    </p:spTree>
    <p:extLst>
      <p:ext uri="{BB962C8B-B14F-4D97-AF65-F5344CB8AC3E}">
        <p14:creationId xmlns:p14="http://schemas.microsoft.com/office/powerpoint/2010/main" val="149883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i="1" kern="1200" dirty="0">
                <a:solidFill>
                  <a:schemeClr val="tx1"/>
                </a:solidFill>
                <a:effectLst/>
                <a:latin typeface="+mn-lt"/>
                <a:ea typeface="+mn-ea"/>
                <a:cs typeface="+mn-cs"/>
              </a:rPr>
              <a:t>Persistent failure</a:t>
            </a:r>
            <a:r>
              <a:rPr lang="en-GB" sz="1200" kern="1200" dirty="0">
                <a:solidFill>
                  <a:schemeClr val="tx1"/>
                </a:solidFill>
                <a:effectLst/>
                <a:latin typeface="+mn-lt"/>
                <a:ea typeface="+mn-ea"/>
                <a:cs typeface="+mn-cs"/>
              </a:rPr>
              <a:t>. How persistent is persistent? Sometimes how long is too long depends on how old the child is. The second more active synaptic activity of the brain occurs during adolescence. Persistent, therefore needs to be considered not only in relation to the length of time children and young people are exposed to such experiences, but also taking into account the extent in which these experiences are:</a:t>
            </a:r>
          </a:p>
          <a:p>
            <a:pPr lvl="0"/>
            <a:r>
              <a:rPr lang="en-GB" sz="1200" b="1" i="1" u="none" kern="1200" dirty="0">
                <a:solidFill>
                  <a:schemeClr val="tx1"/>
                </a:solidFill>
                <a:effectLst/>
                <a:latin typeface="+mn-lt"/>
                <a:ea typeface="+mn-ea"/>
                <a:cs typeface="+mn-cs"/>
              </a:rPr>
              <a:t>Intrusive</a:t>
            </a:r>
            <a:r>
              <a:rPr lang="en-GB" sz="1200" kern="1200" dirty="0">
                <a:solidFill>
                  <a:schemeClr val="tx1"/>
                </a:solidFill>
                <a:effectLst/>
                <a:latin typeface="+mn-lt"/>
                <a:ea typeface="+mn-ea"/>
                <a:cs typeface="+mn-cs"/>
              </a:rPr>
              <a:t>: the depth by which they impact on the child/ young person’s health and wellbeing); </a:t>
            </a:r>
          </a:p>
          <a:p>
            <a:pPr lvl="0"/>
            <a:r>
              <a:rPr lang="en-GB" sz="1200" b="1" i="1" kern="1200" dirty="0">
                <a:solidFill>
                  <a:schemeClr val="tx1"/>
                </a:solidFill>
                <a:effectLst/>
                <a:latin typeface="+mn-lt"/>
                <a:ea typeface="+mn-ea"/>
                <a:cs typeface="+mn-cs"/>
              </a:rPr>
              <a:t>Pervasive</a:t>
            </a:r>
            <a:r>
              <a:rPr lang="en-GB" sz="1200" b="0" i="0" kern="1200" dirty="0">
                <a:solidFill>
                  <a:schemeClr val="tx1"/>
                </a:solidFill>
                <a:effectLst/>
                <a:latin typeface="+mn-lt"/>
                <a:ea typeface="+mn-ea"/>
                <a:cs typeface="+mn-cs"/>
              </a:rPr>
              <a:t>: the breath/ number of aspects of child development, situations, people, etc. which are being affected</a:t>
            </a:r>
          </a:p>
          <a:p>
            <a:r>
              <a:rPr lang="en-GB" sz="1200" kern="1200" dirty="0">
                <a:solidFill>
                  <a:schemeClr val="tx1"/>
                </a:solidFill>
                <a:effectLst/>
                <a:latin typeface="+mn-lt"/>
                <a:ea typeface="+mn-ea"/>
                <a:cs typeface="+mn-cs"/>
              </a:rPr>
              <a:t>As well as in relation to:</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cumulative impact of individual experiences. Hindley and colleagues’ systematic review of risk factors for the recurrence of maltreatment highlights the cumulative nature of neglect since it is the most likely form of maltreatment for a child to re-experience (Hindley et al, 2006).</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frequency, type and intensity of parental neglectful actions (acts of omission)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meaning of the child/ young person for the parent/ carer/family; holding the child responsible for the problem (acts of commission)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absence of change</a:t>
            </a:r>
          </a:p>
          <a:p>
            <a:pPr lvl="0"/>
            <a:r>
              <a:rPr lang="en-GB" sz="1200" b="1" i="1" kern="1200" dirty="0">
                <a:solidFill>
                  <a:schemeClr val="tx1"/>
                </a:solidFill>
                <a:effectLst/>
                <a:latin typeface="+mn-lt"/>
                <a:ea typeface="+mn-ea"/>
                <a:cs typeface="+mn-cs"/>
              </a:rPr>
              <a:t>Likely to</a:t>
            </a:r>
            <a:r>
              <a:rPr lang="en-GB" sz="1200" b="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Predicting likelihood requires a good knowledge of child development, observation skills, an understanding of parenting and parenting capacity and the application in practice of relevant research.</a:t>
            </a:r>
          </a:p>
          <a:p>
            <a:pPr lvl="0"/>
            <a:r>
              <a:rPr lang="en-GB" sz="1200" b="1" i="1" kern="1200" dirty="0">
                <a:solidFill>
                  <a:schemeClr val="tx1"/>
                </a:solidFill>
                <a:effectLst/>
                <a:latin typeface="+mn-lt"/>
                <a:ea typeface="+mn-ea"/>
                <a:cs typeface="+mn-cs"/>
              </a:rPr>
              <a:t>Serious impairment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This needs to be measured not only in relation to the impact of individual neglectful experiences but also the cumulative impact of those experiences on children and young people. Cumulative harm may be caused by an accumulation of a single adverse circumstance or event, or by multiple different circumstances and events. The unremitting daily impact of these experiences on the child can be profound and exponential, and diminish a child’s sense of safety, stability and wellbeing. (Bromfield and Miller 2007) Hindley, N., Ramchandani P.G., Jones, D.P.H., (2006), Archives of Disease in Childhood, </a:t>
            </a:r>
            <a:r>
              <a:rPr lang="en-GB" sz="1200" i="1" kern="1200" dirty="0">
                <a:solidFill>
                  <a:schemeClr val="tx1"/>
                </a:solidFill>
                <a:effectLst/>
                <a:latin typeface="+mn-lt"/>
                <a:ea typeface="+mn-ea"/>
                <a:cs typeface="+mn-cs"/>
              </a:rPr>
              <a:t>Risk Factors for Recurrence of Maltreatment: A Systematic Review, </a:t>
            </a:r>
            <a:r>
              <a:rPr lang="en-GB" sz="1200" kern="1200" dirty="0">
                <a:solidFill>
                  <a:schemeClr val="tx1"/>
                </a:solidFill>
                <a:effectLst/>
                <a:latin typeface="+mn-lt"/>
                <a:ea typeface="+mn-ea"/>
                <a:cs typeface="+mn-cs"/>
              </a:rPr>
              <a:t>Volume 91, Issue 9, 744-752, 2006</a:t>
            </a:r>
          </a:p>
          <a:p>
            <a:endParaRPr lang="en-GB" dirty="0"/>
          </a:p>
        </p:txBody>
      </p:sp>
      <p:sp>
        <p:nvSpPr>
          <p:cNvPr id="4" name="Slide Number Placeholder 3"/>
          <p:cNvSpPr>
            <a:spLocks noGrp="1"/>
          </p:cNvSpPr>
          <p:nvPr>
            <p:ph type="sldNum" sz="quarter" idx="5"/>
          </p:nvPr>
        </p:nvSpPr>
        <p:spPr/>
        <p:txBody>
          <a:bodyPr/>
          <a:lstStyle/>
          <a:p>
            <a:fld id="{71CFC151-1D10-4EAB-9BDD-2E4243F0AC51}" type="slidenum">
              <a:rPr lang="en-GB" smtClean="0"/>
              <a:t>17</a:t>
            </a:fld>
            <a:endParaRPr lang="en-GB"/>
          </a:p>
        </p:txBody>
      </p:sp>
    </p:spTree>
    <p:extLst>
      <p:ext uri="{BB962C8B-B14F-4D97-AF65-F5344CB8AC3E}">
        <p14:creationId xmlns:p14="http://schemas.microsoft.com/office/powerpoint/2010/main" val="2079359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i="1" kern="1200" dirty="0">
                <a:solidFill>
                  <a:schemeClr val="tx1"/>
                </a:solidFill>
                <a:effectLst/>
                <a:latin typeface="+mn-lt"/>
                <a:ea typeface="+mn-ea"/>
                <a:cs typeface="+mn-cs"/>
              </a:rPr>
              <a:t>Medical neglect</a:t>
            </a:r>
            <a:r>
              <a:rPr lang="en-GB" sz="1200" kern="1200" dirty="0">
                <a:solidFill>
                  <a:schemeClr val="tx1"/>
                </a:solidFill>
                <a:effectLst/>
                <a:latin typeface="+mn-lt"/>
                <a:ea typeface="+mn-ea"/>
                <a:cs typeface="+mn-cs"/>
              </a:rPr>
              <a:t> – this involves carers minimising or denying children’s illness or health needs, and failing to seek appropriate medical attention or administer medication and treatments.</a:t>
            </a:r>
          </a:p>
          <a:p>
            <a:pPr lvl="0"/>
            <a:r>
              <a:rPr lang="en-GB" sz="1200" b="1" i="1" kern="1200" dirty="0">
                <a:solidFill>
                  <a:schemeClr val="tx1"/>
                </a:solidFill>
                <a:effectLst/>
                <a:latin typeface="+mn-lt"/>
                <a:ea typeface="+mn-ea"/>
                <a:cs typeface="+mn-cs"/>
              </a:rPr>
              <a:t>Nutritional neglect</a:t>
            </a:r>
            <a:r>
              <a:rPr lang="en-GB" sz="1200" kern="1200" dirty="0">
                <a:solidFill>
                  <a:schemeClr val="tx1"/>
                </a:solidFill>
                <a:effectLst/>
                <a:latin typeface="+mn-lt"/>
                <a:ea typeface="+mn-ea"/>
                <a:cs typeface="+mn-cs"/>
              </a:rPr>
              <a:t> – this typically involves a child being provided with inadequate calories for normal growth. This form of neglect is sometimes associated with ‘failure to thrive’, in which a child fails to develop physically as well as psychologically. However, failure to thrive can occur for other reasons, independent of neglect. More recently, childhood obesity resulting from an unhealthy diet and lack of exercise has been considered as a form of neglect, given its serious long-term consequences.</a:t>
            </a:r>
          </a:p>
          <a:p>
            <a:pPr lvl="0"/>
            <a:r>
              <a:rPr lang="en-GB" sz="1200" b="1" i="1" kern="1200" dirty="0">
                <a:solidFill>
                  <a:schemeClr val="tx1"/>
                </a:solidFill>
                <a:effectLst/>
                <a:latin typeface="+mn-lt"/>
                <a:ea typeface="+mn-ea"/>
                <a:cs typeface="+mn-cs"/>
              </a:rPr>
              <a:t>Emotional neglect</a:t>
            </a:r>
            <a:r>
              <a:rPr lang="en-GB" sz="1200" kern="1200" dirty="0">
                <a:solidFill>
                  <a:schemeClr val="tx1"/>
                </a:solidFill>
                <a:effectLst/>
                <a:latin typeface="+mn-lt"/>
                <a:ea typeface="+mn-ea"/>
                <a:cs typeface="+mn-cs"/>
              </a:rPr>
              <a:t> – this involves a carer being unresponsive to a child’s basic emotional needs, including failing to interact or provide affection, and failing to develop a child’s self-esteem and sense of identity. Some authors distinguish it from emotional abuse by the intention of the parent.</a:t>
            </a:r>
          </a:p>
          <a:p>
            <a:pPr lvl="0"/>
            <a:r>
              <a:rPr lang="en-GB" sz="1200" b="1" i="1" kern="1200" dirty="0">
                <a:solidFill>
                  <a:schemeClr val="tx1"/>
                </a:solidFill>
                <a:effectLst/>
                <a:latin typeface="+mn-lt"/>
                <a:ea typeface="+mn-ea"/>
                <a:cs typeface="+mn-cs"/>
              </a:rPr>
              <a:t>Educational neglect</a:t>
            </a:r>
            <a:r>
              <a:rPr lang="en-GB" sz="1200" kern="1200" dirty="0">
                <a:solidFill>
                  <a:schemeClr val="tx1"/>
                </a:solidFill>
                <a:effectLst/>
                <a:latin typeface="+mn-lt"/>
                <a:ea typeface="+mn-ea"/>
                <a:cs typeface="+mn-cs"/>
              </a:rPr>
              <a:t> – this involves a carer failing to provide a stimulating environment, show an interest in the child’s education at school, support their learning, or respond to any special needs, as well as failing to complying with state requirements regarding school attendance.</a:t>
            </a:r>
          </a:p>
          <a:p>
            <a:pPr lvl="0"/>
            <a:r>
              <a:rPr lang="en-GB" sz="1200" b="1" i="1" kern="1200" dirty="0">
                <a:solidFill>
                  <a:schemeClr val="tx1"/>
                </a:solidFill>
                <a:effectLst/>
                <a:latin typeface="+mn-lt"/>
                <a:ea typeface="+mn-ea"/>
                <a:cs typeface="+mn-cs"/>
              </a:rPr>
              <a:t>Physical neglect</a:t>
            </a:r>
            <a:r>
              <a:rPr lang="en-GB" sz="1200" kern="1200" dirty="0">
                <a:solidFill>
                  <a:schemeClr val="tx1"/>
                </a:solidFill>
                <a:effectLst/>
                <a:latin typeface="+mn-lt"/>
                <a:ea typeface="+mn-ea"/>
                <a:cs typeface="+mn-cs"/>
              </a:rPr>
              <a:t> – this involves not providing appropriate clothing, food, cleanliness and living conditions. It can be difficult to assess due to the need to distinguish neglect from deprivation, and because of individual judgements about what constitutes standards of appropriate physical care.</a:t>
            </a:r>
          </a:p>
          <a:p>
            <a:r>
              <a:rPr lang="en-GB" sz="1200" b="1" i="1" kern="1200" dirty="0">
                <a:solidFill>
                  <a:schemeClr val="tx1"/>
                </a:solidFill>
                <a:effectLst/>
                <a:latin typeface="+mn-lt"/>
                <a:ea typeface="+mn-ea"/>
                <a:cs typeface="+mn-cs"/>
              </a:rPr>
              <a:t>Lack of supervision and guidance</a:t>
            </a:r>
            <a:r>
              <a:rPr lang="en-GB" sz="1200" kern="1200" dirty="0">
                <a:solidFill>
                  <a:schemeClr val="tx1"/>
                </a:solidFill>
                <a:effectLst/>
                <a:latin typeface="+mn-lt"/>
                <a:ea typeface="+mn-ea"/>
                <a:cs typeface="+mn-cs"/>
              </a:rPr>
              <a:t> – this involves a failure to provide an adequate level of guidance and supervision to ensure a child is physically safe and protected from harm. </a:t>
            </a:r>
            <a:endParaRPr lang="en-GB" dirty="0"/>
          </a:p>
        </p:txBody>
      </p:sp>
      <p:sp>
        <p:nvSpPr>
          <p:cNvPr id="4" name="Slide Number Placeholder 3"/>
          <p:cNvSpPr>
            <a:spLocks noGrp="1"/>
          </p:cNvSpPr>
          <p:nvPr>
            <p:ph type="sldNum" sz="quarter" idx="5"/>
          </p:nvPr>
        </p:nvSpPr>
        <p:spPr/>
        <p:txBody>
          <a:bodyPr/>
          <a:lstStyle/>
          <a:p>
            <a:fld id="{71CFC151-1D10-4EAB-9BDD-2E4243F0AC51}" type="slidenum">
              <a:rPr lang="en-GB" smtClean="0"/>
              <a:t>18</a:t>
            </a:fld>
            <a:endParaRPr lang="en-GB"/>
          </a:p>
        </p:txBody>
      </p:sp>
    </p:spTree>
    <p:extLst>
      <p:ext uri="{BB962C8B-B14F-4D97-AF65-F5344CB8AC3E}">
        <p14:creationId xmlns:p14="http://schemas.microsoft.com/office/powerpoint/2010/main" val="2912415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Errors in thinking such as ‘rule of optimism’, ‘start again syndrome’, fixed views – e.g. ‘this is a good family’ or ‘these are nice people’</a:t>
            </a:r>
          </a:p>
          <a:p>
            <a:r>
              <a:rPr lang="en-GB" dirty="0"/>
              <a:t>Social class, status and safeguarding</a:t>
            </a:r>
          </a:p>
        </p:txBody>
      </p:sp>
      <p:sp>
        <p:nvSpPr>
          <p:cNvPr id="4" name="Slide Number Placeholder 3"/>
          <p:cNvSpPr>
            <a:spLocks noGrp="1"/>
          </p:cNvSpPr>
          <p:nvPr>
            <p:ph type="sldNum" sz="quarter" idx="5"/>
          </p:nvPr>
        </p:nvSpPr>
        <p:spPr/>
        <p:txBody>
          <a:bodyPr/>
          <a:lstStyle/>
          <a:p>
            <a:fld id="{9E22CDD4-B014-41DE-B5D2-B9D12E9612EE}" type="slidenum">
              <a:rPr lang="en-GB" smtClean="0"/>
              <a:t>20</a:t>
            </a:fld>
            <a:endParaRPr lang="en-GB"/>
          </a:p>
        </p:txBody>
      </p:sp>
    </p:spTree>
    <p:extLst>
      <p:ext uri="{BB962C8B-B14F-4D97-AF65-F5344CB8AC3E}">
        <p14:creationId xmlns:p14="http://schemas.microsoft.com/office/powerpoint/2010/main" val="122418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5682-14E7-4A7E-A470-BE081B069B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55D83C-FB32-4A94-897C-9C24ADFA6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912B04-30C9-4B61-8EEB-F0E9AAD4C270}"/>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5" name="Footer Placeholder 4">
            <a:extLst>
              <a:ext uri="{FF2B5EF4-FFF2-40B4-BE49-F238E27FC236}">
                <a16:creationId xmlns:a16="http://schemas.microsoft.com/office/drawing/2014/main" id="{CEF78237-8C59-42AD-9D3E-0BEEB6CA84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83E3D7-EF1E-4369-BD37-F38DBFFDCEF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12939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0D8A-D75E-4080-9040-87CF4106D3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1AB24C-DC2E-4564-9AC1-113EB3B69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864C32-BE20-4257-ADDB-48EEF8FD4CAE}"/>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5" name="Footer Placeholder 4">
            <a:extLst>
              <a:ext uri="{FF2B5EF4-FFF2-40B4-BE49-F238E27FC236}">
                <a16:creationId xmlns:a16="http://schemas.microsoft.com/office/drawing/2014/main" id="{2B460FE3-60D6-49F4-BC31-8B5A92261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DAAFE7-1807-4E6C-884F-6B63233BEBDC}"/>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16306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1E323B-D912-4E05-8DCF-7891E6E58E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1F96310-1F51-4CBF-A878-F5F4F47A81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6620F2-BD25-4200-A4B7-95E2B81B1715}"/>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5" name="Footer Placeholder 4">
            <a:extLst>
              <a:ext uri="{FF2B5EF4-FFF2-40B4-BE49-F238E27FC236}">
                <a16:creationId xmlns:a16="http://schemas.microsoft.com/office/drawing/2014/main" id="{C05F115E-FFF0-4D43-B4C8-AFCB42471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68FF5-6BD5-4A3E-A2ED-CDEECF99C738}"/>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43835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2" y="2130426"/>
            <a:ext cx="11041227" cy="1470025"/>
          </a:xfrm>
          <a:prstGeom prst="rect">
            <a:avLst/>
          </a:prstGeom>
        </p:spPr>
        <p:txBody>
          <a:bodyPr/>
          <a:lstStyle>
            <a:lvl1pPr>
              <a:defRPr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544211" indent="0" algn="ctr">
              <a:buNone/>
              <a:defRPr>
                <a:solidFill>
                  <a:schemeClr val="tx1">
                    <a:tint val="75000"/>
                  </a:schemeClr>
                </a:solidFill>
              </a:defRPr>
            </a:lvl2pPr>
            <a:lvl3pPr marL="1088421" indent="0" algn="ctr">
              <a:buNone/>
              <a:defRPr>
                <a:solidFill>
                  <a:schemeClr val="tx1">
                    <a:tint val="75000"/>
                  </a:schemeClr>
                </a:solidFill>
              </a:defRPr>
            </a:lvl3pPr>
            <a:lvl4pPr marL="1632632" indent="0" algn="ctr">
              <a:buNone/>
              <a:defRPr>
                <a:solidFill>
                  <a:schemeClr val="tx1">
                    <a:tint val="75000"/>
                  </a:schemeClr>
                </a:solidFill>
              </a:defRPr>
            </a:lvl4pPr>
            <a:lvl5pPr marL="2176843" indent="0" algn="ctr">
              <a:buNone/>
              <a:defRPr>
                <a:solidFill>
                  <a:schemeClr val="tx1">
                    <a:tint val="75000"/>
                  </a:schemeClr>
                </a:solidFill>
              </a:defRPr>
            </a:lvl5pPr>
            <a:lvl6pPr marL="2721053" indent="0" algn="ctr">
              <a:buNone/>
              <a:defRPr>
                <a:solidFill>
                  <a:schemeClr val="tx1">
                    <a:tint val="75000"/>
                  </a:schemeClr>
                </a:solidFill>
              </a:defRPr>
            </a:lvl6pPr>
            <a:lvl7pPr marL="3265264" indent="0" algn="ctr">
              <a:buNone/>
              <a:defRPr>
                <a:solidFill>
                  <a:schemeClr val="tx1">
                    <a:tint val="75000"/>
                  </a:schemeClr>
                </a:solidFill>
              </a:defRPr>
            </a:lvl7pPr>
            <a:lvl8pPr marL="3809474" indent="0" algn="ctr">
              <a:buNone/>
              <a:defRPr>
                <a:solidFill>
                  <a:schemeClr val="tx1">
                    <a:tint val="75000"/>
                  </a:schemeClr>
                </a:solidFill>
              </a:defRPr>
            </a:lvl8pPr>
            <a:lvl9pPr marL="4353685"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8789388-BE9C-4419-8E3B-FBDA5B94990E}" type="datetime1">
              <a:rPr lang="en-GB" smtClean="0"/>
              <a:t>09/06/2021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80993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3E3DA78-0DA9-4630-89DF-3B2BEE92CEB2}" type="datetime1">
              <a:rPr lang="en-GB" smtClean="0"/>
              <a:t>09/06/2021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77806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749"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400">
                <a:solidFill>
                  <a:schemeClr val="tx1">
                    <a:tint val="75000"/>
                  </a:schemeClr>
                </a:solidFill>
              </a:defRPr>
            </a:lvl1pPr>
            <a:lvl2pPr marL="544211" indent="0">
              <a:buNone/>
              <a:defRPr sz="2150">
                <a:solidFill>
                  <a:schemeClr val="tx1">
                    <a:tint val="75000"/>
                  </a:schemeClr>
                </a:solidFill>
              </a:defRPr>
            </a:lvl2pPr>
            <a:lvl3pPr marL="1088421" indent="0">
              <a:buNone/>
              <a:defRPr sz="1900">
                <a:solidFill>
                  <a:schemeClr val="tx1">
                    <a:tint val="75000"/>
                  </a:schemeClr>
                </a:solidFill>
              </a:defRPr>
            </a:lvl3pPr>
            <a:lvl4pPr marL="1632632" indent="0">
              <a:buNone/>
              <a:defRPr sz="1650">
                <a:solidFill>
                  <a:schemeClr val="tx1">
                    <a:tint val="75000"/>
                  </a:schemeClr>
                </a:solidFill>
              </a:defRPr>
            </a:lvl4pPr>
            <a:lvl5pPr marL="2176843" indent="0">
              <a:buNone/>
              <a:defRPr sz="1650">
                <a:solidFill>
                  <a:schemeClr val="tx1">
                    <a:tint val="75000"/>
                  </a:schemeClr>
                </a:solidFill>
              </a:defRPr>
            </a:lvl5pPr>
            <a:lvl6pPr marL="2721053" indent="0">
              <a:buNone/>
              <a:defRPr sz="1650">
                <a:solidFill>
                  <a:schemeClr val="tx1">
                    <a:tint val="75000"/>
                  </a:schemeClr>
                </a:solidFill>
              </a:defRPr>
            </a:lvl6pPr>
            <a:lvl7pPr marL="3265264" indent="0">
              <a:buNone/>
              <a:defRPr sz="1650">
                <a:solidFill>
                  <a:schemeClr val="tx1">
                    <a:tint val="75000"/>
                  </a:schemeClr>
                </a:solidFill>
              </a:defRPr>
            </a:lvl7pPr>
            <a:lvl8pPr marL="3809474" indent="0">
              <a:buNone/>
              <a:defRPr sz="1650">
                <a:solidFill>
                  <a:schemeClr val="tx1">
                    <a:tint val="75000"/>
                  </a:schemeClr>
                </a:solidFill>
              </a:defRPr>
            </a:lvl8pPr>
            <a:lvl9pPr marL="4353685" indent="0">
              <a:buNone/>
              <a:defRPr sz="16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A0F324C-FA46-4043-B55B-CFAE7F15193F}" type="datetime1">
              <a:rPr lang="en-GB" smtClean="0"/>
              <a:t>09/06/2021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09055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20BB74E-60FA-4D08-A5CB-E9B96BD66D86}" type="datetime1">
              <a:rPr lang="en-GB" smtClean="0"/>
              <a:t>09/06/2021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61705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0A6AE9C-F6B4-4D4A-85E8-AF6C57758802}" type="datetime1">
              <a:rPr lang="en-GB" smtClean="0"/>
              <a:t>09/06/2021</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5839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333232B-587C-4E67-8028-C664BB6306F8}" type="datetime1">
              <a:rPr lang="en-GB" smtClean="0"/>
              <a:t>09/06/2021</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38456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BBBDD46-AEC0-4AA5-B176-C61CC79C541D}" type="datetime1">
              <a:rPr lang="en-GB" smtClean="0"/>
              <a:t>09/06/2021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76109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799"/>
            </a:lvl1pPr>
            <a:lvl2pPr>
              <a:defRPr sz="3349"/>
            </a:lvl2pPr>
            <a:lvl3pPr>
              <a:defRPr sz="284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A33093-D01C-4BD5-9DC8-6DF40C8DDD2D}" type="datetime1">
              <a:rPr lang="en-GB" smtClean="0"/>
              <a:t>09/06/2021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94099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E2690-9B61-4816-BDE9-A89B7D0084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BC0EC9-9F36-4350-B33D-555A1DD113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D8B5FF-2D5A-4A1E-B5B8-225E0849DBD6}"/>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5" name="Footer Placeholder 4">
            <a:extLst>
              <a:ext uri="{FF2B5EF4-FFF2-40B4-BE49-F238E27FC236}">
                <a16:creationId xmlns:a16="http://schemas.microsoft.com/office/drawing/2014/main" id="{D840772E-12CD-44DA-9507-0881F5AD2F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4C0CB7-9622-4BA7-BF71-F221A9D1292C}"/>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3208854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799"/>
            </a:lvl1pPr>
            <a:lvl2pPr marL="544211" indent="0">
              <a:buNone/>
              <a:defRPr sz="3349"/>
            </a:lvl2pPr>
            <a:lvl3pPr marL="1088421" indent="0">
              <a:buNone/>
              <a:defRPr sz="2849"/>
            </a:lvl3pPr>
            <a:lvl4pPr marL="1632632" indent="0">
              <a:buNone/>
              <a:defRPr sz="2400"/>
            </a:lvl4pPr>
            <a:lvl5pPr marL="2176843" indent="0">
              <a:buNone/>
              <a:defRPr sz="2400"/>
            </a:lvl5pPr>
            <a:lvl6pPr marL="2721053" indent="0">
              <a:buNone/>
              <a:defRPr sz="2400"/>
            </a:lvl6pPr>
            <a:lvl7pPr marL="3265264" indent="0">
              <a:buNone/>
              <a:defRPr sz="2400"/>
            </a:lvl7pPr>
            <a:lvl8pPr marL="3809474" indent="0">
              <a:buNone/>
              <a:defRPr sz="2400"/>
            </a:lvl8pPr>
            <a:lvl9pPr marL="4353685" indent="0">
              <a:buNone/>
              <a:defRPr sz="2400"/>
            </a:lvl9pPr>
          </a:lstStyle>
          <a:p>
            <a:endParaRPr lang="en-GB"/>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82F12E9-0DC7-46D6-B592-9D3940472787}" type="datetime1">
              <a:rPr lang="en-GB" smtClean="0"/>
              <a:t>09/06/2021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946952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5AB79E-1663-4104-9985-D7B2AA47B709}" type="datetime1">
              <a:rPr lang="en-GB" smtClean="0"/>
              <a:t>09/06/2021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619470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5368BCF-DCB6-478C-8F42-D5986B29BDEF}" type="datetime1">
              <a:rPr lang="en-GB" smtClean="0"/>
              <a:t>09/06/2021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4168561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35_Text and Bullet Poin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EEA942-4C05-7C4C-B12D-F9CADCF44A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6" y="0"/>
            <a:ext cx="12188388" cy="6858000"/>
          </a:xfrm>
          <a:prstGeom prst="rect">
            <a:avLst/>
          </a:prstGeom>
        </p:spPr>
      </p:pic>
    </p:spTree>
    <p:extLst>
      <p:ext uri="{BB962C8B-B14F-4D97-AF65-F5344CB8AC3E}">
        <p14:creationId xmlns:p14="http://schemas.microsoft.com/office/powerpoint/2010/main" val="1576138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5"/>
            <a:ext cx="2844800" cy="365125"/>
          </a:xfrm>
          <a:prstGeom prst="rect">
            <a:avLst/>
          </a:prstGeom>
        </p:spPr>
        <p:txBody>
          <a:bodyPr/>
          <a:lstStyle/>
          <a:p>
            <a:fld id="{3D739E51-E010-DE48-923D-2EC99EED57C0}" type="datetimeFigureOut">
              <a:rPr lang="en-US" smtClean="0"/>
              <a:t>6/9/2021</a:t>
            </a:fld>
            <a:endParaRPr lang="en-US"/>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77FF5256-BCBF-4642-9F2C-DB6CA649F8D6}"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6" y="1"/>
            <a:ext cx="12188388" cy="6857999"/>
          </a:xfrm>
          <a:prstGeom prst="rect">
            <a:avLst/>
          </a:prstGeom>
        </p:spPr>
      </p:pic>
      <p:sp>
        <p:nvSpPr>
          <p:cNvPr id="8" name="Title 1"/>
          <p:cNvSpPr>
            <a:spLocks noGrp="1"/>
          </p:cNvSpPr>
          <p:nvPr>
            <p:ph type="ctrTitle" hasCustomPrompt="1"/>
          </p:nvPr>
        </p:nvSpPr>
        <p:spPr>
          <a:xfrm>
            <a:off x="1524000" y="1503363"/>
            <a:ext cx="9144000" cy="2387600"/>
          </a:xfrm>
          <a:prstGeom prst="rect">
            <a:avLst/>
          </a:prstGeom>
        </p:spPr>
        <p:txBody>
          <a:bodyPr anchor="ctr" anchorCtr="0">
            <a:normAutofit/>
          </a:bodyPr>
          <a:lstStyle>
            <a:lvl1pPr algn="ctr">
              <a:defRPr sz="6668">
                <a:solidFill>
                  <a:schemeClr val="bg1"/>
                </a:solidFill>
              </a:defRPr>
            </a:lvl1pPr>
          </a:lstStyle>
          <a:p>
            <a:r>
              <a:rPr lang="en-GB" dirty="0"/>
              <a:t>Add Presentation title here </a:t>
            </a:r>
          </a:p>
        </p:txBody>
      </p:sp>
      <p:sp>
        <p:nvSpPr>
          <p:cNvPr id="9" name="Subtitle 2"/>
          <p:cNvSpPr>
            <a:spLocks noGrp="1"/>
          </p:cNvSpPr>
          <p:nvPr>
            <p:ph type="subTitle" idx="1" hasCustomPrompt="1"/>
          </p:nvPr>
        </p:nvSpPr>
        <p:spPr>
          <a:xfrm>
            <a:off x="1524000" y="3983037"/>
            <a:ext cx="9144000" cy="1655763"/>
          </a:xfrm>
          <a:prstGeom prst="rect">
            <a:avLst/>
          </a:prstGeom>
        </p:spPr>
        <p:txBody>
          <a:bodyPr>
            <a:normAutofit/>
          </a:bodyPr>
          <a:lstStyle>
            <a:lvl1pPr marL="0" indent="0" algn="ctr">
              <a:buNone/>
              <a:defRPr sz="3200" baseline="0">
                <a:solidFill>
                  <a:schemeClr val="tx1"/>
                </a:solidFill>
              </a:defRPr>
            </a:lvl1pPr>
            <a:lvl2pPr marL="457186" indent="0" algn="ctr">
              <a:buNone/>
              <a:defRPr sz="2000"/>
            </a:lvl2pPr>
            <a:lvl3pPr marL="914372" indent="0" algn="ctr">
              <a:buNone/>
              <a:defRPr sz="1800"/>
            </a:lvl3pPr>
            <a:lvl4pPr marL="1371558" indent="0" algn="ctr">
              <a:buNone/>
              <a:defRPr sz="1600"/>
            </a:lvl4pPr>
            <a:lvl5pPr marL="1828744" indent="0" algn="ctr">
              <a:buNone/>
              <a:defRPr sz="1600"/>
            </a:lvl5pPr>
            <a:lvl6pPr marL="2285930" indent="0" algn="ctr">
              <a:buNone/>
              <a:defRPr sz="1600"/>
            </a:lvl6pPr>
            <a:lvl7pPr marL="2743115" indent="0" algn="ctr">
              <a:buNone/>
              <a:defRPr sz="1600"/>
            </a:lvl7pPr>
            <a:lvl8pPr marL="3200301" indent="0" algn="ctr">
              <a:buNone/>
              <a:defRPr sz="1600"/>
            </a:lvl8pPr>
            <a:lvl9pPr marL="3657487" indent="0" algn="ctr">
              <a:buNone/>
              <a:defRPr sz="1600"/>
            </a:lvl9pPr>
          </a:lstStyle>
          <a:p>
            <a:r>
              <a:rPr lang="en-GB" dirty="0"/>
              <a:t>Add subtitle here </a:t>
            </a:r>
          </a:p>
        </p:txBody>
      </p:sp>
      <p:sp>
        <p:nvSpPr>
          <p:cNvPr id="10" name="Date Placeholder 3"/>
          <p:cNvSpPr txBox="1">
            <a:spLocks/>
          </p:cNvSpPr>
          <p:nvPr userDrawn="1"/>
        </p:nvSpPr>
        <p:spPr>
          <a:xfrm>
            <a:off x="7580107" y="6356356"/>
            <a:ext cx="2884695" cy="365125"/>
          </a:xfrm>
          <a:prstGeom prst="rect">
            <a:avLst/>
          </a:prstGeom>
        </p:spPr>
        <p:txBody>
          <a:bodyPr vert="horz" lIns="121920" tIns="60960" rIns="121920" bIns="6096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GB" sz="1600" dirty="0"/>
          </a:p>
        </p:txBody>
      </p:sp>
      <p:sp>
        <p:nvSpPr>
          <p:cNvPr id="11" name="Slide Number Placeholder 5"/>
          <p:cNvSpPr txBox="1">
            <a:spLocks/>
          </p:cNvSpPr>
          <p:nvPr userDrawn="1"/>
        </p:nvSpPr>
        <p:spPr>
          <a:xfrm>
            <a:off x="10464800" y="6356356"/>
            <a:ext cx="1363024"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7B1086E-617A-43F9-A6EC-5DAF94726535}" type="slidenum">
              <a:rPr lang="en-GB" sz="1600" smtClean="0"/>
              <a:pPr/>
              <a:t>‹#›</a:t>
            </a:fld>
            <a:endParaRPr lang="en-GB" sz="1600"/>
          </a:p>
        </p:txBody>
      </p:sp>
    </p:spTree>
    <p:extLst>
      <p:ext uri="{BB962C8B-B14F-4D97-AF65-F5344CB8AC3E}">
        <p14:creationId xmlns:p14="http://schemas.microsoft.com/office/powerpoint/2010/main" val="285054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84F6-B3BB-42B3-AE5B-26B5C8F80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44B003-141B-4B17-B9DA-DA5644D825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EFD71F-5B94-436F-90A7-3658D3BFFE26}"/>
              </a:ext>
            </a:extLst>
          </p:cNvPr>
          <p:cNvSpPr>
            <a:spLocks noGrp="1"/>
          </p:cNvSpPr>
          <p:nvPr>
            <p:ph type="dt" sz="half" idx="10"/>
          </p:nvPr>
        </p:nvSpPr>
        <p:spPr/>
        <p:txBody>
          <a:bodyPr/>
          <a:lstStyle/>
          <a:p>
            <a:fld id="{D873F486-4D5B-4407-8E8A-BFC454D32AF3}" type="datetimeFigureOut">
              <a:rPr lang="en-GB" smtClean="0"/>
              <a:t>09/06/2021</a:t>
            </a:fld>
            <a:endParaRPr lang="en-GB"/>
          </a:p>
        </p:txBody>
      </p:sp>
      <p:sp>
        <p:nvSpPr>
          <p:cNvPr id="5" name="Footer Placeholder 4">
            <a:extLst>
              <a:ext uri="{FF2B5EF4-FFF2-40B4-BE49-F238E27FC236}">
                <a16:creationId xmlns:a16="http://schemas.microsoft.com/office/drawing/2014/main" id="{8D57D7A8-EAE3-45E0-8D25-AE3D6238C5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AD988A-675E-481D-A38A-34EE6AC981C4}"/>
              </a:ext>
            </a:extLst>
          </p:cNvPr>
          <p:cNvSpPr>
            <a:spLocks noGrp="1"/>
          </p:cNvSpPr>
          <p:nvPr>
            <p:ph type="sldNum" sz="quarter" idx="12"/>
          </p:nvPr>
        </p:nvSpPr>
        <p:spPr/>
        <p:txBody>
          <a:bodyPr/>
          <a:lstStyle/>
          <a:p>
            <a:fld id="{9D7AAAA5-3C6B-40D7-9BD7-6C458998D426}" type="slidenum">
              <a:rPr lang="en-GB" smtClean="0"/>
              <a:t>‹#›</a:t>
            </a:fld>
            <a:endParaRPr lang="en-GB"/>
          </a:p>
        </p:txBody>
      </p:sp>
    </p:spTree>
    <p:extLst>
      <p:ext uri="{BB962C8B-B14F-4D97-AF65-F5344CB8AC3E}">
        <p14:creationId xmlns:p14="http://schemas.microsoft.com/office/powerpoint/2010/main" val="11223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0AC1-57EA-4B02-824F-A4471895C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80E55D-0679-4AE4-82E3-0A56F0DF58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0ECE34-5482-47AA-BAE8-A1E8305528B2}"/>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5" name="Footer Placeholder 4">
            <a:extLst>
              <a:ext uri="{FF2B5EF4-FFF2-40B4-BE49-F238E27FC236}">
                <a16:creationId xmlns:a16="http://schemas.microsoft.com/office/drawing/2014/main" id="{5D19A59C-2D88-4E4A-867B-8B0190FA36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6D71C-CCA2-468C-AFD9-B919EDEC826E}"/>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74327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336E7-4DC5-4D9E-AE4C-09854834E5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85E536-ECF8-4F3A-9992-448F8C1EB6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43696C-ADCB-421C-94A1-EBA17B6153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E21B07-B607-4E9D-8AB5-CF91CC1F7C58}"/>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6" name="Footer Placeholder 5">
            <a:extLst>
              <a:ext uri="{FF2B5EF4-FFF2-40B4-BE49-F238E27FC236}">
                <a16:creationId xmlns:a16="http://schemas.microsoft.com/office/drawing/2014/main" id="{C37A3880-1391-4BAE-B264-5F7034FE07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9554FC-2785-4A50-BF0A-0B1663ADFF94}"/>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28602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5EDD-00B9-4E52-8B50-0D75630CB0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C5455-B54C-48C6-938B-0BBFF4E38D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86B4E-4256-4744-954B-8816724090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DCAD9E-CEC9-4244-A0F7-C1D1D3F5F0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08247-48AD-4C9C-8D28-104C6B714F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AE254F-33A7-41AE-8602-CD03C229A79D}"/>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8" name="Footer Placeholder 7">
            <a:extLst>
              <a:ext uri="{FF2B5EF4-FFF2-40B4-BE49-F238E27FC236}">
                <a16:creationId xmlns:a16="http://schemas.microsoft.com/office/drawing/2014/main" id="{1AC3D222-7D7A-417B-BA4D-3458663311F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47BD1A0-A0CB-49B8-8998-EDCC112A856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90804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272F-C420-4022-831E-02722E0F0B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131989-C2F8-452C-A4B2-A99478ADECD5}"/>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4" name="Footer Placeholder 3">
            <a:extLst>
              <a:ext uri="{FF2B5EF4-FFF2-40B4-BE49-F238E27FC236}">
                <a16:creationId xmlns:a16="http://schemas.microsoft.com/office/drawing/2014/main" id="{5AC517BF-2A21-4B3A-97AD-49E0B1819C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B53059-298C-413F-8D35-98CF499CF0F7}"/>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6134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8BC6D-40DA-42C3-A818-A0EE6642C199}"/>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3" name="Footer Placeholder 2">
            <a:extLst>
              <a:ext uri="{FF2B5EF4-FFF2-40B4-BE49-F238E27FC236}">
                <a16:creationId xmlns:a16="http://schemas.microsoft.com/office/drawing/2014/main" id="{E83134FA-3BD3-41D6-9DEA-CB81691AC62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3FE037-B0A0-459F-B33D-969A076D1B9A}"/>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257070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EC74E-E2FD-470F-A839-1DB5F6886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1AE722-12BA-43D1-9062-D4D9AF1B75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1E4234-B75E-4667-893B-A03CB702C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450C1-4F8F-4E1A-B221-17063A4F22EE}"/>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6" name="Footer Placeholder 5">
            <a:extLst>
              <a:ext uri="{FF2B5EF4-FFF2-40B4-BE49-F238E27FC236}">
                <a16:creationId xmlns:a16="http://schemas.microsoft.com/office/drawing/2014/main" id="{177B0D8D-8004-4089-83FB-3A07D13CEE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51CD8F-4056-4995-84D6-AD8C3ADD9BD0}"/>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369098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93711-AED3-4AFD-94BF-F6FBD5D42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28A47A-5203-469D-A76A-93AF090350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724269-F597-41DD-AE82-7619B7302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664C32-21FD-4DA2-9CFF-75217DBEC64F}"/>
              </a:ext>
            </a:extLst>
          </p:cNvPr>
          <p:cNvSpPr>
            <a:spLocks noGrp="1"/>
          </p:cNvSpPr>
          <p:nvPr>
            <p:ph type="dt" sz="half" idx="10"/>
          </p:nvPr>
        </p:nvSpPr>
        <p:spPr/>
        <p:txBody>
          <a:bodyPr/>
          <a:lstStyle/>
          <a:p>
            <a:fld id="{981DDD41-E765-4C52-8162-A09F9279A407}" type="datetimeFigureOut">
              <a:rPr lang="en-GB" smtClean="0"/>
              <a:t>09/06/2021</a:t>
            </a:fld>
            <a:endParaRPr lang="en-GB"/>
          </a:p>
        </p:txBody>
      </p:sp>
      <p:sp>
        <p:nvSpPr>
          <p:cNvPr id="6" name="Footer Placeholder 5">
            <a:extLst>
              <a:ext uri="{FF2B5EF4-FFF2-40B4-BE49-F238E27FC236}">
                <a16:creationId xmlns:a16="http://schemas.microsoft.com/office/drawing/2014/main" id="{0FFE9A93-FC5F-405F-B27E-3D67A54DD8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5B056A-DE20-422C-A9BA-CC19F2FE17EB}"/>
              </a:ext>
            </a:extLst>
          </p:cNvPr>
          <p:cNvSpPr>
            <a:spLocks noGrp="1"/>
          </p:cNvSpPr>
          <p:nvPr>
            <p:ph type="sldNum" sz="quarter" idx="12"/>
          </p:nvPr>
        </p:nvSpPr>
        <p:spPr/>
        <p:txBody>
          <a:bodyPr/>
          <a:lstStyle/>
          <a:p>
            <a:fld id="{7BA01ABE-B46E-428F-AC26-FB474D2E0CFE}" type="slidenum">
              <a:rPr lang="en-GB" smtClean="0"/>
              <a:t>‹#›</a:t>
            </a:fld>
            <a:endParaRPr lang="en-GB"/>
          </a:p>
        </p:txBody>
      </p:sp>
    </p:spTree>
    <p:extLst>
      <p:ext uri="{BB962C8B-B14F-4D97-AF65-F5344CB8AC3E}">
        <p14:creationId xmlns:p14="http://schemas.microsoft.com/office/powerpoint/2010/main" val="154525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12757-085A-44DA-BBB9-B5EB6BF7F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547EAC-5B2D-4794-BF32-F1B8733D0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A3E797-8607-4872-97C5-279990471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DDD41-E765-4C52-8162-A09F9279A407}" type="datetimeFigureOut">
              <a:rPr lang="en-GB" smtClean="0"/>
              <a:t>09/06/2021</a:t>
            </a:fld>
            <a:endParaRPr lang="en-GB"/>
          </a:p>
        </p:txBody>
      </p:sp>
      <p:sp>
        <p:nvSpPr>
          <p:cNvPr id="5" name="Footer Placeholder 4">
            <a:extLst>
              <a:ext uri="{FF2B5EF4-FFF2-40B4-BE49-F238E27FC236}">
                <a16:creationId xmlns:a16="http://schemas.microsoft.com/office/drawing/2014/main" id="{9E931EE0-18E8-4624-AEF6-00683ADB6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2A28F0-F499-44AA-923A-55E5F7A60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01ABE-B46E-428F-AC26-FB474D2E0CFE}" type="slidenum">
              <a:rPr lang="en-GB" smtClean="0"/>
              <a:t>‹#›</a:t>
            </a:fld>
            <a:endParaRPr lang="en-GB"/>
          </a:p>
        </p:txBody>
      </p:sp>
    </p:spTree>
    <p:extLst>
      <p:ext uri="{BB962C8B-B14F-4D97-AF65-F5344CB8AC3E}">
        <p14:creationId xmlns:p14="http://schemas.microsoft.com/office/powerpoint/2010/main" val="733593785"/>
      </p:ext>
    </p:extLst>
  </p:cSld>
  <p:clrMap bg1="lt1" tx1="dk1" bg2="lt2" tx2="dk2" accent1="accent1" accent2="accent2" accent3="accent3" accent4="accent4" accent5="accent5" accent6="accent6" hlink="hlink" folHlink="folHlink"/>
  <p:sldLayoutIdLst>
    <p:sldLayoutId id="2147483649" r:id="rId1"/>
    <p:sldLayoutId id="214748367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cademy powerpoint 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Tree>
    <p:extLst>
      <p:ext uri="{BB962C8B-B14F-4D97-AF65-F5344CB8AC3E}">
        <p14:creationId xmlns:p14="http://schemas.microsoft.com/office/powerpoint/2010/main" val="2296025620"/>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88421" rtl="0" eaLnBrk="1" latinLnBrk="0" hangingPunct="1">
        <a:spcBef>
          <a:spcPct val="0"/>
        </a:spcBef>
        <a:buNone/>
        <a:defRPr sz="5249" b="1" kern="1200" baseline="0">
          <a:solidFill>
            <a:schemeClr val="tx1"/>
          </a:solidFill>
          <a:latin typeface="Arial" pitchFamily="34" charset="0"/>
          <a:ea typeface="+mj-ea"/>
          <a:cs typeface="Arial" pitchFamily="34" charset="0"/>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Arial" pitchFamily="34" charset="0"/>
          <a:ea typeface="+mn-ea"/>
          <a:cs typeface="Arial" pitchFamily="34" charset="0"/>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Arial" pitchFamily="34" charset="0"/>
          <a:ea typeface="+mn-ea"/>
          <a:cs typeface="Arial" pitchFamily="34" charset="0"/>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Arial" pitchFamily="34" charset="0"/>
          <a:ea typeface="+mn-ea"/>
          <a:cs typeface="Arial" pitchFamily="34" charset="0"/>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554926"/>
      </p:ext>
    </p:extLst>
  </p:cSld>
  <p:clrMap bg1="lt1" tx1="dk1" bg2="lt2" tx2="dk2" accent1="accent1" accent2="accent2" accent3="accent3" accent4="accent4" accent5="accent5" accent6="accent6" hlink="hlink" folHlink="folHlink"/>
  <p:sldLayoutIdLst>
    <p:sldLayoutId id="2147483696" r:id="rId1"/>
    <p:sldLayoutId id="2147483661" r:id="rId2"/>
  </p:sldLayoutIdLst>
  <p:txStyles>
    <p:titleStyle>
      <a:lvl1pPr algn="l" defTabSz="609581" rtl="0" eaLnBrk="1" latinLnBrk="0" hangingPunct="1">
        <a:spcBef>
          <a:spcPct val="0"/>
        </a:spcBef>
        <a:buNone/>
        <a:defRPr sz="5867" b="1" kern="1200" spc="-199">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457186" indent="-457186" algn="l" defTabSz="609581" rtl="0" eaLnBrk="1" latinLnBrk="0" hangingPunct="1">
        <a:spcBef>
          <a:spcPct val="20000"/>
        </a:spcBef>
        <a:buFont typeface="Arial"/>
        <a:buChar char="•"/>
        <a:defRPr sz="4267"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990570" indent="-380989" algn="l" defTabSz="609581" rtl="0" eaLnBrk="1" latinLnBrk="0" hangingPunct="1">
        <a:spcBef>
          <a:spcPct val="20000"/>
        </a:spcBef>
        <a:buFont typeface="Arial"/>
        <a:buChar char="–"/>
        <a:defRPr sz="3733"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523953" indent="-304791" algn="l" defTabSz="609581" rtl="0" eaLnBrk="1" latinLnBrk="0" hangingPunct="1">
        <a:spcBef>
          <a:spcPct val="20000"/>
        </a:spcBef>
        <a:buFont typeface="Arial"/>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133535" indent="-304791" algn="l" defTabSz="609581" rtl="0" eaLnBrk="1" latinLnBrk="0" hangingPunct="1">
        <a:spcBef>
          <a:spcPct val="20000"/>
        </a:spcBef>
        <a:buFont typeface="Arial"/>
        <a:buChar char="–"/>
        <a:defRPr sz="2667"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743115" indent="-304791" algn="l" defTabSz="609581" rtl="0" eaLnBrk="1" latinLnBrk="0" hangingPunct="1">
        <a:spcBef>
          <a:spcPct val="20000"/>
        </a:spcBef>
        <a:buFont typeface="Arial"/>
        <a:buChar char="»"/>
        <a:defRPr sz="2667"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696" indent="-304791" algn="l" defTabSz="609581" rtl="0" eaLnBrk="1" latinLnBrk="0" hangingPunct="1">
        <a:spcBef>
          <a:spcPct val="20000"/>
        </a:spcBef>
        <a:buFont typeface="Arial"/>
        <a:buChar char="•"/>
        <a:defRPr sz="2667" kern="1200">
          <a:solidFill>
            <a:schemeClr val="tx1"/>
          </a:solidFill>
          <a:latin typeface="+mn-lt"/>
          <a:ea typeface="+mn-ea"/>
          <a:cs typeface="+mn-cs"/>
        </a:defRPr>
      </a:lvl6pPr>
      <a:lvl7pPr marL="3962278" indent="-304791" algn="l" defTabSz="609581" rtl="0" eaLnBrk="1" latinLnBrk="0" hangingPunct="1">
        <a:spcBef>
          <a:spcPct val="20000"/>
        </a:spcBef>
        <a:buFont typeface="Arial"/>
        <a:buChar char="•"/>
        <a:defRPr sz="2667" kern="1200">
          <a:solidFill>
            <a:schemeClr val="tx1"/>
          </a:solidFill>
          <a:latin typeface="+mn-lt"/>
          <a:ea typeface="+mn-ea"/>
          <a:cs typeface="+mn-cs"/>
        </a:defRPr>
      </a:lvl7pPr>
      <a:lvl8pPr marL="4571859" indent="-304791" algn="l" defTabSz="609581" rtl="0" eaLnBrk="1" latinLnBrk="0" hangingPunct="1">
        <a:spcBef>
          <a:spcPct val="20000"/>
        </a:spcBef>
        <a:buFont typeface="Arial"/>
        <a:buChar char="•"/>
        <a:defRPr sz="2667" kern="1200">
          <a:solidFill>
            <a:schemeClr val="tx1"/>
          </a:solidFill>
          <a:latin typeface="+mn-lt"/>
          <a:ea typeface="+mn-ea"/>
          <a:cs typeface="+mn-cs"/>
        </a:defRPr>
      </a:lvl8pPr>
      <a:lvl9pPr marL="5181440" indent="-304791" algn="l" defTabSz="609581"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1" rtl="0" eaLnBrk="1" latinLnBrk="0" hangingPunct="1">
        <a:defRPr sz="2400" kern="1200">
          <a:solidFill>
            <a:schemeClr val="tx1"/>
          </a:solidFill>
          <a:latin typeface="+mn-lt"/>
          <a:ea typeface="+mn-ea"/>
          <a:cs typeface="+mn-cs"/>
        </a:defRPr>
      </a:lvl1pPr>
      <a:lvl2pPr marL="609581" algn="l" defTabSz="609581" rtl="0" eaLnBrk="1" latinLnBrk="0" hangingPunct="1">
        <a:defRPr sz="2400" kern="1200">
          <a:solidFill>
            <a:schemeClr val="tx1"/>
          </a:solidFill>
          <a:latin typeface="+mn-lt"/>
          <a:ea typeface="+mn-ea"/>
          <a:cs typeface="+mn-cs"/>
        </a:defRPr>
      </a:lvl2pPr>
      <a:lvl3pPr marL="1219163" algn="l" defTabSz="609581" rtl="0" eaLnBrk="1" latinLnBrk="0" hangingPunct="1">
        <a:defRPr sz="2400" kern="1200">
          <a:solidFill>
            <a:schemeClr val="tx1"/>
          </a:solidFill>
          <a:latin typeface="+mn-lt"/>
          <a:ea typeface="+mn-ea"/>
          <a:cs typeface="+mn-cs"/>
        </a:defRPr>
      </a:lvl3pPr>
      <a:lvl4pPr marL="1828744" algn="l" defTabSz="609581" rtl="0" eaLnBrk="1" latinLnBrk="0" hangingPunct="1">
        <a:defRPr sz="2400" kern="1200">
          <a:solidFill>
            <a:schemeClr val="tx1"/>
          </a:solidFill>
          <a:latin typeface="+mn-lt"/>
          <a:ea typeface="+mn-ea"/>
          <a:cs typeface="+mn-cs"/>
        </a:defRPr>
      </a:lvl4pPr>
      <a:lvl5pPr marL="2438324" algn="l" defTabSz="609581" rtl="0" eaLnBrk="1" latinLnBrk="0" hangingPunct="1">
        <a:defRPr sz="2400" kern="1200">
          <a:solidFill>
            <a:schemeClr val="tx1"/>
          </a:solidFill>
          <a:latin typeface="+mn-lt"/>
          <a:ea typeface="+mn-ea"/>
          <a:cs typeface="+mn-cs"/>
        </a:defRPr>
      </a:lvl5pPr>
      <a:lvl6pPr marL="3047906" algn="l" defTabSz="609581" rtl="0" eaLnBrk="1" latinLnBrk="0" hangingPunct="1">
        <a:defRPr sz="2400" kern="1200">
          <a:solidFill>
            <a:schemeClr val="tx1"/>
          </a:solidFill>
          <a:latin typeface="+mn-lt"/>
          <a:ea typeface="+mn-ea"/>
          <a:cs typeface="+mn-cs"/>
        </a:defRPr>
      </a:lvl6pPr>
      <a:lvl7pPr marL="3657487" algn="l" defTabSz="609581" rtl="0" eaLnBrk="1" latinLnBrk="0" hangingPunct="1">
        <a:defRPr sz="2400" kern="1200">
          <a:solidFill>
            <a:schemeClr val="tx1"/>
          </a:solidFill>
          <a:latin typeface="+mn-lt"/>
          <a:ea typeface="+mn-ea"/>
          <a:cs typeface="+mn-cs"/>
        </a:defRPr>
      </a:lvl7pPr>
      <a:lvl8pPr marL="4267068" algn="l" defTabSz="609581" rtl="0" eaLnBrk="1" latinLnBrk="0" hangingPunct="1">
        <a:defRPr sz="2400" kern="1200">
          <a:solidFill>
            <a:schemeClr val="tx1"/>
          </a:solidFill>
          <a:latin typeface="+mn-lt"/>
          <a:ea typeface="+mn-ea"/>
          <a:cs typeface="+mn-cs"/>
        </a:defRPr>
      </a:lvl8pPr>
      <a:lvl9pPr marL="4876650" algn="l" defTabSz="609581"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A4D994-0FFE-45FA-95AF-F522C1458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ABEB77-8687-4042-BC05-77581E3046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571255-BB99-464D-BF2F-528B86BE36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3F486-4D5B-4407-8E8A-BFC454D32AF3}" type="datetimeFigureOut">
              <a:rPr lang="en-GB" smtClean="0"/>
              <a:t>09/06/2021</a:t>
            </a:fld>
            <a:endParaRPr lang="en-GB"/>
          </a:p>
        </p:txBody>
      </p:sp>
      <p:sp>
        <p:nvSpPr>
          <p:cNvPr id="5" name="Footer Placeholder 4">
            <a:extLst>
              <a:ext uri="{FF2B5EF4-FFF2-40B4-BE49-F238E27FC236}">
                <a16:creationId xmlns:a16="http://schemas.microsoft.com/office/drawing/2014/main" id="{A6886F64-6DD9-46B3-8B64-2E5D005FD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2CF606B-F15E-40A7-A46B-A1FCD61D5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AAAA5-3C6B-40D7-9BD7-6C458998D426}" type="slidenum">
              <a:rPr lang="en-GB" smtClean="0"/>
              <a:t>‹#›</a:t>
            </a:fld>
            <a:endParaRPr lang="en-GB"/>
          </a:p>
        </p:txBody>
      </p:sp>
    </p:spTree>
    <p:extLst>
      <p:ext uri="{BB962C8B-B14F-4D97-AF65-F5344CB8AC3E}">
        <p14:creationId xmlns:p14="http://schemas.microsoft.com/office/powerpoint/2010/main" val="2632361192"/>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hyperlink" Target="mailto:Margaret.Gallagher@nspcc.org.uk"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urreyscp.org.uk/wp-content/uploads/2021/05/SSCP-Final-Neglect-Strategy-2021-2023-1.pdf" TargetMode="External"/><Relationship Id="rId7" Type="http://schemas.openxmlformats.org/officeDocument/2006/relationships/image" Target="../media/image5.png"/><Relationship Id="rId2" Type="http://schemas.openxmlformats.org/officeDocument/2006/relationships/hyperlink" Target="https://www.surreyscp.org.uk/" TargetMode="External"/><Relationship Id="rId1" Type="http://schemas.openxmlformats.org/officeDocument/2006/relationships/slideLayout" Target="../slideLayouts/slideLayout3.xml"/><Relationship Id="rId6" Type="http://schemas.openxmlformats.org/officeDocument/2006/relationships/hyperlink" Target="mailto:cspa@surreycc.gov.uk" TargetMode="External"/><Relationship Id="rId5" Type="http://schemas.openxmlformats.org/officeDocument/2006/relationships/hyperlink" Target="https://www.surreycc.gov.uk/social-care-and-health/childrens-social-care/early-help" TargetMode="External"/><Relationship Id="rId4" Type="http://schemas.openxmlformats.org/officeDocument/2006/relationships/hyperlink" Target="https://www.surreyscp.org.uk/wp-content/uploads/2021/05/Neglect-Strategy-on-a-page-April-2021.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FrX90xUKVk8?feature=oembed"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urreyscp.org.uk/resources/neglect-risk-assessment-tools-general-guidance/" TargetMode="External"/><Relationship Id="rId2" Type="http://schemas.openxmlformats.org/officeDocument/2006/relationships/hyperlink" Target="https://www.surreyscp.org.uk/wp-content/uploads/2021/02/Graded-Care-Profile2-FAQs.pdf"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hyperlink" Target="https://www.youtube.com/watch?v=tVE3bgHOn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eb.microsoftstream.com/embed/video/cd34cf07-4140-4d97-9e4e-4108432cb067?autoplay=false&amp;showinfo=true&amp;app=powerpoint&amp;appPlatform=win32&amp;hostCorrelationId=b1f93ae6-c578-4f06-a664-9af0d5571636"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hyperlink" Target="http://www.surreycc.gov.uk/people-and-community/family-information-servic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s://surreycoun.plateau.com/learning/user/portal.do?siteID=SCA&amp;landingPage=login"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488C4-B360-4B27-82E0-CC2020F4503A}"/>
              </a:ext>
            </a:extLst>
          </p:cNvPr>
          <p:cNvPicPr>
            <a:picLocks noChangeAspect="1"/>
          </p:cNvPicPr>
          <p:nvPr/>
        </p:nvPicPr>
        <p:blipFill>
          <a:blip r:embed="rId2"/>
          <a:stretch>
            <a:fillRect/>
          </a:stretch>
        </p:blipFill>
        <p:spPr>
          <a:xfrm>
            <a:off x="567588" y="985520"/>
            <a:ext cx="10766592" cy="3423920"/>
          </a:xfrm>
          <a:prstGeom prst="rect">
            <a:avLst/>
          </a:prstGeom>
        </p:spPr>
      </p:pic>
      <p:sp>
        <p:nvSpPr>
          <p:cNvPr id="5" name="TextBox 4">
            <a:extLst>
              <a:ext uri="{FF2B5EF4-FFF2-40B4-BE49-F238E27FC236}">
                <a16:creationId xmlns:a16="http://schemas.microsoft.com/office/drawing/2014/main" id="{05364D18-1CA9-4485-B990-31F0DB8F2F15}"/>
              </a:ext>
            </a:extLst>
          </p:cNvPr>
          <p:cNvSpPr txBox="1"/>
          <p:nvPr/>
        </p:nvSpPr>
        <p:spPr>
          <a:xfrm>
            <a:off x="3769360" y="4980186"/>
            <a:ext cx="6035040" cy="584775"/>
          </a:xfrm>
          <a:prstGeom prst="rect">
            <a:avLst/>
          </a:prstGeom>
          <a:noFill/>
        </p:spPr>
        <p:txBody>
          <a:bodyPr wrap="square" rtlCol="0">
            <a:spAutoFit/>
          </a:bodyPr>
          <a:lstStyle/>
          <a:p>
            <a:r>
              <a:rPr lang="en-GB" sz="3200" dirty="0"/>
              <a:t>We will be with you shortly</a:t>
            </a:r>
            <a:r>
              <a:rPr lang="en-GB" dirty="0"/>
              <a:t>.</a:t>
            </a:r>
          </a:p>
        </p:txBody>
      </p:sp>
    </p:spTree>
    <p:extLst>
      <p:ext uri="{BB962C8B-B14F-4D97-AF65-F5344CB8AC3E}">
        <p14:creationId xmlns:p14="http://schemas.microsoft.com/office/powerpoint/2010/main" val="99202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2C74-BBAB-47B4-9BB5-00EC330D6AB5}"/>
              </a:ext>
            </a:extLst>
          </p:cNvPr>
          <p:cNvSpPr>
            <a:spLocks noGrp="1"/>
          </p:cNvSpPr>
          <p:nvPr>
            <p:ph type="title"/>
          </p:nvPr>
        </p:nvSpPr>
        <p:spPr>
          <a:xfrm>
            <a:off x="838200" y="365125"/>
            <a:ext cx="10515600" cy="996315"/>
          </a:xfrm>
          <a:ln w="28575">
            <a:solidFill>
              <a:srgbClr val="00B050"/>
            </a:solidFill>
          </a:ln>
        </p:spPr>
        <p:txBody>
          <a:bodyPr/>
          <a:lstStyle/>
          <a:p>
            <a:r>
              <a:rPr lang="en-GB" b="1" dirty="0">
                <a:solidFill>
                  <a:srgbClr val="00B050"/>
                </a:solidFill>
              </a:rPr>
              <a:t>NSPCC Policy approach  - our calls</a:t>
            </a:r>
          </a:p>
        </p:txBody>
      </p:sp>
      <p:sp>
        <p:nvSpPr>
          <p:cNvPr id="3" name="Content Placeholder 2">
            <a:extLst>
              <a:ext uri="{FF2B5EF4-FFF2-40B4-BE49-F238E27FC236}">
                <a16:creationId xmlns:a16="http://schemas.microsoft.com/office/drawing/2014/main" id="{4F0919FB-0166-4C74-A67F-1CE0F762C5C9}"/>
              </a:ext>
            </a:extLst>
          </p:cNvPr>
          <p:cNvSpPr>
            <a:spLocks noGrp="1"/>
          </p:cNvSpPr>
          <p:nvPr>
            <p:ph idx="1"/>
          </p:nvPr>
        </p:nvSpPr>
        <p:spPr>
          <a:xfrm>
            <a:off x="233680" y="1442720"/>
            <a:ext cx="11653520" cy="5069840"/>
          </a:xfrm>
        </p:spPr>
        <p:txBody>
          <a:bodyPr>
            <a:normAutofit fontScale="62500" lnSpcReduction="20000"/>
          </a:bodyPr>
          <a:lstStyle/>
          <a:p>
            <a:pPr marL="0" indent="0">
              <a:buNone/>
            </a:pPr>
            <a:endParaRPr lang="en-GB" dirty="0"/>
          </a:p>
          <a:p>
            <a:pPr marL="0" indent="0">
              <a:buNone/>
            </a:pPr>
            <a:r>
              <a:rPr lang="en-GB" sz="3200" dirty="0">
                <a:latin typeface="NSPCC Regular" panose="020F0503030202060203" pitchFamily="34" charset="0"/>
              </a:rPr>
              <a:t>To build a better future for children, no matter where they live, the NSPCC is urging Governments to focus on prevention and protecting children from neglect and abuse both online and offline, delivering a supportive environment in the early years, and ensuring services are available to help children recover from traumatic experiences.</a:t>
            </a:r>
          </a:p>
          <a:p>
            <a:pPr marL="0" indent="0">
              <a:buNone/>
            </a:pPr>
            <a:endParaRPr lang="en-GB" sz="3200" b="1" dirty="0">
              <a:latin typeface="NSPCC Regular" panose="020F0503030202060203" pitchFamily="34" charset="0"/>
            </a:endParaRPr>
          </a:p>
          <a:p>
            <a:pPr marL="0" indent="0">
              <a:buNone/>
            </a:pPr>
            <a:r>
              <a:rPr lang="en-GB" sz="3200" b="1" dirty="0">
                <a:latin typeface="NSPCC Regular" panose="020F0503030202060203" pitchFamily="34" charset="0"/>
              </a:rPr>
              <a:t>For the UK Government this means:</a:t>
            </a:r>
          </a:p>
          <a:p>
            <a:pPr marL="0" indent="0">
              <a:buNone/>
            </a:pPr>
            <a:r>
              <a:rPr lang="en-GB" sz="3200" dirty="0">
                <a:latin typeface="NSPCC Regular" panose="020F0503030202060203" pitchFamily="34" charset="0"/>
              </a:rPr>
              <a:t>1.</a:t>
            </a:r>
            <a:r>
              <a:rPr lang="en-GB" sz="3200" b="1" dirty="0">
                <a:latin typeface="NSPCC Regular" panose="020F0503030202060203" pitchFamily="34" charset="0"/>
              </a:rPr>
              <a:t>Setting out how it will deliver the Best Start in Life Vision, including investment in rebuilding the health visitor workforce and new accountability mechanisms </a:t>
            </a:r>
            <a:r>
              <a:rPr lang="en-GB" sz="3200" dirty="0">
                <a:latin typeface="NSPCC Regular" panose="020F0503030202060203" pitchFamily="34" charset="0"/>
              </a:rPr>
              <a:t>to ensure new parents and their babies receive consistent health visiting services with access to community-based targeted support.</a:t>
            </a:r>
          </a:p>
          <a:p>
            <a:pPr marL="0" indent="0">
              <a:buNone/>
            </a:pPr>
            <a:r>
              <a:rPr lang="en-GB" sz="3200" dirty="0">
                <a:latin typeface="NSPCC Regular" panose="020F0503030202060203" pitchFamily="34" charset="0"/>
              </a:rPr>
              <a:t>2.</a:t>
            </a:r>
            <a:r>
              <a:rPr lang="en-GB" sz="3200" b="1" dirty="0">
                <a:latin typeface="NSPCC Regular" panose="020F0503030202060203" pitchFamily="34" charset="0"/>
              </a:rPr>
              <a:t>Delivering early intervention support when it’s needed by addressing the funding gap in children’s social care, enhancing mental health and emotional wellbeing support in schools, and expanding support for families in the community. </a:t>
            </a:r>
            <a:r>
              <a:rPr lang="en-GB" sz="3200" dirty="0">
                <a:latin typeface="NSPCC Regular" panose="020F0503030202060203" pitchFamily="34" charset="0"/>
              </a:rPr>
              <a:t>To help prevent and protect children from online harms, the UK Government needs to deliver the   Online Safety Bill introducing a Duty of Care on tech firms, to be enforced by a statutory regulator. </a:t>
            </a:r>
          </a:p>
          <a:p>
            <a:pPr marL="0" indent="0">
              <a:buNone/>
            </a:pPr>
            <a:r>
              <a:rPr lang="en-GB" sz="3200" dirty="0">
                <a:latin typeface="NSPCC Regular" panose="020F0503030202060203" pitchFamily="34" charset="0"/>
              </a:rPr>
              <a:t>3.</a:t>
            </a:r>
            <a:r>
              <a:rPr lang="en-GB" sz="3200" b="1" dirty="0">
                <a:latin typeface="NSPCC Regular" panose="020F0503030202060203" pitchFamily="34" charset="0"/>
              </a:rPr>
              <a:t>Helping children recover from sexual abuse by bringing together funding streams for therapeutic and justice services to deliver support “under one roof” through </a:t>
            </a:r>
            <a:r>
              <a:rPr lang="en-GB" sz="3200" dirty="0">
                <a:latin typeface="NSPCC Regular" panose="020F0503030202060203" pitchFamily="34" charset="0"/>
              </a:rPr>
              <a:t>local Child Houses, and ensuring children who have experienced domestic abuse can access specialist, community-based services wherever they live. </a:t>
            </a:r>
          </a:p>
          <a:p>
            <a:endParaRPr lang="en-GB" dirty="0"/>
          </a:p>
          <a:p>
            <a:endParaRPr lang="en-GB" dirty="0"/>
          </a:p>
        </p:txBody>
      </p:sp>
    </p:spTree>
    <p:extLst>
      <p:ext uri="{BB962C8B-B14F-4D97-AF65-F5344CB8AC3E}">
        <p14:creationId xmlns:p14="http://schemas.microsoft.com/office/powerpoint/2010/main" val="257321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3713BD-A40F-470C-9E9A-3E2A1050E0A3}"/>
              </a:ext>
            </a:extLst>
          </p:cNvPr>
          <p:cNvSpPr txBox="1"/>
          <p:nvPr/>
        </p:nvSpPr>
        <p:spPr>
          <a:xfrm>
            <a:off x="792480" y="3261360"/>
            <a:ext cx="9479280" cy="646331"/>
          </a:xfrm>
          <a:prstGeom prst="rect">
            <a:avLst/>
          </a:prstGeom>
          <a:noFill/>
        </p:spPr>
        <p:txBody>
          <a:bodyPr wrap="square" rtlCol="0">
            <a:spAutoFit/>
          </a:bodyPr>
          <a:lstStyle/>
          <a:p>
            <a:r>
              <a:rPr lang="en-GB" sz="3600" dirty="0">
                <a:hlinkClick r:id="rId2"/>
              </a:rPr>
              <a:t>Margaret.Gallagher@nspcc.org.uk</a:t>
            </a:r>
            <a:r>
              <a:rPr lang="en-GB" sz="3600" dirty="0"/>
              <a:t> </a:t>
            </a:r>
          </a:p>
        </p:txBody>
      </p:sp>
    </p:spTree>
    <p:extLst>
      <p:ext uri="{BB962C8B-B14F-4D97-AF65-F5344CB8AC3E}">
        <p14:creationId xmlns:p14="http://schemas.microsoft.com/office/powerpoint/2010/main" val="2988629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7E14-78C1-4203-AB25-0B6795CE2FBD}"/>
              </a:ext>
            </a:extLst>
          </p:cNvPr>
          <p:cNvSpPr>
            <a:spLocks noGrp="1"/>
          </p:cNvSpPr>
          <p:nvPr>
            <p:ph type="title"/>
          </p:nvPr>
        </p:nvSpPr>
        <p:spPr>
          <a:xfrm>
            <a:off x="6981825" y="1641752"/>
            <a:ext cx="4391024" cy="1323439"/>
          </a:xfrm>
        </p:spPr>
        <p:txBody>
          <a:bodyPr vert="horz" lIns="91440" tIns="45720" rIns="91440" bIns="45720" rtlCol="0" anchor="t">
            <a:normAutofit fontScale="90000"/>
          </a:bodyPr>
          <a:lstStyle/>
          <a:p>
            <a:pPr algn="ctr"/>
            <a:r>
              <a:rPr lang="en-US" sz="5400" b="1" dirty="0">
                <a:solidFill>
                  <a:schemeClr val="bg1"/>
                </a:solidFill>
                <a:effectLst>
                  <a:outerShdw blurRad="38100" dist="38100" dir="2700000" algn="tl">
                    <a:srgbClr val="000000">
                      <a:alpha val="43137"/>
                    </a:srgbClr>
                  </a:outerShdw>
                </a:effectLst>
              </a:rPr>
              <a:t>Neglect Matters</a:t>
            </a:r>
            <a:endParaRPr lang="en-US" sz="5400" b="1" dirty="0">
              <a:solidFill>
                <a:schemeClr val="bg1"/>
              </a:solidFill>
            </a:endParaRPr>
          </a:p>
        </p:txBody>
      </p:sp>
      <p:pic>
        <p:nvPicPr>
          <p:cNvPr id="1026" name="Picture 2" descr="Image result for frog in a pot">
            <a:extLst>
              <a:ext uri="{FF2B5EF4-FFF2-40B4-BE49-F238E27FC236}">
                <a16:creationId xmlns:a16="http://schemas.microsoft.com/office/drawing/2014/main" id="{2EA7079A-ACFE-4FB3-8E08-B552CB36C7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40" r="21238" b="-1"/>
          <a:stretch/>
        </p:blipFill>
        <p:spPr bwMode="auto">
          <a:xfrm>
            <a:off x="20" y="2"/>
            <a:ext cx="6186992" cy="6857998"/>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CADDFEF-05CA-41BF-8085-A23D50BBA672}"/>
              </a:ext>
            </a:extLst>
          </p:cNvPr>
          <p:cNvSpPr>
            <a:spLocks noGrp="1"/>
          </p:cNvSpPr>
          <p:nvPr>
            <p:ph sz="half" idx="1"/>
          </p:nvPr>
        </p:nvSpPr>
        <p:spPr>
          <a:xfrm>
            <a:off x="6981826" y="3146400"/>
            <a:ext cx="4391024" cy="2682000"/>
          </a:xfrm>
        </p:spPr>
        <p:txBody>
          <a:bodyPr vert="horz" lIns="91440" tIns="45720" rIns="91440" bIns="45720" rtlCol="0">
            <a:normAutofit/>
          </a:bodyPr>
          <a:lstStyle/>
          <a:p>
            <a:pPr marL="0" indent="0">
              <a:buNone/>
            </a:pPr>
            <a:r>
              <a:rPr lang="en-US" dirty="0">
                <a:solidFill>
                  <a:schemeClr val="bg1">
                    <a:alpha val="80000"/>
                  </a:schemeClr>
                </a:solidFill>
              </a:rPr>
              <a:t>Like the frog in the saucepan the impact of neglect may be gradual, continuous and cumulative.</a:t>
            </a:r>
          </a:p>
          <a:p>
            <a:pPr marL="0" indent="0" algn="r">
              <a:buNone/>
            </a:pPr>
            <a:r>
              <a:rPr lang="en-US" sz="1600" dirty="0">
                <a:solidFill>
                  <a:schemeClr val="bg1">
                    <a:alpha val="80000"/>
                  </a:schemeClr>
                </a:solidFill>
              </a:rPr>
              <a:t>Professor Ray Jones</a:t>
            </a:r>
          </a:p>
        </p:txBody>
      </p:sp>
    </p:spTree>
    <p:extLst>
      <p:ext uri="{BB962C8B-B14F-4D97-AF65-F5344CB8AC3E}">
        <p14:creationId xmlns:p14="http://schemas.microsoft.com/office/powerpoint/2010/main" val="184228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B5AA40-310C-44F8-B464-4A965DB89B38}"/>
              </a:ext>
            </a:extLst>
          </p:cNvPr>
          <p:cNvSpPr>
            <a:spLocks noGrp="1"/>
          </p:cNvSpPr>
          <p:nvPr>
            <p:ph type="title"/>
          </p:nvPr>
        </p:nvSpPr>
        <p:spPr/>
        <p:txBody>
          <a:bodyPr/>
          <a:lstStyle/>
          <a:p>
            <a:r>
              <a:rPr lang="en-GB" b="1" dirty="0">
                <a:effectLst>
                  <a:outerShdw blurRad="38100" dist="38100" dir="2700000" algn="tl">
                    <a:srgbClr val="000000">
                      <a:alpha val="43137"/>
                    </a:srgbClr>
                  </a:outerShdw>
                </a:effectLst>
                <a:latin typeface="+mn-lt"/>
              </a:rPr>
              <a:t>Learning from Local Reviews</a:t>
            </a:r>
          </a:p>
        </p:txBody>
      </p:sp>
      <p:sp>
        <p:nvSpPr>
          <p:cNvPr id="6" name="Content Placeholder 5">
            <a:extLst>
              <a:ext uri="{FF2B5EF4-FFF2-40B4-BE49-F238E27FC236}">
                <a16:creationId xmlns:a16="http://schemas.microsoft.com/office/drawing/2014/main" id="{5C532B23-8A3D-4F84-80CC-7439D6DCC9FD}"/>
              </a:ext>
            </a:extLst>
          </p:cNvPr>
          <p:cNvSpPr>
            <a:spLocks noGrp="1"/>
          </p:cNvSpPr>
          <p:nvPr>
            <p:ph idx="1"/>
          </p:nvPr>
        </p:nvSpPr>
        <p:spPr/>
        <p:txBody>
          <a:bodyPr/>
          <a:lstStyle/>
          <a:p>
            <a:r>
              <a:rPr lang="en-GB" dirty="0"/>
              <a:t>Practice Is too variable</a:t>
            </a:r>
          </a:p>
          <a:p>
            <a:r>
              <a:rPr lang="en-GB" dirty="0"/>
              <a:t>Neglect including extreme neglect can go unrecognised and unchallenged – ask “Is this good enough for my child?”</a:t>
            </a:r>
          </a:p>
          <a:p>
            <a:r>
              <a:rPr lang="en-GB" dirty="0"/>
              <a:t>In the worse cases the practice is incident driven and not focused on the cumulative impact and ‘drip-drip’ effect of neglectful parenting</a:t>
            </a:r>
          </a:p>
          <a:p>
            <a:r>
              <a:rPr lang="en-GB" dirty="0"/>
              <a:t>There is a need to learn from history and avoid the ‘start-again’ syndrome</a:t>
            </a:r>
          </a:p>
          <a:p>
            <a:r>
              <a:rPr lang="en-GB" dirty="0"/>
              <a:t>Neglect and affluence</a:t>
            </a:r>
          </a:p>
        </p:txBody>
      </p:sp>
      <p:pic>
        <p:nvPicPr>
          <p:cNvPr id="7" name="Picture 6">
            <a:extLst>
              <a:ext uri="{FF2B5EF4-FFF2-40B4-BE49-F238E27FC236}">
                <a16:creationId xmlns:a16="http://schemas.microsoft.com/office/drawing/2014/main" id="{6C4938CD-1287-466C-A5DA-05173F025982}"/>
              </a:ext>
            </a:extLst>
          </p:cNvPr>
          <p:cNvPicPr>
            <a:picLocks noChangeAspect="1"/>
          </p:cNvPicPr>
          <p:nvPr/>
        </p:nvPicPr>
        <p:blipFill>
          <a:blip r:embed="rId2"/>
          <a:stretch>
            <a:fillRect/>
          </a:stretch>
        </p:blipFill>
        <p:spPr>
          <a:xfrm>
            <a:off x="9392159" y="201006"/>
            <a:ext cx="2409568" cy="960062"/>
          </a:xfrm>
          <a:prstGeom prst="rect">
            <a:avLst/>
          </a:prstGeom>
        </p:spPr>
      </p:pic>
    </p:spTree>
    <p:extLst>
      <p:ext uri="{BB962C8B-B14F-4D97-AF65-F5344CB8AC3E}">
        <p14:creationId xmlns:p14="http://schemas.microsoft.com/office/powerpoint/2010/main" val="206743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F9CD-1A8E-4E90-B658-403D97EA572F}"/>
              </a:ext>
            </a:extLst>
          </p:cNvPr>
          <p:cNvSpPr>
            <a:spLocks noGrp="1"/>
          </p:cNvSpPr>
          <p:nvPr>
            <p:ph type="title"/>
          </p:nvPr>
        </p:nvSpPr>
        <p:spPr/>
        <p:txBody>
          <a:bodyPr>
            <a:normAutofit/>
          </a:bodyPr>
          <a:lstStyle/>
          <a:p>
            <a:r>
              <a:rPr lang="en-GB" sz="5400" b="1" dirty="0">
                <a:solidFill>
                  <a:srgbClr val="7D83BF"/>
                </a:solidFill>
                <a:effectLst>
                  <a:outerShdw blurRad="38100" dist="38100" dir="2700000" algn="tl">
                    <a:srgbClr val="000000">
                      <a:alpha val="43137"/>
                    </a:srgbClr>
                  </a:outerShdw>
                </a:effectLst>
                <a:latin typeface="+mn-lt"/>
              </a:rPr>
              <a:t>Three ‘Types’ of Neglect</a:t>
            </a:r>
          </a:p>
        </p:txBody>
      </p:sp>
      <p:sp>
        <p:nvSpPr>
          <p:cNvPr id="3" name="Content Placeholder 2">
            <a:extLst>
              <a:ext uri="{FF2B5EF4-FFF2-40B4-BE49-F238E27FC236}">
                <a16:creationId xmlns:a16="http://schemas.microsoft.com/office/drawing/2014/main" id="{354CCCE2-0CBF-481E-A7B2-B78401157780}"/>
              </a:ext>
            </a:extLst>
          </p:cNvPr>
          <p:cNvSpPr>
            <a:spLocks noGrp="1"/>
          </p:cNvSpPr>
          <p:nvPr>
            <p:ph idx="1"/>
          </p:nvPr>
        </p:nvSpPr>
        <p:spPr/>
        <p:txBody>
          <a:bodyPr>
            <a:normAutofit lnSpcReduction="10000"/>
          </a:bodyPr>
          <a:lstStyle/>
          <a:p>
            <a:pPr marL="0" indent="0">
              <a:buNone/>
            </a:pPr>
            <a:r>
              <a:rPr lang="en-GB" sz="4000" b="1" dirty="0"/>
              <a:t>Type 1 neglect </a:t>
            </a:r>
            <a:r>
              <a:rPr lang="en-GB" sz="4000" dirty="0"/>
              <a:t>might be characterised as ‘</a:t>
            </a:r>
            <a:r>
              <a:rPr lang="en-GB" sz="4000" b="1" dirty="0"/>
              <a:t>passive neglect</a:t>
            </a:r>
            <a:r>
              <a:rPr lang="en-GB" sz="4000" dirty="0"/>
              <a:t>’. </a:t>
            </a:r>
          </a:p>
          <a:p>
            <a:pPr marL="0" indent="0">
              <a:buNone/>
            </a:pPr>
            <a:endParaRPr lang="en-GB" sz="4000" b="1" dirty="0"/>
          </a:p>
          <a:p>
            <a:pPr marL="0" indent="0">
              <a:buNone/>
            </a:pPr>
            <a:r>
              <a:rPr lang="en-GB" sz="4000" b="1" dirty="0"/>
              <a:t>Type 2 neglect </a:t>
            </a:r>
            <a:r>
              <a:rPr lang="en-GB" sz="4000" dirty="0"/>
              <a:t>might be labelled ‘</a:t>
            </a:r>
            <a:r>
              <a:rPr lang="en-GB" sz="4000" b="1" dirty="0"/>
              <a:t>chaotic neglect</a:t>
            </a:r>
            <a:r>
              <a:rPr lang="en-GB" sz="4000" dirty="0"/>
              <a:t>’.</a:t>
            </a:r>
          </a:p>
          <a:p>
            <a:pPr marL="0" indent="0">
              <a:buNone/>
            </a:pPr>
            <a:endParaRPr lang="en-GB" sz="4000" b="1" dirty="0"/>
          </a:p>
          <a:p>
            <a:pPr marL="0" indent="0">
              <a:buNone/>
            </a:pPr>
            <a:r>
              <a:rPr lang="en-GB" sz="4000" b="1" dirty="0"/>
              <a:t>Type 3 neglect </a:t>
            </a:r>
            <a:r>
              <a:rPr lang="en-GB" sz="4000" dirty="0"/>
              <a:t>might be called ‘</a:t>
            </a:r>
            <a:r>
              <a:rPr lang="en-GB" sz="4000" b="1" dirty="0"/>
              <a:t>active neglect</a:t>
            </a:r>
            <a:r>
              <a:rPr lang="en-GB" sz="4000" dirty="0"/>
              <a:t>’. </a:t>
            </a:r>
          </a:p>
          <a:p>
            <a:pPr marL="0" indent="0" algn="r">
              <a:buNone/>
            </a:pPr>
            <a:r>
              <a:rPr lang="en-GB" sz="1600" dirty="0"/>
              <a:t>Professor Ray Jones (2016) </a:t>
            </a:r>
            <a:r>
              <a:rPr lang="en-GB" sz="1600" i="1" dirty="0"/>
              <a:t>The Conundrum of Neglect</a:t>
            </a:r>
            <a:r>
              <a:rPr lang="en-GB" sz="1600" dirty="0"/>
              <a:t>, Professional Social Work (April 2016) </a:t>
            </a:r>
          </a:p>
          <a:p>
            <a:pPr marL="0" indent="0">
              <a:buNone/>
            </a:pPr>
            <a:endParaRPr lang="en-GB" dirty="0"/>
          </a:p>
        </p:txBody>
      </p:sp>
      <p:pic>
        <p:nvPicPr>
          <p:cNvPr id="4" name="Picture 3">
            <a:extLst>
              <a:ext uri="{FF2B5EF4-FFF2-40B4-BE49-F238E27FC236}">
                <a16:creationId xmlns:a16="http://schemas.microsoft.com/office/drawing/2014/main" id="{3BB34BA6-A2F4-418D-AA9E-94C05642CA1D}"/>
              </a:ext>
            </a:extLst>
          </p:cNvPr>
          <p:cNvPicPr>
            <a:picLocks noChangeAspect="1"/>
          </p:cNvPicPr>
          <p:nvPr/>
        </p:nvPicPr>
        <p:blipFill>
          <a:blip r:embed="rId3"/>
          <a:stretch>
            <a:fillRect/>
          </a:stretch>
        </p:blipFill>
        <p:spPr>
          <a:xfrm>
            <a:off x="9392159" y="201006"/>
            <a:ext cx="2409568" cy="960062"/>
          </a:xfrm>
          <a:prstGeom prst="rect">
            <a:avLst/>
          </a:prstGeom>
        </p:spPr>
      </p:pic>
    </p:spTree>
    <p:extLst>
      <p:ext uri="{BB962C8B-B14F-4D97-AF65-F5344CB8AC3E}">
        <p14:creationId xmlns:p14="http://schemas.microsoft.com/office/powerpoint/2010/main" val="106033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A49F5-15F8-475C-B5B7-E0180C9BC1F1}"/>
              </a:ext>
            </a:extLst>
          </p:cNvPr>
          <p:cNvSpPr>
            <a:spLocks noGrp="1"/>
          </p:cNvSpPr>
          <p:nvPr>
            <p:ph type="title"/>
          </p:nvPr>
        </p:nvSpPr>
        <p:spPr/>
        <p:txBody>
          <a:bodyPr>
            <a:normAutofit/>
          </a:bodyPr>
          <a:lstStyle/>
          <a:p>
            <a:r>
              <a:rPr lang="en-GB" sz="4800" b="1" dirty="0">
                <a:solidFill>
                  <a:srgbClr val="7D83BF"/>
                </a:solidFill>
                <a:effectLst>
                  <a:outerShdw blurRad="38100" dist="38100" dir="2700000" algn="tl">
                    <a:srgbClr val="000000">
                      <a:alpha val="43137"/>
                    </a:srgbClr>
                  </a:outerShdw>
                </a:effectLst>
                <a:latin typeface="+mn-lt"/>
              </a:rPr>
              <a:t>Neglect as Cumulative Harm</a:t>
            </a:r>
          </a:p>
        </p:txBody>
      </p:sp>
      <p:sp>
        <p:nvSpPr>
          <p:cNvPr id="3" name="Content Placeholder 2">
            <a:extLst>
              <a:ext uri="{FF2B5EF4-FFF2-40B4-BE49-F238E27FC236}">
                <a16:creationId xmlns:a16="http://schemas.microsoft.com/office/drawing/2014/main" id="{57CA4BBA-C2E6-4370-BCCC-CE61B00DBF55}"/>
              </a:ext>
            </a:extLst>
          </p:cNvPr>
          <p:cNvSpPr>
            <a:spLocks noGrp="1"/>
          </p:cNvSpPr>
          <p:nvPr>
            <p:ph idx="1"/>
          </p:nvPr>
        </p:nvSpPr>
        <p:spPr/>
        <p:txBody>
          <a:bodyPr>
            <a:normAutofit/>
          </a:bodyPr>
          <a:lstStyle/>
          <a:p>
            <a:pPr marL="0" indent="0">
              <a:buNone/>
            </a:pPr>
            <a:r>
              <a:rPr lang="en-GB" sz="4000" dirty="0"/>
              <a:t>Both Type 1 and 2 neglect are slow-burning examples of the frog in the saucepan. They raise the very difficult issue of if and when to conclude that it is not getting better, despite the interventions, and is no longer to be tolerated for the child.</a:t>
            </a:r>
          </a:p>
          <a:p>
            <a:pPr marL="0" indent="0" algn="r">
              <a:buNone/>
            </a:pPr>
            <a:r>
              <a:rPr lang="en-GB" dirty="0"/>
              <a:t>Professor Ray Jones (2016) </a:t>
            </a:r>
            <a:r>
              <a:rPr lang="en-GB" i="1" dirty="0"/>
              <a:t>The Conundrum of Neglect</a:t>
            </a:r>
            <a:r>
              <a:rPr lang="en-GB" dirty="0"/>
              <a:t>, Professional Social Work (April 2016) </a:t>
            </a:r>
          </a:p>
          <a:p>
            <a:pPr marL="0" indent="0" algn="r">
              <a:buNone/>
            </a:pPr>
            <a:endParaRPr lang="en-GB" sz="4000" dirty="0"/>
          </a:p>
        </p:txBody>
      </p:sp>
      <p:pic>
        <p:nvPicPr>
          <p:cNvPr id="4" name="Picture 3">
            <a:extLst>
              <a:ext uri="{FF2B5EF4-FFF2-40B4-BE49-F238E27FC236}">
                <a16:creationId xmlns:a16="http://schemas.microsoft.com/office/drawing/2014/main" id="{DA7325FB-0B0F-4D21-8B39-A888BD2D3233}"/>
              </a:ext>
            </a:extLst>
          </p:cNvPr>
          <p:cNvPicPr>
            <a:picLocks noChangeAspect="1"/>
          </p:cNvPicPr>
          <p:nvPr/>
        </p:nvPicPr>
        <p:blipFill>
          <a:blip r:embed="rId3"/>
          <a:stretch>
            <a:fillRect/>
          </a:stretch>
        </p:blipFill>
        <p:spPr>
          <a:xfrm>
            <a:off x="9420734" y="230188"/>
            <a:ext cx="2409568" cy="960062"/>
          </a:xfrm>
          <a:prstGeom prst="rect">
            <a:avLst/>
          </a:prstGeom>
        </p:spPr>
      </p:pic>
    </p:spTree>
    <p:extLst>
      <p:ext uri="{BB962C8B-B14F-4D97-AF65-F5344CB8AC3E}">
        <p14:creationId xmlns:p14="http://schemas.microsoft.com/office/powerpoint/2010/main" val="1282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6E415-531D-4B51-9CD6-31B148B5C836}"/>
              </a:ext>
            </a:extLst>
          </p:cNvPr>
          <p:cNvSpPr>
            <a:spLocks noGrp="1"/>
          </p:cNvSpPr>
          <p:nvPr>
            <p:ph type="title"/>
          </p:nvPr>
        </p:nvSpPr>
        <p:spPr/>
        <p:txBody>
          <a:bodyPr/>
          <a:lstStyle/>
          <a:p>
            <a:r>
              <a:rPr lang="en-GB" b="1" dirty="0">
                <a:solidFill>
                  <a:srgbClr val="7D83BF"/>
                </a:solidFill>
                <a:effectLst>
                  <a:outerShdw blurRad="38100" dist="38100" dir="2700000" algn="tl">
                    <a:srgbClr val="000000">
                      <a:alpha val="43137"/>
                    </a:srgbClr>
                  </a:outerShdw>
                </a:effectLst>
                <a:latin typeface="+mn-lt"/>
              </a:rPr>
              <a:t>Ecological transactional analysis (interacting risk factors)</a:t>
            </a:r>
            <a:r>
              <a:rPr lang="en-GB" sz="2800" b="1" dirty="0">
                <a:solidFill>
                  <a:srgbClr val="7D83BF"/>
                </a:solidFill>
                <a:effectLst>
                  <a:outerShdw blurRad="38100" dist="38100" dir="2700000" algn="tl">
                    <a:srgbClr val="000000">
                      <a:alpha val="43137"/>
                    </a:srgbClr>
                  </a:outerShdw>
                </a:effectLst>
                <a:latin typeface="+mn-lt"/>
              </a:rPr>
              <a:t> </a:t>
            </a:r>
            <a:r>
              <a:rPr lang="en-GB" sz="2400" dirty="0"/>
              <a:t>(Brandon et al 2010)</a:t>
            </a:r>
            <a:endParaRPr lang="en-GB" b="1" dirty="0">
              <a:effectLst>
                <a:outerShdw blurRad="38100" dist="38100" dir="2700000" algn="tl">
                  <a:srgbClr val="000000">
                    <a:alpha val="43137"/>
                  </a:srgbClr>
                </a:outerShdw>
              </a:effectLst>
              <a:latin typeface="+mn-lt"/>
            </a:endParaRPr>
          </a:p>
        </p:txBody>
      </p:sp>
      <p:grpSp>
        <p:nvGrpSpPr>
          <p:cNvPr id="4" name="Group 2">
            <a:extLst>
              <a:ext uri="{FF2B5EF4-FFF2-40B4-BE49-F238E27FC236}">
                <a16:creationId xmlns:a16="http://schemas.microsoft.com/office/drawing/2014/main" id="{DA76BF08-2EE5-49B2-8048-256CF34EFD07}"/>
              </a:ext>
            </a:extLst>
          </p:cNvPr>
          <p:cNvGrpSpPr>
            <a:grpSpLocks/>
          </p:cNvGrpSpPr>
          <p:nvPr/>
        </p:nvGrpSpPr>
        <p:grpSpPr bwMode="auto">
          <a:xfrm>
            <a:off x="1277076" y="1757089"/>
            <a:ext cx="8300064" cy="4735785"/>
            <a:chOff x="106211077" y="106852399"/>
            <a:chExt cx="7707266" cy="6812095"/>
          </a:xfrm>
        </p:grpSpPr>
        <p:sp>
          <p:nvSpPr>
            <p:cNvPr id="5" name="Text Box 3">
              <a:extLst>
                <a:ext uri="{FF2B5EF4-FFF2-40B4-BE49-F238E27FC236}">
                  <a16:creationId xmlns:a16="http://schemas.microsoft.com/office/drawing/2014/main" id="{9159AC9D-7EEB-42B9-AD81-988FC2109946}"/>
                </a:ext>
              </a:extLst>
            </p:cNvPr>
            <p:cNvSpPr txBox="1">
              <a:spLocks noChangeArrowheads="1"/>
            </p:cNvSpPr>
            <p:nvPr/>
          </p:nvSpPr>
          <p:spPr bwMode="auto">
            <a:xfrm>
              <a:off x="106222800" y="109022853"/>
              <a:ext cx="2825262" cy="1172308"/>
            </a:xfrm>
            <a:prstGeom prst="rect">
              <a:avLst/>
            </a:prstGeom>
            <a:solidFill>
              <a:schemeClr val="accent6">
                <a:lumMod val="20000"/>
                <a:lumOff val="80000"/>
              </a:schemeClr>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Calibri" panose="020F0502020204030204" pitchFamily="34" charset="0"/>
                </a:rPr>
                <a:t>Carer’s state of mind, level of reflective function (the carer’s ability to hold the child in mind)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C2CA11CF-5120-4B32-AC73-5D84F5E2338B}"/>
                </a:ext>
              </a:extLst>
            </p:cNvPr>
            <p:cNvSpPr txBox="1">
              <a:spLocks noChangeArrowheads="1"/>
            </p:cNvSpPr>
            <p:nvPr/>
          </p:nvSpPr>
          <p:spPr bwMode="auto">
            <a:xfrm>
              <a:off x="106211077" y="110780145"/>
              <a:ext cx="2825262" cy="1172308"/>
            </a:xfrm>
            <a:prstGeom prst="rect">
              <a:avLst/>
            </a:prstGeom>
            <a:solidFill>
              <a:schemeClr val="accent6">
                <a:lumMod val="20000"/>
                <a:lumOff val="80000"/>
              </a:schemeClr>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Calibri" panose="020F0502020204030204" pitchFamily="34" charset="0"/>
                </a:rPr>
                <a:t>Care-giving environment generated by the carer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C6C891A3-ACCC-45FB-A12A-1AAD694EF5E5}"/>
                </a:ext>
              </a:extLst>
            </p:cNvPr>
            <p:cNvSpPr txBox="1">
              <a:spLocks noChangeArrowheads="1"/>
            </p:cNvSpPr>
            <p:nvPr/>
          </p:nvSpPr>
          <p:spPr bwMode="auto">
            <a:xfrm>
              <a:off x="106211077" y="112492186"/>
              <a:ext cx="2825262" cy="1172308"/>
            </a:xfrm>
            <a:prstGeom prst="rect">
              <a:avLst/>
            </a:prstGeom>
            <a:solidFill>
              <a:schemeClr val="accent6">
                <a:lumMod val="20000"/>
                <a:lumOff val="80000"/>
              </a:schemeClr>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Calibri" panose="020F0502020204030204" pitchFamily="34" charset="0"/>
                </a:rPr>
                <a:t>Child’s behaviour, adaptive strategies and developmental state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BE5759D5-18A0-4FD8-ACC1-8515A1955117}"/>
                </a:ext>
              </a:extLst>
            </p:cNvPr>
            <p:cNvSpPr txBox="1">
              <a:spLocks noChangeArrowheads="1"/>
            </p:cNvSpPr>
            <p:nvPr/>
          </p:nvSpPr>
          <p:spPr bwMode="auto">
            <a:xfrm>
              <a:off x="111310315" y="109341138"/>
              <a:ext cx="2608028" cy="4162262"/>
            </a:xfrm>
            <a:prstGeom prst="rect">
              <a:avLst/>
            </a:prstGeom>
            <a:solidFill>
              <a:srgbClr val="CCCC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2200" b="1"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GB" altLang="en-US" sz="2200" b="1" dirty="0">
                <a:solidFill>
                  <a:srgbClr val="000000"/>
                </a:solidFill>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0000"/>
                  </a:solidFill>
                  <a:effectLst/>
                  <a:latin typeface="Calibri" panose="020F0502020204030204" pitchFamily="34" charset="0"/>
                </a:rPr>
                <a:t>Social stress,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0000"/>
                  </a:solidFill>
                  <a:effectLst/>
                  <a:latin typeface="Calibri" panose="020F0502020204030204" pitchFamily="34" charset="0"/>
                </a:rPr>
                <a:t>Relationships,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dirty="0">
                  <a:ln>
                    <a:noFill/>
                  </a:ln>
                  <a:solidFill>
                    <a:srgbClr val="000000"/>
                  </a:solidFill>
                  <a:effectLst/>
                  <a:latin typeface="Calibri" panose="020F0502020204030204" pitchFamily="34" charset="0"/>
                </a:rPr>
                <a:t>Environmental Stressors</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cxnSp>
          <p:nvCxnSpPr>
            <p:cNvPr id="2055" name="AutoShape 7">
              <a:extLst>
                <a:ext uri="{FF2B5EF4-FFF2-40B4-BE49-F238E27FC236}">
                  <a16:creationId xmlns:a16="http://schemas.microsoft.com/office/drawing/2014/main" id="{650B5B04-AC1F-46CF-A91C-888DFBB1E13D}"/>
                </a:ext>
              </a:extLst>
            </p:cNvPr>
            <p:cNvCxnSpPr>
              <a:cxnSpLocks noChangeShapeType="1"/>
            </p:cNvCxnSpPr>
            <p:nvPr/>
          </p:nvCxnSpPr>
          <p:spPr bwMode="auto">
            <a:xfrm flipV="1">
              <a:off x="109441753" y="109918831"/>
              <a:ext cx="1367624" cy="7951"/>
            </a:xfrm>
            <a:prstGeom prst="straightConnector1">
              <a:avLst/>
            </a:prstGeom>
            <a:noFill/>
            <a:ln w="1016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6" name="AutoShape 8">
              <a:extLst>
                <a:ext uri="{FF2B5EF4-FFF2-40B4-BE49-F238E27FC236}">
                  <a16:creationId xmlns:a16="http://schemas.microsoft.com/office/drawing/2014/main" id="{C75DEBEC-2A22-43F3-BED5-A931408E4363}"/>
                </a:ext>
              </a:extLst>
            </p:cNvPr>
            <p:cNvCxnSpPr>
              <a:cxnSpLocks noChangeShapeType="1"/>
            </p:cNvCxnSpPr>
            <p:nvPr/>
          </p:nvCxnSpPr>
          <p:spPr bwMode="auto">
            <a:xfrm flipV="1">
              <a:off x="109441753" y="111363981"/>
              <a:ext cx="1367624" cy="7951"/>
            </a:xfrm>
            <a:prstGeom prst="straightConnector1">
              <a:avLst/>
            </a:prstGeom>
            <a:noFill/>
            <a:ln w="1016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7" name="AutoShape 9">
              <a:extLst>
                <a:ext uri="{FF2B5EF4-FFF2-40B4-BE49-F238E27FC236}">
                  <a16:creationId xmlns:a16="http://schemas.microsoft.com/office/drawing/2014/main" id="{C323D978-7382-4CFC-9730-60D91AEE44FF}"/>
                </a:ext>
              </a:extLst>
            </p:cNvPr>
            <p:cNvCxnSpPr>
              <a:cxnSpLocks noChangeShapeType="1"/>
            </p:cNvCxnSpPr>
            <p:nvPr/>
          </p:nvCxnSpPr>
          <p:spPr bwMode="auto">
            <a:xfrm flipV="1">
              <a:off x="109441753" y="112941321"/>
              <a:ext cx="1367624" cy="7951"/>
            </a:xfrm>
            <a:prstGeom prst="straightConnector1">
              <a:avLst/>
            </a:prstGeom>
            <a:noFill/>
            <a:ln w="1016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nvGrpSpPr>
            <p:cNvPr id="9" name="Group 10">
              <a:extLst>
                <a:ext uri="{FF2B5EF4-FFF2-40B4-BE49-F238E27FC236}">
                  <a16:creationId xmlns:a16="http://schemas.microsoft.com/office/drawing/2014/main" id="{33D393A3-D2E1-4281-9FBD-E79F02219CD7}"/>
                </a:ext>
              </a:extLst>
            </p:cNvPr>
            <p:cNvGrpSpPr>
              <a:grpSpLocks/>
            </p:cNvGrpSpPr>
            <p:nvPr/>
          </p:nvGrpSpPr>
          <p:grpSpPr bwMode="auto">
            <a:xfrm>
              <a:off x="106211077" y="106852399"/>
              <a:ext cx="2552369" cy="1625704"/>
              <a:chOff x="106211077" y="107199619"/>
              <a:chExt cx="2552369" cy="1625704"/>
            </a:xfrm>
          </p:grpSpPr>
          <p:sp>
            <p:nvSpPr>
              <p:cNvPr id="10" name="Text Box 11">
                <a:extLst>
                  <a:ext uri="{FF2B5EF4-FFF2-40B4-BE49-F238E27FC236}">
                    <a16:creationId xmlns:a16="http://schemas.microsoft.com/office/drawing/2014/main" id="{2540F21F-9E67-4426-8A1D-A8B4B4670E3A}"/>
                  </a:ext>
                </a:extLst>
              </p:cNvPr>
              <p:cNvSpPr txBox="1">
                <a:spLocks noChangeArrowheads="1"/>
              </p:cNvSpPr>
              <p:nvPr/>
            </p:nvSpPr>
            <p:spPr bwMode="auto">
              <a:xfrm>
                <a:off x="106211077" y="107934369"/>
                <a:ext cx="2239108" cy="890954"/>
              </a:xfrm>
              <a:prstGeom prst="rect">
                <a:avLst/>
              </a:prstGeom>
              <a:solidFill>
                <a:schemeClr val="accent6">
                  <a:lumMod val="20000"/>
                  <a:lumOff val="80000"/>
                </a:schemeClr>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000000"/>
                    </a:solidFill>
                    <a:effectLst/>
                    <a:latin typeface="Calibri" panose="020F0502020204030204" pitchFamily="34" charset="0"/>
                  </a:rPr>
                  <a:t>Carers own relationship and history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2">
                <a:extLst>
                  <a:ext uri="{FF2B5EF4-FFF2-40B4-BE49-F238E27FC236}">
                    <a16:creationId xmlns:a16="http://schemas.microsoft.com/office/drawing/2014/main" id="{FB7528D9-64D0-4518-93DA-526AECEFC8E5}"/>
                  </a:ext>
                </a:extLst>
              </p:cNvPr>
              <p:cNvSpPr txBox="1">
                <a:spLocks noChangeArrowheads="1"/>
              </p:cNvSpPr>
              <p:nvPr/>
            </p:nvSpPr>
            <p:spPr bwMode="auto">
              <a:xfrm>
                <a:off x="106211077" y="107199619"/>
                <a:ext cx="2552369" cy="7347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A6A6A6"/>
                    </a:solidFill>
                    <a:effectLst/>
                    <a:latin typeface="Calibri" panose="020F0502020204030204" pitchFamily="34" charset="0"/>
                  </a:rPr>
                  <a:t>Adverse childhood experiences</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cxnSp>
          <p:nvCxnSpPr>
            <p:cNvPr id="2061" name="AutoShape 13">
              <a:extLst>
                <a:ext uri="{FF2B5EF4-FFF2-40B4-BE49-F238E27FC236}">
                  <a16:creationId xmlns:a16="http://schemas.microsoft.com/office/drawing/2014/main" id="{D046B938-01F9-48B7-9EC0-DAEBFEC2C44B}"/>
                </a:ext>
              </a:extLst>
            </p:cNvPr>
            <p:cNvCxnSpPr>
              <a:cxnSpLocks noChangeShapeType="1"/>
            </p:cNvCxnSpPr>
            <p:nvPr/>
          </p:nvCxnSpPr>
          <p:spPr bwMode="auto">
            <a:xfrm>
              <a:off x="107632026" y="108489681"/>
              <a:ext cx="5861" cy="437658"/>
            </a:xfrm>
            <a:prstGeom prst="straightConnector1">
              <a:avLst/>
            </a:prstGeom>
            <a:noFill/>
            <a:ln w="571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2" name="AutoShape 14">
              <a:extLst>
                <a:ext uri="{FF2B5EF4-FFF2-40B4-BE49-F238E27FC236}">
                  <a16:creationId xmlns:a16="http://schemas.microsoft.com/office/drawing/2014/main" id="{1D2FFB43-0504-4E8F-94B2-D7A0EC045A84}"/>
                </a:ext>
              </a:extLst>
            </p:cNvPr>
            <p:cNvCxnSpPr>
              <a:cxnSpLocks noChangeShapeType="1"/>
            </p:cNvCxnSpPr>
            <p:nvPr/>
          </p:nvCxnSpPr>
          <p:spPr bwMode="auto">
            <a:xfrm>
              <a:off x="107669909" y="110166517"/>
              <a:ext cx="5525" cy="554431"/>
            </a:xfrm>
            <a:prstGeom prst="straightConnector1">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63" name="AutoShape 15">
              <a:extLst>
                <a:ext uri="{FF2B5EF4-FFF2-40B4-BE49-F238E27FC236}">
                  <a16:creationId xmlns:a16="http://schemas.microsoft.com/office/drawing/2014/main" id="{4315E947-47D0-4DD7-8F89-141E37528B95}"/>
                </a:ext>
              </a:extLst>
            </p:cNvPr>
            <p:cNvCxnSpPr>
              <a:cxnSpLocks noChangeShapeType="1"/>
            </p:cNvCxnSpPr>
            <p:nvPr/>
          </p:nvCxnSpPr>
          <p:spPr bwMode="auto">
            <a:xfrm flipH="1">
              <a:off x="107655310" y="111982289"/>
              <a:ext cx="262" cy="513920"/>
            </a:xfrm>
            <a:prstGeom prst="straightConnector1">
              <a:avLst/>
            </a:prstGeom>
            <a:noFill/>
            <a:ln w="5715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grpSp>
      <p:pic>
        <p:nvPicPr>
          <p:cNvPr id="18" name="Picture 17">
            <a:extLst>
              <a:ext uri="{FF2B5EF4-FFF2-40B4-BE49-F238E27FC236}">
                <a16:creationId xmlns:a16="http://schemas.microsoft.com/office/drawing/2014/main" id="{C8AE3CC7-5307-485E-A5F7-9DEA1CA903F0}"/>
              </a:ext>
            </a:extLst>
          </p:cNvPr>
          <p:cNvPicPr>
            <a:picLocks noChangeAspect="1"/>
          </p:cNvPicPr>
          <p:nvPr/>
        </p:nvPicPr>
        <p:blipFill>
          <a:blip r:embed="rId2"/>
          <a:stretch>
            <a:fillRect/>
          </a:stretch>
        </p:blipFill>
        <p:spPr>
          <a:xfrm>
            <a:off x="10116606" y="5605348"/>
            <a:ext cx="1713696" cy="682801"/>
          </a:xfrm>
          <a:prstGeom prst="rect">
            <a:avLst/>
          </a:prstGeom>
        </p:spPr>
      </p:pic>
    </p:spTree>
    <p:extLst>
      <p:ext uri="{BB962C8B-B14F-4D97-AF65-F5344CB8AC3E}">
        <p14:creationId xmlns:p14="http://schemas.microsoft.com/office/powerpoint/2010/main" val="137634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01F3-9DDE-4511-B7DF-1D7FE94ADE8D}"/>
              </a:ext>
            </a:extLst>
          </p:cNvPr>
          <p:cNvSpPr>
            <a:spLocks noGrp="1"/>
          </p:cNvSpPr>
          <p:nvPr>
            <p:ph type="title"/>
          </p:nvPr>
        </p:nvSpPr>
        <p:spPr/>
        <p:txBody>
          <a:bodyPr>
            <a:normAutofit/>
          </a:bodyPr>
          <a:lstStyle/>
          <a:p>
            <a:r>
              <a:rPr lang="en-GB" sz="4800" b="1" dirty="0">
                <a:solidFill>
                  <a:srgbClr val="7D83BF"/>
                </a:solidFill>
                <a:effectLst>
                  <a:outerShdw blurRad="38100" dist="38100" dir="2700000" algn="tl">
                    <a:srgbClr val="000000">
                      <a:alpha val="43137"/>
                    </a:srgbClr>
                  </a:outerShdw>
                </a:effectLst>
                <a:latin typeface="+mn-lt"/>
              </a:rPr>
              <a:t>Defining Neglect </a:t>
            </a:r>
            <a:r>
              <a:rPr lang="en-GB" sz="4800" b="1" dirty="0">
                <a:effectLst>
                  <a:outerShdw blurRad="38100" dist="38100" dir="2700000" algn="tl">
                    <a:srgbClr val="000000">
                      <a:alpha val="43137"/>
                    </a:srgbClr>
                  </a:outerShdw>
                </a:effectLst>
                <a:latin typeface="+mn-lt"/>
              </a:rPr>
              <a:t>– </a:t>
            </a:r>
            <a:r>
              <a:rPr lang="en-GB" sz="2400" b="1" dirty="0">
                <a:effectLst>
                  <a:outerShdw blurRad="38100" dist="38100" dir="2700000" algn="tl">
                    <a:srgbClr val="000000">
                      <a:alpha val="43137"/>
                    </a:srgbClr>
                  </a:outerShdw>
                </a:effectLst>
                <a:latin typeface="+mn-lt"/>
              </a:rPr>
              <a:t>Working Together 2018</a:t>
            </a:r>
            <a:endParaRPr lang="en-GB" sz="4800" b="1" dirty="0">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F1AD6A62-3267-49BF-BB8A-10EAFE3FD6B6}"/>
              </a:ext>
            </a:extLst>
          </p:cNvPr>
          <p:cNvSpPr>
            <a:spLocks noGrp="1"/>
          </p:cNvSpPr>
          <p:nvPr>
            <p:ph idx="1"/>
          </p:nvPr>
        </p:nvSpPr>
        <p:spPr/>
        <p:txBody>
          <a:bodyPr>
            <a:normAutofit fontScale="92500" lnSpcReduction="10000"/>
          </a:bodyPr>
          <a:lstStyle/>
          <a:p>
            <a:pPr marL="0" indent="0">
              <a:buNone/>
            </a:pPr>
            <a:r>
              <a:rPr lang="en-GB" dirty="0"/>
              <a:t>The persistent failure to meet a child’s basic physical and/or psychological needs, likely to result in the serious impairment of the child’s health or development. Neglect may involve a parent or carer failing to: </a:t>
            </a:r>
          </a:p>
          <a:p>
            <a:pPr marL="0" indent="0">
              <a:buNone/>
            </a:pPr>
            <a:r>
              <a:rPr lang="en-GB" dirty="0"/>
              <a:t>	a. provide adequate food, clothing and shelter (including exclusion 	from home or abandonment) </a:t>
            </a:r>
          </a:p>
          <a:p>
            <a:pPr marL="0" indent="0">
              <a:buNone/>
            </a:pPr>
            <a:r>
              <a:rPr lang="en-GB" dirty="0"/>
              <a:t>	b. protect a child from physical and emotional harm or danger </a:t>
            </a:r>
          </a:p>
          <a:p>
            <a:pPr marL="0" indent="0">
              <a:buNone/>
            </a:pPr>
            <a:r>
              <a:rPr lang="en-GB" dirty="0"/>
              <a:t>	c. ensure adequate supervision (including the use of inadequate care-	givers) </a:t>
            </a:r>
          </a:p>
          <a:p>
            <a:pPr marL="0" indent="0">
              <a:buNone/>
            </a:pPr>
            <a:r>
              <a:rPr lang="en-GB" dirty="0"/>
              <a:t>	d. ensure access to appropriate medical care or treatment </a:t>
            </a:r>
          </a:p>
          <a:p>
            <a:pPr marL="0" indent="0">
              <a:buNone/>
            </a:pPr>
            <a:r>
              <a:rPr lang="en-GB" dirty="0"/>
              <a:t>It may also include neglect of, or unresponsiveness to, a child’s basic emotional needs. 	</a:t>
            </a:r>
          </a:p>
          <a:p>
            <a:endParaRPr lang="en-GB" dirty="0"/>
          </a:p>
        </p:txBody>
      </p:sp>
      <p:pic>
        <p:nvPicPr>
          <p:cNvPr id="4" name="Picture 3">
            <a:extLst>
              <a:ext uri="{FF2B5EF4-FFF2-40B4-BE49-F238E27FC236}">
                <a16:creationId xmlns:a16="http://schemas.microsoft.com/office/drawing/2014/main" id="{07F540CF-2F02-456C-8A87-0C998DE6F32B}"/>
              </a:ext>
            </a:extLst>
          </p:cNvPr>
          <p:cNvPicPr>
            <a:picLocks noChangeAspect="1"/>
          </p:cNvPicPr>
          <p:nvPr/>
        </p:nvPicPr>
        <p:blipFill>
          <a:blip r:embed="rId3"/>
          <a:stretch>
            <a:fillRect/>
          </a:stretch>
        </p:blipFill>
        <p:spPr>
          <a:xfrm>
            <a:off x="9420734" y="230188"/>
            <a:ext cx="2409568" cy="960062"/>
          </a:xfrm>
          <a:prstGeom prst="rect">
            <a:avLst/>
          </a:prstGeom>
        </p:spPr>
      </p:pic>
    </p:spTree>
    <p:extLst>
      <p:ext uri="{BB962C8B-B14F-4D97-AF65-F5344CB8AC3E}">
        <p14:creationId xmlns:p14="http://schemas.microsoft.com/office/powerpoint/2010/main" val="318356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21D7-D149-464D-864E-C9049E270641}"/>
              </a:ext>
            </a:extLst>
          </p:cNvPr>
          <p:cNvSpPr>
            <a:spLocks noGrp="1"/>
          </p:cNvSpPr>
          <p:nvPr>
            <p:ph type="title"/>
          </p:nvPr>
        </p:nvSpPr>
        <p:spPr>
          <a:xfrm>
            <a:off x="838200" y="365125"/>
            <a:ext cx="10515600" cy="1325563"/>
          </a:xfrm>
        </p:spPr>
        <p:txBody>
          <a:bodyPr/>
          <a:lstStyle/>
          <a:p>
            <a:r>
              <a:rPr lang="en-GB" b="1" dirty="0">
                <a:solidFill>
                  <a:srgbClr val="7D83BF"/>
                </a:solidFill>
                <a:effectLst>
                  <a:outerShdw blurRad="38100" dist="38100" dir="2700000" algn="tl">
                    <a:srgbClr val="000000">
                      <a:alpha val="43137"/>
                    </a:srgbClr>
                  </a:outerShdw>
                </a:effectLst>
                <a:latin typeface="+mn-lt"/>
              </a:rPr>
              <a:t>Forms of Neglect </a:t>
            </a:r>
            <a:r>
              <a:rPr lang="en-GB" sz="2400" dirty="0"/>
              <a:t>Professor Jan Horwath (2007) </a:t>
            </a:r>
            <a:endParaRPr lang="en-GB" b="1" dirty="0">
              <a:effectLst>
                <a:outerShdw blurRad="38100" dist="38100" dir="2700000" algn="tl">
                  <a:srgbClr val="000000">
                    <a:alpha val="43137"/>
                  </a:srgbClr>
                </a:outerShdw>
              </a:effectLst>
              <a:latin typeface="+mn-lt"/>
            </a:endParaRPr>
          </a:p>
        </p:txBody>
      </p:sp>
      <p:graphicFrame>
        <p:nvGraphicFramePr>
          <p:cNvPr id="6" name="Content Placeholder 2">
            <a:extLst>
              <a:ext uri="{FF2B5EF4-FFF2-40B4-BE49-F238E27FC236}">
                <a16:creationId xmlns:a16="http://schemas.microsoft.com/office/drawing/2014/main" id="{864A9A97-F55C-47DE-B118-BB3F2CFFADA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7333659-F27F-4EFC-BB0B-08CAC5B28ACC}"/>
              </a:ext>
            </a:extLst>
          </p:cNvPr>
          <p:cNvPicPr>
            <a:picLocks noChangeAspect="1"/>
          </p:cNvPicPr>
          <p:nvPr/>
        </p:nvPicPr>
        <p:blipFill>
          <a:blip r:embed="rId8"/>
          <a:stretch>
            <a:fillRect/>
          </a:stretch>
        </p:blipFill>
        <p:spPr>
          <a:xfrm>
            <a:off x="9420734" y="230188"/>
            <a:ext cx="2409568" cy="960062"/>
          </a:xfrm>
          <a:prstGeom prst="rect">
            <a:avLst/>
          </a:prstGeom>
        </p:spPr>
      </p:pic>
    </p:spTree>
    <p:extLst>
      <p:ext uri="{BB962C8B-B14F-4D97-AF65-F5344CB8AC3E}">
        <p14:creationId xmlns:p14="http://schemas.microsoft.com/office/powerpoint/2010/main" val="216341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5036-CCA4-4580-B532-3AC5E4A81443}"/>
              </a:ext>
            </a:extLst>
          </p:cNvPr>
          <p:cNvSpPr>
            <a:spLocks noGrp="1"/>
          </p:cNvSpPr>
          <p:nvPr>
            <p:ph type="title"/>
          </p:nvPr>
        </p:nvSpPr>
        <p:spPr/>
        <p:txBody>
          <a:bodyPr/>
          <a:lstStyle/>
          <a:p>
            <a:r>
              <a:rPr lang="en-GB" b="1" dirty="0">
                <a:solidFill>
                  <a:srgbClr val="7D83BF"/>
                </a:solidFill>
                <a:effectLst>
                  <a:outerShdw blurRad="38100" dist="38100" dir="2700000" algn="tl">
                    <a:srgbClr val="000000">
                      <a:alpha val="43137"/>
                    </a:srgbClr>
                  </a:outerShdw>
                </a:effectLst>
                <a:latin typeface="+mn-lt"/>
              </a:rPr>
              <a:t>Neglect and Affluence</a:t>
            </a:r>
          </a:p>
        </p:txBody>
      </p:sp>
      <p:sp>
        <p:nvSpPr>
          <p:cNvPr id="3" name="Content Placeholder 2">
            <a:extLst>
              <a:ext uri="{FF2B5EF4-FFF2-40B4-BE49-F238E27FC236}">
                <a16:creationId xmlns:a16="http://schemas.microsoft.com/office/drawing/2014/main" id="{F9E4A2D5-8BAF-49B1-B6C3-4174461CE254}"/>
              </a:ext>
            </a:extLst>
          </p:cNvPr>
          <p:cNvSpPr>
            <a:spLocks noGrp="1"/>
          </p:cNvSpPr>
          <p:nvPr>
            <p:ph idx="1"/>
          </p:nvPr>
        </p:nvSpPr>
        <p:spPr/>
        <p:txBody>
          <a:bodyPr/>
          <a:lstStyle/>
          <a:p>
            <a:pPr marL="0" indent="0">
              <a:buNone/>
            </a:pPr>
            <a:r>
              <a:rPr lang="en-GB" sz="3600" dirty="0"/>
              <a:t>Identifying neglectful parenting in the context of material affluence is a multi-faceted process. Social workers have to navigate complex power relationships with highly-resistant parents who have the economic, social and cultural capital to resist their interventions.</a:t>
            </a:r>
          </a:p>
          <a:p>
            <a:pPr marL="0" indent="0" algn="r">
              <a:buNone/>
            </a:pPr>
            <a:r>
              <a:rPr lang="en-GB" sz="1600" dirty="0"/>
              <a:t>Bernard, Claudia A (2019) </a:t>
            </a:r>
            <a:r>
              <a:rPr lang="en-GB" sz="1600" i="1" dirty="0"/>
              <a:t>Recognizing and Addressing Child Neglect in Affluent Families. Child and Family Social Work</a:t>
            </a:r>
            <a:r>
              <a:rPr lang="en-GB" sz="1600" dirty="0"/>
              <a:t>, 24(2), pp. 340-347. ISSN 1356-7500</a:t>
            </a:r>
          </a:p>
        </p:txBody>
      </p:sp>
      <p:pic>
        <p:nvPicPr>
          <p:cNvPr id="5" name="Picture 4">
            <a:extLst>
              <a:ext uri="{FF2B5EF4-FFF2-40B4-BE49-F238E27FC236}">
                <a16:creationId xmlns:a16="http://schemas.microsoft.com/office/drawing/2014/main" id="{48D8B8FB-26D6-41EB-96C0-7143653B8605}"/>
              </a:ext>
            </a:extLst>
          </p:cNvPr>
          <p:cNvPicPr>
            <a:picLocks noChangeAspect="1"/>
          </p:cNvPicPr>
          <p:nvPr/>
        </p:nvPicPr>
        <p:blipFill>
          <a:blip r:embed="rId2"/>
          <a:stretch>
            <a:fillRect/>
          </a:stretch>
        </p:blipFill>
        <p:spPr>
          <a:xfrm>
            <a:off x="9420734" y="230188"/>
            <a:ext cx="2409568" cy="960062"/>
          </a:xfrm>
          <a:prstGeom prst="rect">
            <a:avLst/>
          </a:prstGeom>
        </p:spPr>
      </p:pic>
    </p:spTree>
    <p:extLst>
      <p:ext uri="{BB962C8B-B14F-4D97-AF65-F5344CB8AC3E}">
        <p14:creationId xmlns:p14="http://schemas.microsoft.com/office/powerpoint/2010/main" val="300007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93F1BE0-5A11-4D7B-AC7C-D89E7D272F68}"/>
              </a:ext>
            </a:extLst>
          </p:cNvPr>
          <p:cNvSpPr>
            <a:spLocks noGrp="1"/>
          </p:cNvSpPr>
          <p:nvPr>
            <p:ph type="title"/>
          </p:nvPr>
        </p:nvSpPr>
        <p:spPr>
          <a:xfrm>
            <a:off x="562682" y="2501131"/>
            <a:ext cx="10909640" cy="2555500"/>
          </a:xfrm>
        </p:spPr>
        <p:txBody>
          <a:bodyPr vert="horz" lIns="91440" tIns="45720" rIns="91440" bIns="45720" rtlCol="0" anchor="b">
            <a:normAutofit/>
          </a:bodyPr>
          <a:lstStyle/>
          <a:p>
            <a:pPr algn="ctr"/>
            <a:r>
              <a:rPr lang="en-GB" sz="2800" dirty="0">
                <a:hlinkClick r:id="rId2"/>
              </a:rPr>
              <a:t>Homepage - Surrey Safeguarding Children Partnership (surreyscp.org.uk)</a:t>
            </a:r>
            <a:br>
              <a:rPr lang="en-GB" sz="2800" dirty="0"/>
            </a:br>
            <a:r>
              <a:rPr lang="en-GB" sz="2700" dirty="0">
                <a:hlinkClick r:id="rId3"/>
              </a:rPr>
              <a:t>SSCP-Final-Neglect-Strategy-2021-2023-1.pdf (surreyscp.org.uk)</a:t>
            </a:r>
            <a:r>
              <a:rPr lang="en-GB" sz="2700" b="1" dirty="0"/>
              <a:t> </a:t>
            </a:r>
            <a:br>
              <a:rPr lang="en-GB" sz="2700" b="1" dirty="0"/>
            </a:br>
            <a:r>
              <a:rPr lang="en-GB" sz="2700" u="sng" dirty="0">
                <a:hlinkClick r:id="rId4"/>
              </a:rPr>
              <a:t>Neglect-Strategy-on-a-page-April-2021.pdf (surreyscp.org.uk)</a:t>
            </a:r>
            <a:br>
              <a:rPr lang="en-GB" sz="1800" b="1" dirty="0"/>
            </a:br>
            <a:r>
              <a:rPr lang="en-GB" sz="2800" dirty="0">
                <a:hlinkClick r:id="rId5"/>
              </a:rPr>
              <a:t>Family Resilience and Early Help - Surrey County Council (surreycc.gov.uk)</a:t>
            </a:r>
            <a:br>
              <a:rPr lang="en-GB" sz="2800" dirty="0"/>
            </a:b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D1C0756C-256D-4B70-8D21-13EBBD507727}"/>
              </a:ext>
            </a:extLst>
          </p:cNvPr>
          <p:cNvSpPr>
            <a:spLocks noGrp="1"/>
          </p:cNvSpPr>
          <p:nvPr>
            <p:ph type="body" idx="1"/>
          </p:nvPr>
        </p:nvSpPr>
        <p:spPr>
          <a:xfrm>
            <a:off x="638881" y="5660607"/>
            <a:ext cx="10909643" cy="552659"/>
          </a:xfrm>
        </p:spPr>
        <p:txBody>
          <a:bodyPr vert="horz" lIns="91440" tIns="45720" rIns="91440" bIns="45720" rtlCol="0" anchor="t">
            <a:normAutofit/>
          </a:bodyPr>
          <a:lstStyle/>
          <a:p>
            <a:pPr algn="ctr"/>
            <a:r>
              <a:rPr lang="en-GB" b="1" dirty="0"/>
              <a:t>If you’re concerned about a child call 0300 470 9100 or email </a:t>
            </a:r>
            <a:r>
              <a:rPr lang="en-GB" b="1" dirty="0">
                <a:hlinkClick r:id="rId6"/>
              </a:rPr>
              <a:t> cspa@surreycc.gov.uk</a:t>
            </a:r>
            <a:endParaRPr lang="en-GB" dirty="0"/>
          </a:p>
          <a:p>
            <a:pPr algn="ctr"/>
            <a:endParaRPr lang="en-US" sz="24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E1E19963-300C-4001-AEE7-D5BD2F4ADF0D}"/>
              </a:ext>
            </a:extLst>
          </p:cNvPr>
          <p:cNvPicPr>
            <a:picLocks noChangeAspect="1"/>
          </p:cNvPicPr>
          <p:nvPr/>
        </p:nvPicPr>
        <p:blipFill>
          <a:blip r:embed="rId7"/>
          <a:stretch>
            <a:fillRect/>
          </a:stretch>
        </p:blipFill>
        <p:spPr>
          <a:xfrm>
            <a:off x="2873908" y="152400"/>
            <a:ext cx="6439588" cy="2047875"/>
          </a:xfrm>
          <a:prstGeom prst="rect">
            <a:avLst/>
          </a:prstGeom>
        </p:spPr>
      </p:pic>
      <p:sp>
        <p:nvSpPr>
          <p:cNvPr id="36"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71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13DCD-C187-44BB-A5D8-6E0EEE4AD8F0}"/>
              </a:ext>
            </a:extLst>
          </p:cNvPr>
          <p:cNvSpPr>
            <a:spLocks noGrp="1"/>
          </p:cNvSpPr>
          <p:nvPr>
            <p:ph type="title"/>
          </p:nvPr>
        </p:nvSpPr>
        <p:spPr/>
        <p:txBody>
          <a:bodyPr/>
          <a:lstStyle/>
          <a:p>
            <a:r>
              <a:rPr lang="en-GB" b="1" dirty="0">
                <a:solidFill>
                  <a:srgbClr val="7D83BF"/>
                </a:solidFill>
                <a:effectLst>
                  <a:outerShdw blurRad="38100" dist="38100" dir="2700000" algn="tl">
                    <a:srgbClr val="000000">
                      <a:alpha val="43137"/>
                    </a:srgbClr>
                  </a:outerShdw>
                </a:effectLst>
                <a:latin typeface="+mn-lt"/>
              </a:rPr>
              <a:t>Perennial Issues from SCRs/LCSPRS</a:t>
            </a:r>
            <a:endParaRPr lang="en-GB" dirty="0">
              <a:latin typeface="+mn-lt"/>
            </a:endParaRPr>
          </a:p>
        </p:txBody>
      </p:sp>
      <p:sp>
        <p:nvSpPr>
          <p:cNvPr id="5" name="Content Placeholder 4">
            <a:extLst>
              <a:ext uri="{FF2B5EF4-FFF2-40B4-BE49-F238E27FC236}">
                <a16:creationId xmlns:a16="http://schemas.microsoft.com/office/drawing/2014/main" id="{6F71F687-EE9A-4558-8B72-7F4888FA9EE0}"/>
              </a:ext>
            </a:extLst>
          </p:cNvPr>
          <p:cNvSpPr>
            <a:spLocks noGrp="1"/>
          </p:cNvSpPr>
          <p:nvPr>
            <p:ph sz="half" idx="1"/>
          </p:nvPr>
        </p:nvSpPr>
        <p:spPr/>
        <p:txBody>
          <a:bodyPr>
            <a:normAutofit lnSpcReduction="10000"/>
          </a:bodyPr>
          <a:lstStyle/>
          <a:p>
            <a:r>
              <a:rPr lang="en-GB" dirty="0"/>
              <a:t>Professional curiosity – what do you see, hear, know and what does it mean especially for children</a:t>
            </a:r>
          </a:p>
          <a:p>
            <a:r>
              <a:rPr lang="en-GB" dirty="0"/>
              <a:t>Authoritative Practice – focus on children, clear about bottom line safety</a:t>
            </a:r>
          </a:p>
          <a:p>
            <a:r>
              <a:rPr lang="en-GB" dirty="0"/>
              <a:t>Neglect and Cumulative Harm</a:t>
            </a:r>
          </a:p>
          <a:p>
            <a:r>
              <a:rPr lang="en-GB" dirty="0"/>
              <a:t>Thresholds discussions/decisions</a:t>
            </a:r>
          </a:p>
          <a:p>
            <a:endParaRPr lang="en-GB" dirty="0"/>
          </a:p>
        </p:txBody>
      </p:sp>
      <p:sp>
        <p:nvSpPr>
          <p:cNvPr id="6" name="Content Placeholder 5">
            <a:extLst>
              <a:ext uri="{FF2B5EF4-FFF2-40B4-BE49-F238E27FC236}">
                <a16:creationId xmlns:a16="http://schemas.microsoft.com/office/drawing/2014/main" id="{ED2D714C-4A01-4EE2-8745-41B898249384}"/>
              </a:ext>
            </a:extLst>
          </p:cNvPr>
          <p:cNvSpPr>
            <a:spLocks noGrp="1"/>
          </p:cNvSpPr>
          <p:nvPr>
            <p:ph sz="half" idx="2"/>
          </p:nvPr>
        </p:nvSpPr>
        <p:spPr/>
        <p:txBody>
          <a:bodyPr>
            <a:normAutofit lnSpcReduction="10000"/>
          </a:bodyPr>
          <a:lstStyle/>
          <a:p>
            <a:r>
              <a:rPr lang="en-GB" dirty="0"/>
              <a:t>Domestic abuse – especially coercive control</a:t>
            </a:r>
          </a:p>
          <a:p>
            <a:r>
              <a:rPr lang="en-GB" dirty="0"/>
              <a:t>Effective, relevant and timely information sharing</a:t>
            </a:r>
          </a:p>
          <a:p>
            <a:r>
              <a:rPr lang="en-GB" dirty="0"/>
              <a:t>Effective multi-agency working – each part seeing the whole</a:t>
            </a:r>
          </a:p>
          <a:p>
            <a:r>
              <a:rPr lang="en-GB" dirty="0"/>
              <a:t>Engaging with fathers/males in the family</a:t>
            </a:r>
          </a:p>
          <a:p>
            <a:r>
              <a:rPr lang="en-GB" dirty="0"/>
              <a:t>Escalation and professional agreement</a:t>
            </a:r>
          </a:p>
        </p:txBody>
      </p:sp>
      <p:pic>
        <p:nvPicPr>
          <p:cNvPr id="7" name="Picture 6">
            <a:extLst>
              <a:ext uri="{FF2B5EF4-FFF2-40B4-BE49-F238E27FC236}">
                <a16:creationId xmlns:a16="http://schemas.microsoft.com/office/drawing/2014/main" id="{E25CAE73-CA70-418A-8707-9AE8988C0503}"/>
              </a:ext>
            </a:extLst>
          </p:cNvPr>
          <p:cNvPicPr>
            <a:picLocks noChangeAspect="1"/>
          </p:cNvPicPr>
          <p:nvPr/>
        </p:nvPicPr>
        <p:blipFill>
          <a:blip r:embed="rId3"/>
          <a:stretch>
            <a:fillRect/>
          </a:stretch>
        </p:blipFill>
        <p:spPr>
          <a:xfrm>
            <a:off x="9420734" y="230188"/>
            <a:ext cx="2409568" cy="960062"/>
          </a:xfrm>
          <a:prstGeom prst="rect">
            <a:avLst/>
          </a:prstGeom>
        </p:spPr>
      </p:pic>
    </p:spTree>
    <p:extLst>
      <p:ext uri="{BB962C8B-B14F-4D97-AF65-F5344CB8AC3E}">
        <p14:creationId xmlns:p14="http://schemas.microsoft.com/office/powerpoint/2010/main" val="16460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ildhood neglect: Troy Taylor's story">
            <a:hlinkClick r:id="" action="ppaction://media"/>
            <a:extLst>
              <a:ext uri="{FF2B5EF4-FFF2-40B4-BE49-F238E27FC236}">
                <a16:creationId xmlns:a16="http://schemas.microsoft.com/office/drawing/2014/main" id="{CA14CD65-1C44-40AF-A775-30861C3AF180}"/>
              </a:ext>
            </a:extLst>
          </p:cNvPr>
          <p:cNvPicPr>
            <a:picLocks noRot="1" noChangeAspect="1"/>
          </p:cNvPicPr>
          <p:nvPr>
            <a:videoFile r:link="rId1"/>
          </p:nvPr>
        </p:nvPicPr>
        <p:blipFill>
          <a:blip r:embed="rId3"/>
          <a:stretch>
            <a:fillRect/>
          </a:stretch>
        </p:blipFill>
        <p:spPr>
          <a:xfrm>
            <a:off x="-66675" y="0"/>
            <a:ext cx="12182475" cy="6858000"/>
          </a:xfrm>
          <a:prstGeom prst="rect">
            <a:avLst/>
          </a:prstGeom>
        </p:spPr>
      </p:pic>
    </p:spTree>
    <p:extLst>
      <p:ext uri="{BB962C8B-B14F-4D97-AF65-F5344CB8AC3E}">
        <p14:creationId xmlns:p14="http://schemas.microsoft.com/office/powerpoint/2010/main" val="15486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7269E1-C178-4017-BA30-CBC5CB0A3D8E}"/>
              </a:ext>
            </a:extLst>
          </p:cNvPr>
          <p:cNvSpPr>
            <a:spLocks noGrp="1"/>
          </p:cNvSpPr>
          <p:nvPr>
            <p:ph type="ctrTitle"/>
          </p:nvPr>
        </p:nvSpPr>
        <p:spPr>
          <a:xfrm>
            <a:off x="714376" y="2647950"/>
            <a:ext cx="10834146" cy="3914774"/>
          </a:xfrm>
        </p:spPr>
        <p:txBody>
          <a:bodyPr anchor="b">
            <a:normAutofit fontScale="90000"/>
          </a:bodyPr>
          <a:lstStyle/>
          <a:p>
            <a:r>
              <a:rPr lang="en-GB" sz="3600" b="1" dirty="0"/>
              <a:t>GCP2 Project Manager Alex Dave</a:t>
            </a:r>
            <a:br>
              <a:rPr lang="en-GB" sz="3600" dirty="0"/>
            </a:br>
            <a:br>
              <a:rPr lang="en-GB" sz="3600" dirty="0"/>
            </a:br>
            <a:r>
              <a:rPr lang="en-GB" sz="2200" u="sng" dirty="0">
                <a:hlinkClick r:id="rId2"/>
              </a:rPr>
              <a:t>Graded-Care-Profile2-FAQs.pdf (surreyscp.org.uk)</a:t>
            </a:r>
            <a:br>
              <a:rPr lang="en-GB" sz="2200" dirty="0"/>
            </a:br>
            <a:r>
              <a:rPr lang="en-GB" sz="2200" dirty="0"/>
              <a:t> </a:t>
            </a:r>
            <a:br>
              <a:rPr lang="en-GB" sz="2200" dirty="0"/>
            </a:br>
            <a:r>
              <a:rPr lang="en-GB" sz="2200" u="sng" dirty="0">
                <a:hlinkClick r:id="rId3"/>
              </a:rPr>
              <a:t>Neglect Risk Assessment Tools – General Guidance</a:t>
            </a:r>
            <a:br>
              <a:rPr lang="en-GB" sz="2200" dirty="0"/>
            </a:br>
            <a:r>
              <a:rPr lang="en-GB" sz="2200" dirty="0"/>
              <a:t> </a:t>
            </a:r>
            <a:br>
              <a:rPr lang="en-GB" sz="2200" dirty="0"/>
            </a:br>
            <a:r>
              <a:rPr lang="en-GB" sz="2200" u="sng" dirty="0">
                <a:hlinkClick r:id="rId4"/>
              </a:rPr>
              <a:t>Graded Care Profile 2: measuring care, helping families - YouTube</a:t>
            </a:r>
            <a:br>
              <a:rPr lang="en-GB" sz="2200" dirty="0"/>
            </a:br>
            <a:r>
              <a:rPr lang="en-GB" sz="2200" dirty="0"/>
              <a:t> </a:t>
            </a:r>
            <a:br>
              <a:rPr lang="en-GB" sz="2200" dirty="0"/>
            </a:br>
            <a:br>
              <a:rPr lang="en-GB" sz="3600" dirty="0"/>
            </a:br>
            <a:br>
              <a:rPr lang="en-GB" sz="3600" dirty="0"/>
            </a:br>
            <a:endParaRPr lang="en-GB" sz="3600" dirty="0"/>
          </a:p>
        </p:txBody>
      </p:sp>
      <p:sp>
        <p:nvSpPr>
          <p:cNvPr id="3" name="Subtitle 2">
            <a:extLst>
              <a:ext uri="{FF2B5EF4-FFF2-40B4-BE49-F238E27FC236}">
                <a16:creationId xmlns:a16="http://schemas.microsoft.com/office/drawing/2014/main" id="{3E46BC36-D43C-46E6-9DBE-7EDADC8B3EF2}"/>
              </a:ext>
            </a:extLst>
          </p:cNvPr>
          <p:cNvSpPr>
            <a:spLocks noGrp="1"/>
          </p:cNvSpPr>
          <p:nvPr>
            <p:ph type="subTitle" idx="1"/>
          </p:nvPr>
        </p:nvSpPr>
        <p:spPr>
          <a:xfrm>
            <a:off x="638881" y="5733165"/>
            <a:ext cx="10909643" cy="480101"/>
          </a:xfrm>
        </p:spPr>
        <p:txBody>
          <a:bodyPr anchor="t">
            <a:normAutofit/>
          </a:bodyPr>
          <a:lstStyle/>
          <a:p>
            <a:endParaRPr lang="en-GB" dirty="0"/>
          </a:p>
          <a:p>
            <a:endParaRPr lang="en-GB" dirty="0"/>
          </a:p>
        </p:txBody>
      </p:sp>
      <p:pic>
        <p:nvPicPr>
          <p:cNvPr id="5" name="Picture 4">
            <a:extLst>
              <a:ext uri="{FF2B5EF4-FFF2-40B4-BE49-F238E27FC236}">
                <a16:creationId xmlns:a16="http://schemas.microsoft.com/office/drawing/2014/main" id="{B850643E-5368-4D77-AF19-12D3AA8D7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3908" y="295275"/>
            <a:ext cx="6439588" cy="2146849"/>
          </a:xfrm>
          <a:prstGeom prst="rect">
            <a:avLst/>
          </a:prstGeom>
        </p:spPr>
      </p:pic>
      <p:sp>
        <p:nvSpPr>
          <p:cNvPr id="24"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4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3155-387B-45C4-8D3E-BF6F0D7421C1}"/>
              </a:ext>
            </a:extLst>
          </p:cNvPr>
          <p:cNvSpPr>
            <a:spLocks noGrp="1"/>
          </p:cNvSpPr>
          <p:nvPr>
            <p:ph type="title"/>
          </p:nvPr>
        </p:nvSpPr>
        <p:spPr>
          <a:xfrm>
            <a:off x="838200" y="365125"/>
            <a:ext cx="10515600" cy="1067435"/>
          </a:xfrm>
        </p:spPr>
        <p:txBody>
          <a:bodyPr/>
          <a:lstStyle/>
          <a:p>
            <a:r>
              <a:rPr lang="en-GB" dirty="0"/>
              <a:t>GCP2 Project Manager Alex Dave</a:t>
            </a:r>
          </a:p>
        </p:txBody>
      </p:sp>
      <p:pic>
        <p:nvPicPr>
          <p:cNvPr id="5" name="Online Media 4">
            <a:hlinkClick r:id="" action="ppaction://media"/>
            <a:extLst>
              <a:ext uri="{FF2B5EF4-FFF2-40B4-BE49-F238E27FC236}">
                <a16:creationId xmlns:a16="http://schemas.microsoft.com/office/drawing/2014/main" id="{9C5EE460-EB31-4804-B674-7445830999A4}"/>
              </a:ext>
            </a:extLst>
          </p:cNvPr>
          <p:cNvPicPr>
            <a:picLocks noGrp="1" noRot="1" noChangeAspect="1"/>
          </p:cNvPicPr>
          <p:nvPr>
            <p:ph idx="1"/>
            <a:videoFile r:link="rId1"/>
          </p:nvPr>
        </p:nvPicPr>
        <p:blipFill>
          <a:blip r:embed="rId3"/>
          <a:stretch>
            <a:fillRect/>
          </a:stretch>
        </p:blipFill>
        <p:spPr>
          <a:xfrm>
            <a:off x="680720" y="1188720"/>
            <a:ext cx="11023600" cy="5669280"/>
          </a:xfrm>
          <a:prstGeom prst="rect">
            <a:avLst/>
          </a:prstGeom>
        </p:spPr>
      </p:pic>
    </p:spTree>
    <p:extLst>
      <p:ext uri="{BB962C8B-B14F-4D97-AF65-F5344CB8AC3E}">
        <p14:creationId xmlns:p14="http://schemas.microsoft.com/office/powerpoint/2010/main" val="9102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XE19-038 Appendix 1 - Family Centre specification , item 8. PDF 713 KB">
            <a:extLst>
              <a:ext uri="{FF2B5EF4-FFF2-40B4-BE49-F238E27FC236}">
                <a16:creationId xmlns:a16="http://schemas.microsoft.com/office/drawing/2014/main" id="{8E6E8BB6-02DC-43C7-B696-BB9767F2B9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144" y="0"/>
            <a:ext cx="2766008" cy="3907536"/>
          </a:xfrm>
          <a:prstGeom prst="rect">
            <a:avLst/>
          </a:prstGeom>
          <a:noFill/>
          <a:extLst>
            <a:ext uri="{909E8E84-426E-40DD-AFC4-6F175D3DCCD1}">
              <a14:hiddenFill xmlns:a14="http://schemas.microsoft.com/office/drawing/2010/main">
                <a:solidFill>
                  <a:srgbClr val="FFFFFF"/>
                </a:solidFill>
              </a14:hiddenFill>
            </a:ext>
          </a:extLst>
        </p:spPr>
      </p:pic>
      <p:sp>
        <p:nvSpPr>
          <p:cNvPr id="13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D84F2EC-1E38-472F-8FC1-0BC2F9227156}"/>
              </a:ext>
            </a:extLst>
          </p:cNvPr>
          <p:cNvPicPr>
            <a:picLocks noChangeAspect="1"/>
          </p:cNvPicPr>
          <p:nvPr/>
        </p:nvPicPr>
        <p:blipFill>
          <a:blip r:embed="rId3"/>
          <a:stretch>
            <a:fillRect/>
          </a:stretch>
        </p:blipFill>
        <p:spPr>
          <a:xfrm>
            <a:off x="434592" y="4149598"/>
            <a:ext cx="3766823" cy="2098802"/>
          </a:xfrm>
          <a:prstGeom prst="rect">
            <a:avLst/>
          </a:prstGeom>
        </p:spPr>
      </p:pic>
      <p:sp>
        <p:nvSpPr>
          <p:cNvPr id="2" name="Rectangle 1">
            <a:extLst>
              <a:ext uri="{FF2B5EF4-FFF2-40B4-BE49-F238E27FC236}">
                <a16:creationId xmlns:a16="http://schemas.microsoft.com/office/drawing/2014/main" id="{B7B1208A-10B0-4021-A26E-3B04963CBA02}"/>
              </a:ext>
            </a:extLst>
          </p:cNvPr>
          <p:cNvSpPr/>
          <p:nvPr/>
        </p:nvSpPr>
        <p:spPr>
          <a:xfrm>
            <a:off x="4797494" y="2560320"/>
            <a:ext cx="6755626" cy="4110736"/>
          </a:xfrm>
          <a:prstGeom prst="rect">
            <a:avLst/>
          </a:prstGeom>
        </p:spPr>
        <p:txBody>
          <a:bodyPr vert="horz" lIns="91440" tIns="45720" rIns="91440" bIns="45720" rtlCol="0">
            <a:normAutofit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Family Information and Local Offer </a:t>
            </a: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Children who make good overall progress in most areas of development and receive appropriate universal services such as health care and education.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They also use leisure and play facilities, housing and the voluntary sector.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Family Information Service (information on resources)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www.surreycc.gov.uk/people-and-community/family-information-service/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46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CE8EB-363A-47D0-B7BB-62C144B42F8B}"/>
              </a:ext>
            </a:extLst>
          </p:cNvPr>
          <p:cNvSpPr/>
          <p:nvPr/>
        </p:nvSpPr>
        <p:spPr>
          <a:xfrm>
            <a:off x="192114" y="790160"/>
            <a:ext cx="9647815" cy="5324535"/>
          </a:xfrm>
          <a:prstGeom prst="rect">
            <a:avLst/>
          </a:prstGeom>
        </p:spPr>
        <p:txBody>
          <a:bodyPr wrap="square">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mn-cs"/>
              </a:rPr>
              <a:t>The SCSA partnership learning and development offer aims to enhance working together to safeguard children and improve outcomes for children and families in Surrey. Our workshops and learning events give the opportunity for practitioners to</a:t>
            </a:r>
            <a:r>
              <a:rPr kumimoji="0" lang="en-GB" sz="24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Share knowledge and explore understanding of their differing roles</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Understand how safeguarding operates in Surrey by sharing good practice, resources and processes; this includes Effective Family Resilience and Family Safeguarding model</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Learn from each other’s experience and practice in terms of safeguarding and delivering positive outcomes for children</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Develop best practice and learning from local reviews and audits, domestic homicide reviews, the Child Death Overview Panel (CDOP) and national learning</a:t>
            </a:r>
          </a:p>
        </p:txBody>
      </p:sp>
      <p:sp>
        <p:nvSpPr>
          <p:cNvPr id="4" name="Slide Number Placeholder 3">
            <a:extLst>
              <a:ext uri="{FF2B5EF4-FFF2-40B4-BE49-F238E27FC236}">
                <a16:creationId xmlns:a16="http://schemas.microsoft.com/office/drawing/2014/main" id="{36415F56-170A-4D3F-BD7B-3385CB5DCE95}"/>
              </a:ext>
            </a:extLst>
          </p:cNvPr>
          <p:cNvSpPr>
            <a:spLocks noGrp="1"/>
          </p:cNvSpPr>
          <p:nvPr>
            <p:ph type="sldNum" sz="quarter" idx="12"/>
          </p:nvPr>
        </p:nvSpPr>
        <p:spPr>
          <a:xfrm>
            <a:off x="11925501" y="6485128"/>
            <a:ext cx="266500" cy="365077"/>
          </a:xfrm>
        </p:spPr>
        <p:txBody>
          <a:bodyPr/>
          <a:lstStyle/>
          <a:p>
            <a:pPr marL="0" marR="0" lvl="0" indent="0" algn="l" defTabSz="1088421" rtl="0" eaLnBrk="1" fontAlgn="auto" latinLnBrk="0" hangingPunct="1">
              <a:lnSpc>
                <a:spcPct val="100000"/>
              </a:lnSpc>
              <a:spcBef>
                <a:spcPts val="0"/>
              </a:spcBef>
              <a:spcAft>
                <a:spcPts val="0"/>
              </a:spcAft>
              <a:buClrTx/>
              <a:buSzTx/>
              <a:buFontTx/>
              <a:buNone/>
              <a:tabLst/>
              <a:defRPr/>
            </a:pPr>
            <a:fld id="{A031D406-4FF8-42ED-A7AA-DCD7F95F344C}" type="slidenum">
              <a:rPr kumimoji="0" lang="en-GB" sz="2150" b="0" i="0" u="none" strike="noStrike" kern="1200" cap="none" spc="0" normalizeH="0" baseline="0" noProof="0">
                <a:ln>
                  <a:noFill/>
                </a:ln>
                <a:solidFill>
                  <a:prstClr val="black"/>
                </a:solidFill>
                <a:effectLst/>
                <a:uLnTx/>
                <a:uFillTx/>
                <a:latin typeface="Arial"/>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25</a:t>
            </a:fld>
            <a:endParaRPr kumimoji="0" lang="en-GB" sz="21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9140300"/>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95BAC4-A5CF-4694-A24B-2FE4BC72C449}"/>
              </a:ext>
            </a:extLst>
          </p:cNvPr>
          <p:cNvSpPr>
            <a:spLocks noGrp="1"/>
          </p:cNvSpPr>
          <p:nvPr>
            <p:ph type="sldNum" sz="quarter" idx="12"/>
          </p:nvPr>
        </p:nvSpPr>
        <p:spPr>
          <a:xfrm>
            <a:off x="11961500" y="6492476"/>
            <a:ext cx="230500" cy="365077"/>
          </a:xfrm>
        </p:spPr>
        <p:txBody>
          <a:bodyPr/>
          <a:lstStyle/>
          <a:p>
            <a:pPr marL="0" marR="0" lvl="0" indent="0" algn="l" defTabSz="1088421" rtl="0" eaLnBrk="1" fontAlgn="auto" latinLnBrk="0" hangingPunct="1">
              <a:lnSpc>
                <a:spcPct val="100000"/>
              </a:lnSpc>
              <a:spcBef>
                <a:spcPts val="0"/>
              </a:spcBef>
              <a:spcAft>
                <a:spcPts val="0"/>
              </a:spcAft>
              <a:buClrTx/>
              <a:buSzTx/>
              <a:buFontTx/>
              <a:buNone/>
              <a:tabLst/>
              <a:defRPr/>
            </a:pPr>
            <a:fld id="{A031D406-4FF8-42ED-A7AA-DCD7F95F344C}" type="slidenum">
              <a:rPr kumimoji="0" lang="en-GB" sz="2150" b="0" i="0" u="none" strike="noStrike" kern="1200" cap="none" spc="0" normalizeH="0" baseline="0" noProof="0">
                <a:ln>
                  <a:noFill/>
                </a:ln>
                <a:solidFill>
                  <a:prstClr val="black"/>
                </a:solidFill>
                <a:effectLst/>
                <a:uLnTx/>
                <a:uFillTx/>
                <a:latin typeface="Arial"/>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26</a:t>
            </a:fld>
            <a:endParaRPr kumimoji="0" lang="en-GB" sz="21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42629399-889F-4F28-9DB3-377C5E18F71F}"/>
              </a:ext>
            </a:extLst>
          </p:cNvPr>
          <p:cNvSpPr txBox="1"/>
          <p:nvPr/>
        </p:nvSpPr>
        <p:spPr>
          <a:xfrm>
            <a:off x="192113" y="746060"/>
            <a:ext cx="10223805" cy="5801460"/>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3299" b="1" i="0" u="none" strike="noStrike" kern="1200" cap="none" spc="0" normalizeH="0" baseline="0" noProof="0" dirty="0">
                <a:ln>
                  <a:noFill/>
                </a:ln>
                <a:solidFill>
                  <a:prstClr val="black"/>
                </a:solidFill>
                <a:effectLst/>
                <a:uLnTx/>
                <a:uFillTx/>
                <a:latin typeface="Arial"/>
                <a:ea typeface="+mn-ea"/>
                <a:cs typeface="+mn-cs"/>
              </a:rPr>
              <a:t>Core Offer</a:t>
            </a:r>
          </a:p>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2150" b="0" i="0" u="none" strike="noStrike" kern="1200" cap="none" spc="0" normalizeH="0" baseline="0" noProof="0" dirty="0">
                <a:ln>
                  <a:noFill/>
                </a:ln>
                <a:solidFill>
                  <a:prstClr val="black"/>
                </a:solidFill>
                <a:effectLst/>
                <a:uLnTx/>
                <a:uFillTx/>
                <a:latin typeface="Arial"/>
                <a:ea typeface="+mn-ea"/>
                <a:cs typeface="+mn-cs"/>
              </a:rPr>
              <a:t>Learn together to ensure clear pathways for support, effective multi-agency working and early help provision as well as clear understanding and consistent application of thresholds across the partnership</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15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Working together to safeguard children (online offer, face to face and Train the Trainer)</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Effective Family Resilience</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Helping Families Early</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Foundation Modules 1 and 2</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DSL new to role and refresher (Education Safeguarding Team)</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Managing Allegations against staff and volunteers (Education Safeguarding Team) – includes sessions for non-education practitioners</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Healthy outcomes for children who are looked after</a:t>
            </a:r>
          </a:p>
        </p:txBody>
      </p:sp>
    </p:spTree>
    <p:extLst>
      <p:ext uri="{BB962C8B-B14F-4D97-AF65-F5344CB8AC3E}">
        <p14:creationId xmlns:p14="http://schemas.microsoft.com/office/powerpoint/2010/main" val="43214351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752730D-2E3B-4006-8198-41B361C390B0}"/>
              </a:ext>
            </a:extLst>
          </p:cNvPr>
          <p:cNvSpPr>
            <a:spLocks noGrp="1"/>
          </p:cNvSpPr>
          <p:nvPr>
            <p:ph type="title"/>
          </p:nvPr>
        </p:nvSpPr>
        <p:spPr>
          <a:xfrm>
            <a:off x="609601" y="273049"/>
            <a:ext cx="4011084" cy="1870075"/>
          </a:xfrm>
        </p:spPr>
        <p:txBody>
          <a:bodyPr/>
          <a:lstStyle/>
          <a:p>
            <a:r>
              <a:rPr lang="en-US" dirty="0"/>
              <a:t>Olive booking link;</a:t>
            </a:r>
            <a:br>
              <a:rPr lang="en-US" dirty="0"/>
            </a:br>
            <a:r>
              <a:rPr lang="en-GB" sz="1800" u="sng" dirty="0">
                <a:hlinkClick r:id="rId2"/>
              </a:rPr>
              <a:t>https://surreycoun.plateau.com/learning/user/portal.do?siteID=SCA&amp;landingPage=login</a:t>
            </a:r>
            <a:br>
              <a:rPr lang="en-US" sz="1800" dirty="0"/>
            </a:br>
            <a:endParaRPr lang="en-US" sz="1800" dirty="0"/>
          </a:p>
        </p:txBody>
      </p:sp>
      <p:sp>
        <p:nvSpPr>
          <p:cNvPr id="3" name="TextBox 2">
            <a:extLst>
              <a:ext uri="{FF2B5EF4-FFF2-40B4-BE49-F238E27FC236}">
                <a16:creationId xmlns:a16="http://schemas.microsoft.com/office/drawing/2014/main" id="{032074F0-0A59-4205-A5B1-ED5C0CAA314E}"/>
              </a:ext>
            </a:extLst>
          </p:cNvPr>
          <p:cNvSpPr txBox="1"/>
          <p:nvPr/>
        </p:nvSpPr>
        <p:spPr>
          <a:xfrm>
            <a:off x="5344160" y="355600"/>
            <a:ext cx="4653280" cy="5770564"/>
          </a:xfrm>
          <a:prstGeom prst="rect">
            <a:avLst/>
          </a:prstGeom>
        </p:spPr>
        <p:txBody>
          <a:bodyPr rtlCol="0">
            <a:normAutofit lnSpcReduction="10000"/>
          </a:bodyPr>
          <a:lstStyle/>
          <a:p>
            <a:pPr marL="0" marR="0" lvl="0" indent="0" algn="l" defTabSz="1088421" rtl="0" eaLnBrk="1" fontAlgn="auto" latinLnBrk="0" hangingPunct="1">
              <a:lnSpc>
                <a:spcPct val="9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Neglect training offers to ensure that practitioners are supported with the awareness, skills and tools to effectively intervene where neglect is a factor;</a:t>
            </a:r>
          </a:p>
          <a:p>
            <a:pPr marL="0" marR="0" lvl="0" indent="0" algn="l" defTabSz="1088421" rtl="0" eaLnBrk="1" fontAlgn="auto" latinLnBrk="0" hangingPunct="1">
              <a:lnSpc>
                <a:spcPct val="9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Introduction to Neglect</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GCP2 programme (includes Train the Trainer)</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 the Trainer (Learning from Practice)</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Included in all learning activities of the core offer</a:t>
            </a:r>
          </a:p>
        </p:txBody>
      </p:sp>
      <p:sp>
        <p:nvSpPr>
          <p:cNvPr id="13" name="Text Placeholder 3">
            <a:extLst>
              <a:ext uri="{FF2B5EF4-FFF2-40B4-BE49-F238E27FC236}">
                <a16:creationId xmlns:a16="http://schemas.microsoft.com/office/drawing/2014/main" id="{C386D38C-E9CC-4072-81B4-1318C23F8024}"/>
              </a:ext>
            </a:extLst>
          </p:cNvPr>
          <p:cNvSpPr>
            <a:spLocks noGrp="1"/>
          </p:cNvSpPr>
          <p:nvPr>
            <p:ph type="body" sz="half" idx="2"/>
          </p:nvPr>
        </p:nvSpPr>
        <p:spPr>
          <a:xfrm>
            <a:off x="609601" y="4287520"/>
            <a:ext cx="4011084" cy="2433956"/>
          </a:xfrm>
        </p:spPr>
        <p:txBody>
          <a:bodyPr/>
          <a:lstStyle/>
          <a:p>
            <a:pPr>
              <a:lnSpc>
                <a:spcPct val="107000"/>
              </a:lnSpc>
              <a:spcAft>
                <a:spcPts val="800"/>
              </a:spcAft>
            </a:pPr>
            <a:r>
              <a:rPr lang="en-GB" sz="1800" b="1">
                <a:ea typeface="Calibri" panose="020F0502020204030204" pitchFamily="34" charset="0"/>
              </a:rPr>
              <a:t>Introduction to Neglect Workshops</a:t>
            </a:r>
          </a:p>
          <a:p>
            <a:pPr>
              <a:lnSpc>
                <a:spcPct val="107000"/>
              </a:lnSpc>
              <a:spcAft>
                <a:spcPts val="800"/>
              </a:spcAft>
            </a:pPr>
            <a:r>
              <a:rPr lang="en-GB" sz="1800" b="1">
                <a:ea typeface="Calibri" panose="020F0502020204030204" pitchFamily="34" charset="0"/>
              </a:rPr>
              <a:t>19 July 2021</a:t>
            </a:r>
          </a:p>
          <a:p>
            <a:pPr>
              <a:lnSpc>
                <a:spcPct val="107000"/>
              </a:lnSpc>
              <a:spcAft>
                <a:spcPts val="800"/>
              </a:spcAft>
            </a:pPr>
            <a:r>
              <a:rPr lang="en-GB" sz="1800" b="1">
                <a:ea typeface="Calibri" panose="020F0502020204030204" pitchFamily="34" charset="0"/>
              </a:rPr>
              <a:t>06 October 2021</a:t>
            </a:r>
          </a:p>
          <a:p>
            <a:pPr>
              <a:lnSpc>
                <a:spcPct val="107000"/>
              </a:lnSpc>
              <a:spcAft>
                <a:spcPts val="800"/>
              </a:spcAft>
            </a:pPr>
            <a:r>
              <a:rPr lang="en-GB" sz="1800" b="1">
                <a:ea typeface="Calibri" panose="020F0502020204030204" pitchFamily="34" charset="0"/>
              </a:rPr>
              <a:t>02 February 2022</a:t>
            </a:r>
          </a:p>
          <a:p>
            <a:r>
              <a:rPr lang="en-GB" sz="1800" b="1">
                <a:ea typeface="Calibri" panose="020F0502020204030204" pitchFamily="34" charset="0"/>
              </a:rPr>
              <a:t>27 April 2022</a:t>
            </a:r>
            <a:endParaRPr lang="en-US" b="1" dirty="0"/>
          </a:p>
        </p:txBody>
      </p:sp>
      <p:sp>
        <p:nvSpPr>
          <p:cNvPr id="2" name="Slide Number Placeholder 1">
            <a:extLst>
              <a:ext uri="{FF2B5EF4-FFF2-40B4-BE49-F238E27FC236}">
                <a16:creationId xmlns:a16="http://schemas.microsoft.com/office/drawing/2014/main" id="{2211152E-DC57-4983-8D05-43AB1A4CDD9C}"/>
              </a:ext>
            </a:extLst>
          </p:cNvPr>
          <p:cNvSpPr>
            <a:spLocks noGrp="1"/>
          </p:cNvSpPr>
          <p:nvPr>
            <p:ph type="sldNum" sz="quarter" idx="12"/>
          </p:nvPr>
        </p:nvSpPr>
        <p:spPr>
          <a:xfrm>
            <a:off x="8737600" y="6356351"/>
            <a:ext cx="2844800" cy="365125"/>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A031D406-4FF8-42ED-A7AA-DCD7F95F344C}" type="slidenum">
              <a:rPr kumimoji="0" lang="en-GB"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27</a:t>
            </a:fld>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830153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4CCAD60-3236-45C7-AA5E-D2FE00C857A6}"/>
              </a:ext>
            </a:extLst>
          </p:cNvPr>
          <p:cNvSpPr>
            <a:spLocks noGrp="1"/>
          </p:cNvSpPr>
          <p:nvPr>
            <p:ph type="subTitle" idx="1"/>
          </p:nvPr>
        </p:nvSpPr>
        <p:spPr>
          <a:xfrm>
            <a:off x="1524000" y="3890963"/>
            <a:ext cx="9144000" cy="1655763"/>
          </a:xfrm>
        </p:spPr>
        <p:txBody>
          <a:bodyPr/>
          <a:lstStyle/>
          <a:p>
            <a:r>
              <a:rPr lang="en-GB" b="1" dirty="0"/>
              <a:t>The impact of Covid </a:t>
            </a:r>
          </a:p>
          <a:p>
            <a:r>
              <a:rPr lang="en-GB" b="1" dirty="0"/>
              <a:t>and how to move forward</a:t>
            </a:r>
            <a:endParaRPr lang="en-GB" dirty="0"/>
          </a:p>
        </p:txBody>
      </p:sp>
      <p:sp>
        <p:nvSpPr>
          <p:cNvPr id="6" name="Subtitle 2">
            <a:extLst>
              <a:ext uri="{FF2B5EF4-FFF2-40B4-BE49-F238E27FC236}">
                <a16:creationId xmlns:a16="http://schemas.microsoft.com/office/drawing/2014/main" id="{28412C69-1F35-49CA-AC65-273059DC3D6E}"/>
              </a:ext>
            </a:extLst>
          </p:cNvPr>
          <p:cNvSpPr>
            <a:spLocks noGrp="1"/>
          </p:cNvSpPr>
          <p:nvPr>
            <p:ph type="ctrTitle"/>
          </p:nvPr>
        </p:nvSpPr>
        <p:spPr>
          <a:xfrm>
            <a:off x="1524000" y="1676401"/>
            <a:ext cx="9144000" cy="1899602"/>
          </a:xfrm>
          <a:ln w="28575">
            <a:solidFill>
              <a:srgbClr val="00B050"/>
            </a:solidFill>
          </a:ln>
        </p:spPr>
        <p:txBody>
          <a:bodyPr>
            <a:normAutofit fontScale="90000"/>
          </a:bodyPr>
          <a:lstStyle/>
          <a:p>
            <a:br>
              <a:rPr lang="en-GB" sz="4400" b="1" dirty="0"/>
            </a:br>
            <a:br>
              <a:rPr lang="en-GB" sz="4400" b="1" dirty="0"/>
            </a:br>
            <a:r>
              <a:rPr lang="en-GB" sz="4400" b="1" dirty="0"/>
              <a:t>Margaret Gallagher </a:t>
            </a:r>
          </a:p>
          <a:p>
            <a:r>
              <a:rPr lang="en-GB" sz="3600" b="1" dirty="0"/>
              <a:t>Head of Local Campaigns </a:t>
            </a:r>
          </a:p>
          <a:p>
            <a:endParaRPr lang="en-GB" sz="3600" b="1" dirty="0"/>
          </a:p>
          <a:p>
            <a:endParaRPr lang="en-GB" dirty="0"/>
          </a:p>
        </p:txBody>
      </p:sp>
    </p:spTree>
    <p:extLst>
      <p:ext uri="{BB962C8B-B14F-4D97-AF65-F5344CB8AC3E}">
        <p14:creationId xmlns:p14="http://schemas.microsoft.com/office/powerpoint/2010/main" val="359974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46A3-7543-4120-B07D-C598229B90FB}"/>
              </a:ext>
            </a:extLst>
          </p:cNvPr>
          <p:cNvSpPr>
            <a:spLocks noGrp="1"/>
          </p:cNvSpPr>
          <p:nvPr>
            <p:ph type="title"/>
          </p:nvPr>
        </p:nvSpPr>
        <p:spPr>
          <a:ln w="28575">
            <a:solidFill>
              <a:srgbClr val="00B050"/>
            </a:solidFill>
          </a:ln>
        </p:spPr>
        <p:txBody>
          <a:bodyPr/>
          <a:lstStyle/>
          <a:p>
            <a:r>
              <a:rPr lang="en-GB" b="1" dirty="0">
                <a:solidFill>
                  <a:srgbClr val="00B050"/>
                </a:solidFill>
              </a:rPr>
              <a:t>NSPCC Helpline – increase in contacts 2020/21</a:t>
            </a:r>
          </a:p>
        </p:txBody>
      </p:sp>
      <p:sp>
        <p:nvSpPr>
          <p:cNvPr id="4" name="Content Placeholder 3">
            <a:extLst>
              <a:ext uri="{FF2B5EF4-FFF2-40B4-BE49-F238E27FC236}">
                <a16:creationId xmlns:a16="http://schemas.microsoft.com/office/drawing/2014/main" id="{4A28A5FE-3DC5-4846-82B5-2714994673C1}"/>
              </a:ext>
            </a:extLst>
          </p:cNvPr>
          <p:cNvSpPr>
            <a:spLocks noGrp="1"/>
          </p:cNvSpPr>
          <p:nvPr>
            <p:ph idx="1"/>
          </p:nvPr>
        </p:nvSpPr>
        <p:spPr>
          <a:xfrm>
            <a:off x="838200" y="2221865"/>
            <a:ext cx="6527800" cy="3672800"/>
          </a:xfrm>
          <a:prstGeom prst="rect">
            <a:avLst/>
          </a:prstGeom>
        </p:spPr>
        <p:txBody>
          <a:bodyPr wrap="square">
            <a:spAutoFit/>
          </a:bodyPr>
          <a:lstStyle/>
          <a:p>
            <a:r>
              <a:rPr lang="en-GB" sz="2400" dirty="0"/>
              <a:t>Our helpline responded to almost </a:t>
            </a:r>
            <a:r>
              <a:rPr lang="en-GB" sz="2400" b="1" dirty="0"/>
              <a:t>85,000 contacts</a:t>
            </a:r>
            <a:r>
              <a:rPr lang="en-GB" sz="2400" dirty="0"/>
              <a:t> last year from people with concerns about a child's welfare.</a:t>
            </a:r>
          </a:p>
          <a:p>
            <a:pPr marL="0" indent="0">
              <a:buNone/>
            </a:pPr>
            <a:endParaRPr lang="en-GB" sz="2400" dirty="0"/>
          </a:p>
          <a:p>
            <a:r>
              <a:rPr lang="en-GB" sz="2400" b="1" dirty="0"/>
              <a:t>Figures peaked in May 2020</a:t>
            </a:r>
            <a:r>
              <a:rPr lang="en-GB" sz="2400" dirty="0"/>
              <a:t>, when the number of contacts was </a:t>
            </a:r>
            <a:r>
              <a:rPr lang="en-GB" sz="2400" b="1" dirty="0"/>
              <a:t>48% higher than the pre-lockdown average</a:t>
            </a:r>
            <a:r>
              <a:rPr lang="en-GB" sz="2400" dirty="0"/>
              <a:t>, following a campaign to encourage members of the public to report their concerns. </a:t>
            </a:r>
            <a:r>
              <a:rPr lang="en-GB" sz="2400" b="1" dirty="0"/>
              <a:t>Overall, the number of contacts for 2020/21 was 23% higher than for 2019/20.</a:t>
            </a:r>
          </a:p>
        </p:txBody>
      </p:sp>
      <p:pic>
        <p:nvPicPr>
          <p:cNvPr id="3" name="Picture 2">
            <a:extLst>
              <a:ext uri="{FF2B5EF4-FFF2-40B4-BE49-F238E27FC236}">
                <a16:creationId xmlns:a16="http://schemas.microsoft.com/office/drawing/2014/main" id="{080A5A14-660C-4D28-9A08-C79D3E9885A0}"/>
              </a:ext>
            </a:extLst>
          </p:cNvPr>
          <p:cNvPicPr>
            <a:picLocks noChangeAspect="1"/>
          </p:cNvPicPr>
          <p:nvPr/>
        </p:nvPicPr>
        <p:blipFill>
          <a:blip r:embed="rId2"/>
          <a:stretch>
            <a:fillRect/>
          </a:stretch>
        </p:blipFill>
        <p:spPr>
          <a:xfrm>
            <a:off x="7373491" y="2865120"/>
            <a:ext cx="4158110" cy="2814320"/>
          </a:xfrm>
          <a:prstGeom prst="rect">
            <a:avLst/>
          </a:prstGeom>
        </p:spPr>
      </p:pic>
    </p:spTree>
    <p:extLst>
      <p:ext uri="{BB962C8B-B14F-4D97-AF65-F5344CB8AC3E}">
        <p14:creationId xmlns:p14="http://schemas.microsoft.com/office/powerpoint/2010/main" val="421353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7233-4E37-40B7-8AB7-AF5BBB2DA826}"/>
              </a:ext>
            </a:extLst>
          </p:cNvPr>
          <p:cNvSpPr>
            <a:spLocks noGrp="1"/>
          </p:cNvSpPr>
          <p:nvPr>
            <p:ph type="title"/>
          </p:nvPr>
        </p:nvSpPr>
        <p:spPr>
          <a:ln w="28575">
            <a:solidFill>
              <a:srgbClr val="00B050"/>
            </a:solidFill>
          </a:ln>
        </p:spPr>
        <p:txBody>
          <a:bodyPr/>
          <a:lstStyle/>
          <a:p>
            <a:r>
              <a:rPr lang="en-GB" b="1" dirty="0">
                <a:solidFill>
                  <a:srgbClr val="00B050"/>
                </a:solidFill>
              </a:rPr>
              <a:t>Top concerns for contacting incl. Neglect</a:t>
            </a:r>
          </a:p>
        </p:txBody>
      </p:sp>
      <p:sp>
        <p:nvSpPr>
          <p:cNvPr id="3" name="Content Placeholder 2">
            <a:extLst>
              <a:ext uri="{FF2B5EF4-FFF2-40B4-BE49-F238E27FC236}">
                <a16:creationId xmlns:a16="http://schemas.microsoft.com/office/drawing/2014/main" id="{F22D83C8-0E6F-47D7-B3B2-D23F91419196}"/>
              </a:ext>
            </a:extLst>
          </p:cNvPr>
          <p:cNvSpPr>
            <a:spLocks noGrp="1"/>
          </p:cNvSpPr>
          <p:nvPr>
            <p:ph idx="1"/>
          </p:nvPr>
        </p:nvSpPr>
        <p:spPr>
          <a:xfrm>
            <a:off x="721360" y="2098453"/>
            <a:ext cx="7762240" cy="4351338"/>
          </a:xfrm>
        </p:spPr>
        <p:txBody>
          <a:bodyPr>
            <a:normAutofit fontScale="85000" lnSpcReduction="20000"/>
          </a:bodyPr>
          <a:lstStyle/>
          <a:p>
            <a:r>
              <a:rPr lang="en-GB" b="1" dirty="0"/>
              <a:t>The top concern reported to the helpline was parental and adult mental health and behaviour which increased 42% to more than 20,400 contacts</a:t>
            </a:r>
            <a:r>
              <a:rPr lang="en-GB" dirty="0"/>
              <a:t>.  This includes worries about parental alcohol and substance misuse, domestic abuse and parental mental health.</a:t>
            </a:r>
          </a:p>
          <a:p>
            <a:pPr marL="0" indent="0">
              <a:buNone/>
            </a:pPr>
            <a:endParaRPr lang="en-GB" dirty="0"/>
          </a:p>
          <a:p>
            <a:pPr marL="0" indent="0">
              <a:buNone/>
            </a:pPr>
            <a:r>
              <a:rPr lang="en-GB" dirty="0"/>
              <a:t>This was followed by:</a:t>
            </a:r>
          </a:p>
          <a:p>
            <a:r>
              <a:rPr lang="en-GB" b="1" dirty="0"/>
              <a:t>Neglect, which increased 15% to more than 12,800 contacts</a:t>
            </a:r>
          </a:p>
          <a:p>
            <a:r>
              <a:rPr lang="en-GB" dirty="0"/>
              <a:t>Physical abuse, which increased 18% to more than 12,600 contacts</a:t>
            </a:r>
          </a:p>
          <a:p>
            <a:r>
              <a:rPr lang="en-GB" dirty="0"/>
              <a:t>Emotional abuse, which increased 40% to more than 11,600 contacts</a:t>
            </a:r>
          </a:p>
          <a:p>
            <a:endParaRPr lang="en-GB" dirty="0"/>
          </a:p>
        </p:txBody>
      </p:sp>
      <p:pic>
        <p:nvPicPr>
          <p:cNvPr id="4" name="Picture 3">
            <a:extLst>
              <a:ext uri="{FF2B5EF4-FFF2-40B4-BE49-F238E27FC236}">
                <a16:creationId xmlns:a16="http://schemas.microsoft.com/office/drawing/2014/main" id="{A564A826-F156-4E48-9FD7-046D73C123F0}"/>
              </a:ext>
            </a:extLst>
          </p:cNvPr>
          <p:cNvPicPr>
            <a:picLocks noChangeAspect="1"/>
          </p:cNvPicPr>
          <p:nvPr/>
        </p:nvPicPr>
        <p:blipFill>
          <a:blip r:embed="rId2"/>
          <a:stretch>
            <a:fillRect/>
          </a:stretch>
        </p:blipFill>
        <p:spPr>
          <a:xfrm>
            <a:off x="8956040" y="2600839"/>
            <a:ext cx="2397760" cy="3346567"/>
          </a:xfrm>
          <a:prstGeom prst="rect">
            <a:avLst/>
          </a:prstGeom>
        </p:spPr>
      </p:pic>
    </p:spTree>
    <p:extLst>
      <p:ext uri="{BB962C8B-B14F-4D97-AF65-F5344CB8AC3E}">
        <p14:creationId xmlns:p14="http://schemas.microsoft.com/office/powerpoint/2010/main" val="376479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91E8-FE8E-4D02-ADE7-A90947EEAADC}"/>
              </a:ext>
            </a:extLst>
          </p:cNvPr>
          <p:cNvSpPr>
            <a:spLocks noGrp="1"/>
          </p:cNvSpPr>
          <p:nvPr>
            <p:ph type="title"/>
          </p:nvPr>
        </p:nvSpPr>
        <p:spPr>
          <a:ln w="28575">
            <a:solidFill>
              <a:srgbClr val="00B050"/>
            </a:solidFill>
          </a:ln>
        </p:spPr>
        <p:txBody>
          <a:bodyPr/>
          <a:lstStyle/>
          <a:p>
            <a:r>
              <a:rPr lang="en-GB" b="1" dirty="0">
                <a:solidFill>
                  <a:srgbClr val="00B050"/>
                </a:solidFill>
              </a:rPr>
              <a:t>Overall increase and concerns</a:t>
            </a:r>
          </a:p>
        </p:txBody>
      </p:sp>
      <p:sp>
        <p:nvSpPr>
          <p:cNvPr id="3" name="Content Placeholder 2">
            <a:extLst>
              <a:ext uri="{FF2B5EF4-FFF2-40B4-BE49-F238E27FC236}">
                <a16:creationId xmlns:a16="http://schemas.microsoft.com/office/drawing/2014/main" id="{7FBD9674-9830-4CC6-B1B0-8DDBEB2A2240}"/>
              </a:ext>
            </a:extLst>
          </p:cNvPr>
          <p:cNvSpPr>
            <a:spLocks noGrp="1"/>
          </p:cNvSpPr>
          <p:nvPr>
            <p:ph idx="1"/>
          </p:nvPr>
        </p:nvSpPr>
        <p:spPr>
          <a:xfrm>
            <a:off x="838200" y="2441891"/>
            <a:ext cx="7198360" cy="3315335"/>
          </a:xfrm>
        </p:spPr>
        <p:txBody>
          <a:bodyPr>
            <a:normAutofit fontScale="92500" lnSpcReduction="20000"/>
          </a:bodyPr>
          <a:lstStyle/>
          <a:p>
            <a:r>
              <a:rPr lang="en-GB" dirty="0"/>
              <a:t>These figures </a:t>
            </a:r>
            <a:r>
              <a:rPr lang="en-GB" b="1" dirty="0"/>
              <a:t>echo concerns from our frontline teams that the pandemic </a:t>
            </a:r>
            <a:r>
              <a:rPr lang="en-GB" dirty="0"/>
              <a:t>has increased the risks of abuse and neglect, with children both more vulnerable and out of sight of people who can keep them safe. </a:t>
            </a:r>
          </a:p>
          <a:p>
            <a:pPr marL="0" indent="0">
              <a:buNone/>
            </a:pPr>
            <a:endParaRPr lang="en-GB" dirty="0"/>
          </a:p>
          <a:p>
            <a:r>
              <a:rPr lang="en-GB" dirty="0"/>
              <a:t>The NSPCC is now warning that with most children back in schools and society, </a:t>
            </a:r>
            <a:r>
              <a:rPr lang="en-GB" b="1" dirty="0"/>
              <a:t>the hidden harms they experienced during the lockdowns will become visible.</a:t>
            </a:r>
          </a:p>
          <a:p>
            <a:endParaRPr lang="en-GB" dirty="0"/>
          </a:p>
        </p:txBody>
      </p:sp>
      <p:pic>
        <p:nvPicPr>
          <p:cNvPr id="6" name="Picture 5">
            <a:extLst>
              <a:ext uri="{FF2B5EF4-FFF2-40B4-BE49-F238E27FC236}">
                <a16:creationId xmlns:a16="http://schemas.microsoft.com/office/drawing/2014/main" id="{CE9E382A-9CCD-4540-9F4B-72C08A0C2E7F}"/>
              </a:ext>
            </a:extLst>
          </p:cNvPr>
          <p:cNvPicPr>
            <a:picLocks noChangeAspect="1"/>
          </p:cNvPicPr>
          <p:nvPr/>
        </p:nvPicPr>
        <p:blipFill>
          <a:blip r:embed="rId2"/>
          <a:stretch>
            <a:fillRect/>
          </a:stretch>
        </p:blipFill>
        <p:spPr>
          <a:xfrm>
            <a:off x="8575040" y="2645536"/>
            <a:ext cx="3303192" cy="2908044"/>
          </a:xfrm>
          <a:prstGeom prst="rect">
            <a:avLst/>
          </a:prstGeom>
        </p:spPr>
      </p:pic>
    </p:spTree>
    <p:extLst>
      <p:ext uri="{BB962C8B-B14F-4D97-AF65-F5344CB8AC3E}">
        <p14:creationId xmlns:p14="http://schemas.microsoft.com/office/powerpoint/2010/main" val="2290321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AF3E-7D13-45BC-824A-222A6490A644}"/>
              </a:ext>
            </a:extLst>
          </p:cNvPr>
          <p:cNvSpPr>
            <a:spLocks noGrp="1"/>
          </p:cNvSpPr>
          <p:nvPr>
            <p:ph type="title"/>
          </p:nvPr>
        </p:nvSpPr>
        <p:spPr>
          <a:xfrm>
            <a:off x="767080" y="192405"/>
            <a:ext cx="10515600" cy="1325563"/>
          </a:xfrm>
          <a:ln w="28575">
            <a:solidFill>
              <a:srgbClr val="00B050"/>
            </a:solidFill>
          </a:ln>
        </p:spPr>
        <p:txBody>
          <a:bodyPr/>
          <a:lstStyle/>
          <a:p>
            <a:r>
              <a:rPr lang="en-GB" b="1" dirty="0">
                <a:solidFill>
                  <a:srgbClr val="00B050"/>
                </a:solidFill>
              </a:rPr>
              <a:t>  Case Study - Covid Neglect Helpline  </a:t>
            </a:r>
          </a:p>
        </p:txBody>
      </p:sp>
      <p:sp>
        <p:nvSpPr>
          <p:cNvPr id="3" name="Content Placeholder 2">
            <a:extLst>
              <a:ext uri="{FF2B5EF4-FFF2-40B4-BE49-F238E27FC236}">
                <a16:creationId xmlns:a16="http://schemas.microsoft.com/office/drawing/2014/main" id="{6ED3633C-5CA3-40AC-8CF3-2AD4B4D734A9}"/>
              </a:ext>
            </a:extLst>
          </p:cNvPr>
          <p:cNvSpPr>
            <a:spLocks noGrp="1"/>
          </p:cNvSpPr>
          <p:nvPr>
            <p:ph idx="1"/>
          </p:nvPr>
        </p:nvSpPr>
        <p:spPr>
          <a:xfrm>
            <a:off x="259080" y="1686560"/>
            <a:ext cx="9331960" cy="4917440"/>
          </a:xfrm>
        </p:spPr>
        <p:txBody>
          <a:bodyPr>
            <a:normAutofit fontScale="92500" lnSpcReduction="20000"/>
          </a:bodyPr>
          <a:lstStyle/>
          <a:p>
            <a:r>
              <a:rPr lang="en-GB" dirty="0">
                <a:latin typeface="NSPCC Regular" panose="020F0503030202060203" pitchFamily="34" charset="0"/>
              </a:rPr>
              <a:t>Sisters, Chloe* and Debra*, found a young boy crying on the kerb outside their home and called the NSPCC Helpline for advice. They stayed on the phone for three hours to ensure he was taken to safety.</a:t>
            </a:r>
          </a:p>
          <a:p>
            <a:r>
              <a:rPr lang="en-GB" dirty="0">
                <a:latin typeface="NSPCC Regular" panose="020F0503030202060203" pitchFamily="34" charset="0"/>
              </a:rPr>
              <a:t>Debra* said: “He told her (Chloe*) </a:t>
            </a:r>
            <a:r>
              <a:rPr lang="en-GB" b="1" dirty="0">
                <a:latin typeface="NSPCC Regular" panose="020F0503030202060203" pitchFamily="34" charset="0"/>
              </a:rPr>
              <a:t>that he was scared of his mum – that she hits him and he’d been suicidal over it. </a:t>
            </a:r>
            <a:r>
              <a:rPr lang="en-GB" dirty="0">
                <a:latin typeface="NSPCC Regular" panose="020F0503030202060203" pitchFamily="34" charset="0"/>
              </a:rPr>
              <a:t>He kept bursting into tears and explained he’d run away because he’d broken his TV and was worried about what his mum would do.</a:t>
            </a:r>
          </a:p>
          <a:p>
            <a:r>
              <a:rPr lang="en-GB" b="1" dirty="0">
                <a:latin typeface="NSPCC Regular" panose="020F0503030202060203" pitchFamily="34" charset="0"/>
              </a:rPr>
              <a:t>“I was really aware that Covid lockdown was affecting young people’s mental health and being stuck at home in abusive circumstances were making things worse. </a:t>
            </a:r>
          </a:p>
          <a:p>
            <a:r>
              <a:rPr lang="en-GB" dirty="0">
                <a:latin typeface="NSPCC Regular" panose="020F0503030202060203" pitchFamily="34" charset="0"/>
              </a:rPr>
              <a:t>“I called the number and felt confident doing it. Seeing how upset he was, I knew I was doing the right thing. The practitioner was very calm and pleasant and asked lots of questions about the situation. We wanted to get the right help and support and the NSPCC wanted to make sure he was safe.”</a:t>
            </a:r>
          </a:p>
          <a:p>
            <a:endParaRPr lang="en-GB" dirty="0"/>
          </a:p>
        </p:txBody>
      </p:sp>
      <p:pic>
        <p:nvPicPr>
          <p:cNvPr id="6" name="Picture 5">
            <a:extLst>
              <a:ext uri="{FF2B5EF4-FFF2-40B4-BE49-F238E27FC236}">
                <a16:creationId xmlns:a16="http://schemas.microsoft.com/office/drawing/2014/main" id="{36C34BA9-2E48-46D7-9DE3-4F504A499C6A}"/>
              </a:ext>
            </a:extLst>
          </p:cNvPr>
          <p:cNvPicPr>
            <a:picLocks noChangeAspect="1"/>
          </p:cNvPicPr>
          <p:nvPr/>
        </p:nvPicPr>
        <p:blipFill>
          <a:blip r:embed="rId2"/>
          <a:stretch>
            <a:fillRect/>
          </a:stretch>
        </p:blipFill>
        <p:spPr>
          <a:xfrm>
            <a:off x="9682480" y="2568332"/>
            <a:ext cx="2197690" cy="3102206"/>
          </a:xfrm>
          <a:prstGeom prst="rect">
            <a:avLst/>
          </a:prstGeom>
        </p:spPr>
      </p:pic>
    </p:spTree>
    <p:extLst>
      <p:ext uri="{BB962C8B-B14F-4D97-AF65-F5344CB8AC3E}">
        <p14:creationId xmlns:p14="http://schemas.microsoft.com/office/powerpoint/2010/main" val="226343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CC1A-C40E-4F4A-91D1-FC2C40F99FE6}"/>
              </a:ext>
            </a:extLst>
          </p:cNvPr>
          <p:cNvSpPr>
            <a:spLocks noGrp="1"/>
          </p:cNvSpPr>
          <p:nvPr>
            <p:ph type="title"/>
          </p:nvPr>
        </p:nvSpPr>
        <p:spPr>
          <a:ln w="28575">
            <a:solidFill>
              <a:srgbClr val="00B050"/>
            </a:solidFill>
          </a:ln>
        </p:spPr>
        <p:txBody>
          <a:bodyPr/>
          <a:lstStyle/>
          <a:p>
            <a:r>
              <a:rPr lang="en-GB" b="1" dirty="0">
                <a:solidFill>
                  <a:srgbClr val="00B050"/>
                </a:solidFill>
              </a:rPr>
              <a:t>Case Study - Childline Neglect </a:t>
            </a:r>
          </a:p>
        </p:txBody>
      </p:sp>
      <p:sp>
        <p:nvSpPr>
          <p:cNvPr id="5" name="Rectangle 4">
            <a:extLst>
              <a:ext uri="{FF2B5EF4-FFF2-40B4-BE49-F238E27FC236}">
                <a16:creationId xmlns:a16="http://schemas.microsoft.com/office/drawing/2014/main" id="{FD421FAD-F9FF-493D-8166-80D8EEE417D2}"/>
              </a:ext>
            </a:extLst>
          </p:cNvPr>
          <p:cNvSpPr/>
          <p:nvPr/>
        </p:nvSpPr>
        <p:spPr>
          <a:xfrm>
            <a:off x="756920" y="1822946"/>
            <a:ext cx="10002520" cy="4247317"/>
          </a:xfrm>
          <a:prstGeom prst="rect">
            <a:avLst/>
          </a:prstGeom>
        </p:spPr>
        <p:txBody>
          <a:bodyPr wrap="square">
            <a:spAutoFit/>
          </a:bodyPr>
          <a:lstStyle/>
          <a:p>
            <a:r>
              <a:rPr lang="en-GB" b="1" dirty="0">
                <a:latin typeface="NSPCC Regular" panose="020F0503030202060203" pitchFamily="34" charset="0"/>
              </a:rPr>
              <a:t>"ALWAYS LOCKED IN OUR BEDROOM“</a:t>
            </a:r>
          </a:p>
          <a:p>
            <a:endParaRPr lang="en-GB" dirty="0">
              <a:latin typeface="NSPCC Regular" panose="020F0503030202060203" pitchFamily="34" charset="0"/>
            </a:endParaRPr>
          </a:p>
          <a:p>
            <a:r>
              <a:rPr lang="en-GB" dirty="0">
                <a:latin typeface="NSPCC Regular" panose="020F0503030202060203" pitchFamily="34" charset="0"/>
              </a:rPr>
              <a:t>"My home life got increasingly worse from the age of about 8 years old when mum's drug dealer partner moved in. Drugs took over family life</a:t>
            </a:r>
            <a:r>
              <a:rPr lang="en-GB" b="1" dirty="0">
                <a:latin typeface="NSPCC Regular" panose="020F0503030202060203" pitchFamily="34" charset="0"/>
              </a:rPr>
              <a:t>. My brother and I were always locked in our bedroom as soon as we got home from school and then let out to go to school the next morning</a:t>
            </a:r>
            <a:r>
              <a:rPr lang="en-GB" dirty="0">
                <a:latin typeface="NSPCC Regular" panose="020F0503030202060203" pitchFamily="34" charset="0"/>
              </a:rPr>
              <a:t>.</a:t>
            </a:r>
          </a:p>
          <a:p>
            <a:endParaRPr lang="en-GB" dirty="0">
              <a:latin typeface="NSPCC Regular" panose="020F0503030202060203" pitchFamily="34" charset="0"/>
            </a:endParaRPr>
          </a:p>
          <a:p>
            <a:r>
              <a:rPr lang="en-GB" dirty="0">
                <a:latin typeface="NSPCC Regular" panose="020F0503030202060203" pitchFamily="34" charset="0"/>
              </a:rPr>
              <a:t>"Sometimes we didn't see mum for days at a time. </a:t>
            </a:r>
            <a:r>
              <a:rPr lang="en-GB" b="1" dirty="0">
                <a:latin typeface="NSPCC Regular" panose="020F0503030202060203" pitchFamily="34" charset="0"/>
              </a:rPr>
              <a:t>We made our own breakfast and were given takeaway for dinner all the time, also in our bedrooms.</a:t>
            </a:r>
            <a:r>
              <a:rPr lang="en-GB" dirty="0">
                <a:latin typeface="NSPCC Regular" panose="020F0503030202060203" pitchFamily="34" charset="0"/>
              </a:rPr>
              <a:t> I could hear the drug dealing going on.</a:t>
            </a:r>
          </a:p>
          <a:p>
            <a:endParaRPr lang="en-GB" dirty="0">
              <a:latin typeface="NSPCC Regular" panose="020F0503030202060203" pitchFamily="34" charset="0"/>
            </a:endParaRPr>
          </a:p>
          <a:p>
            <a:r>
              <a:rPr lang="en-GB" dirty="0">
                <a:latin typeface="NSPCC Regular" panose="020F0503030202060203" pitchFamily="34" charset="0"/>
              </a:rPr>
              <a:t>"There was a constant stream of people dealing drugs at all hours in the flat and some of them were pretty scary, so mum and her boyfriend just wanted us out of the way</a:t>
            </a:r>
            <a:r>
              <a:rPr lang="en-GB" b="1" dirty="0">
                <a:latin typeface="NSPCC Regular" panose="020F0503030202060203" pitchFamily="34" charset="0"/>
              </a:rPr>
              <a:t>. The flat was regularly raided by police,</a:t>
            </a:r>
            <a:r>
              <a:rPr lang="en-GB" dirty="0">
                <a:latin typeface="NSPCC Regular" panose="020F0503030202060203" pitchFamily="34" charset="0"/>
              </a:rPr>
              <a:t> sometimes in the middle of the night. They would bang down the door, yelling and ordering us around. That was really rough.”</a:t>
            </a:r>
          </a:p>
          <a:p>
            <a:endParaRPr lang="en-GB" dirty="0"/>
          </a:p>
        </p:txBody>
      </p:sp>
    </p:spTree>
    <p:extLst>
      <p:ext uri="{BB962C8B-B14F-4D97-AF65-F5344CB8AC3E}">
        <p14:creationId xmlns:p14="http://schemas.microsoft.com/office/powerpoint/2010/main" val="425523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C4C2-C8FC-41CB-B862-08A1B01888C5}"/>
              </a:ext>
            </a:extLst>
          </p:cNvPr>
          <p:cNvSpPr>
            <a:spLocks noGrp="1"/>
          </p:cNvSpPr>
          <p:nvPr>
            <p:ph type="title"/>
          </p:nvPr>
        </p:nvSpPr>
        <p:spPr>
          <a:xfrm>
            <a:off x="838200" y="172721"/>
            <a:ext cx="10515600" cy="1239520"/>
          </a:xfrm>
          <a:ln w="28575">
            <a:solidFill>
              <a:srgbClr val="00B050"/>
            </a:solidFill>
          </a:ln>
        </p:spPr>
        <p:txBody>
          <a:bodyPr>
            <a:normAutofit fontScale="90000"/>
          </a:bodyPr>
          <a:lstStyle/>
          <a:p>
            <a:br>
              <a:rPr lang="en-GB" sz="4000" dirty="0">
                <a:solidFill>
                  <a:srgbClr val="00B050"/>
                </a:solidFill>
              </a:rPr>
            </a:br>
            <a:r>
              <a:rPr lang="en-GB" sz="4000" b="1" dirty="0">
                <a:solidFill>
                  <a:srgbClr val="00B050"/>
                </a:solidFill>
              </a:rPr>
              <a:t>Social isolation and the risk of child abuse during and after the coronavirus pandemic - </a:t>
            </a:r>
            <a:r>
              <a:rPr lang="en-GB" b="1" dirty="0">
                <a:solidFill>
                  <a:srgbClr val="00B050"/>
                </a:solidFill>
              </a:rPr>
              <a:t>Key findings </a:t>
            </a:r>
            <a:br>
              <a:rPr lang="en-GB" dirty="0"/>
            </a:br>
            <a:endParaRPr lang="en-GB" dirty="0"/>
          </a:p>
        </p:txBody>
      </p:sp>
      <p:sp>
        <p:nvSpPr>
          <p:cNvPr id="3" name="Content Placeholder 2">
            <a:extLst>
              <a:ext uri="{FF2B5EF4-FFF2-40B4-BE49-F238E27FC236}">
                <a16:creationId xmlns:a16="http://schemas.microsoft.com/office/drawing/2014/main" id="{026223E9-E637-43D7-BFED-6DAEFB579AD8}"/>
              </a:ext>
            </a:extLst>
          </p:cNvPr>
          <p:cNvSpPr>
            <a:spLocks noGrp="1"/>
          </p:cNvSpPr>
          <p:nvPr>
            <p:ph idx="1"/>
          </p:nvPr>
        </p:nvSpPr>
        <p:spPr>
          <a:xfrm>
            <a:off x="477520" y="1686560"/>
            <a:ext cx="10876280" cy="4947919"/>
          </a:xfrm>
        </p:spPr>
        <p:txBody>
          <a:bodyPr>
            <a:normAutofit fontScale="55000" lnSpcReduction="20000"/>
          </a:bodyPr>
          <a:lstStyle/>
          <a:p>
            <a:pPr marL="0" indent="0">
              <a:buNone/>
            </a:pPr>
            <a:endParaRPr lang="en-GB" sz="2400" dirty="0"/>
          </a:p>
          <a:p>
            <a:pPr marL="0" indent="0">
              <a:buNone/>
            </a:pPr>
            <a:r>
              <a:rPr lang="en-GB" sz="3400" dirty="0">
                <a:latin typeface="NSPCC Regular" panose="020F0503030202060203" pitchFamily="34" charset="0"/>
              </a:rPr>
              <a:t>We researched the risks children might be facing and the reasons why these might intensify during the pandemic. Our findings fall into three broad categories.</a:t>
            </a:r>
          </a:p>
          <a:p>
            <a:pPr marL="0" indent="0">
              <a:buNone/>
            </a:pPr>
            <a:r>
              <a:rPr lang="en-GB" sz="3400" b="1" dirty="0">
                <a:latin typeface="NSPCC Regular" panose="020F0503030202060203" pitchFamily="34" charset="0"/>
              </a:rPr>
              <a:t>Increase in stressors to parents and caregivers</a:t>
            </a:r>
          </a:p>
          <a:p>
            <a:r>
              <a:rPr lang="en-GB" sz="3400" dirty="0">
                <a:latin typeface="NSPCC Regular" panose="020F0503030202060203" pitchFamily="34" charset="0"/>
              </a:rPr>
              <a:t>The research we reviewed </a:t>
            </a:r>
            <a:r>
              <a:rPr lang="en-GB" sz="3400" b="1" dirty="0">
                <a:latin typeface="NSPCC Regular" panose="020F0503030202060203" pitchFamily="34" charset="0"/>
              </a:rPr>
              <a:t>confirms that the risk of child abuse is higher when caregivers become overloaded by the stressors in their lives</a:t>
            </a:r>
            <a:r>
              <a:rPr lang="en-GB" sz="3400" dirty="0">
                <a:latin typeface="NSPCC Regular" panose="020F0503030202060203" pitchFamily="34" charset="0"/>
              </a:rPr>
              <a:t>. There are indications that the coronavirus pandemic has increased stressors on caregivers.</a:t>
            </a:r>
          </a:p>
          <a:p>
            <a:pPr marL="0" indent="0">
              <a:buNone/>
            </a:pPr>
            <a:endParaRPr lang="en-GB" sz="3400" dirty="0">
              <a:latin typeface="NSPCC Regular" panose="020F0503030202060203" pitchFamily="34" charset="0"/>
            </a:endParaRPr>
          </a:p>
          <a:p>
            <a:pPr marL="0" indent="0">
              <a:buNone/>
            </a:pPr>
            <a:r>
              <a:rPr lang="en-GB" sz="3400" b="1" dirty="0">
                <a:latin typeface="NSPCC Regular" panose="020F0503030202060203" pitchFamily="34" charset="0"/>
              </a:rPr>
              <a:t>Increase in children and young people's vulnerability</a:t>
            </a:r>
          </a:p>
          <a:p>
            <a:r>
              <a:rPr lang="en-GB" sz="3400" dirty="0">
                <a:latin typeface="NSPCC Regular" panose="020F0503030202060203" pitchFamily="34" charset="0"/>
              </a:rPr>
              <a:t>There are indications that the conditions caused by the </a:t>
            </a:r>
            <a:r>
              <a:rPr lang="en-GB" sz="3400" b="1" dirty="0">
                <a:latin typeface="NSPCC Regular" panose="020F0503030202060203" pitchFamily="34" charset="0"/>
              </a:rPr>
              <a:t>coronavirus pandemic have heightened the vulnerability of children and young people to certain types of abuse</a:t>
            </a:r>
            <a:r>
              <a:rPr lang="en-GB" sz="3400" dirty="0">
                <a:latin typeface="NSPCC Regular" panose="020F0503030202060203" pitchFamily="34" charset="0"/>
              </a:rPr>
              <a:t>, for example online abuse, abuse within the home, criminal exploitation and child sexual exploitation.</a:t>
            </a:r>
          </a:p>
          <a:p>
            <a:pPr marL="0" indent="0">
              <a:buNone/>
            </a:pPr>
            <a:endParaRPr lang="en-GB" sz="3400" dirty="0">
              <a:latin typeface="NSPCC Regular" panose="020F0503030202060203" pitchFamily="34" charset="0"/>
            </a:endParaRPr>
          </a:p>
          <a:p>
            <a:pPr marL="0" indent="0">
              <a:buNone/>
            </a:pPr>
            <a:r>
              <a:rPr lang="en-GB" sz="3400" b="1" dirty="0">
                <a:latin typeface="NSPCC Regular" panose="020F0503030202060203" pitchFamily="34" charset="0"/>
              </a:rPr>
              <a:t>Reduction in normal protective services</a:t>
            </a:r>
          </a:p>
          <a:p>
            <a:r>
              <a:rPr lang="en-GB" sz="3400" dirty="0">
                <a:latin typeface="NSPCC Regular" panose="020F0503030202060203" pitchFamily="34" charset="0"/>
              </a:rPr>
              <a:t>There is evidence that </a:t>
            </a:r>
            <a:r>
              <a:rPr lang="en-GB" sz="3400" b="1" dirty="0">
                <a:latin typeface="NSPCC Regular" panose="020F0503030202060203" pitchFamily="34" charset="0"/>
              </a:rPr>
              <a:t>the ‘normal’ safeguards we rely on to protect children and young people have been reduced during the pandemic. </a:t>
            </a:r>
            <a:r>
              <a:rPr lang="en-GB" sz="3400" dirty="0">
                <a:latin typeface="NSPCC Regular" panose="020F0503030202060203" pitchFamily="34" charset="0"/>
              </a:rPr>
              <a:t>However social connections and social support can provide a protective effect for children’s safety and wellbeing.</a:t>
            </a:r>
          </a:p>
          <a:p>
            <a:endParaRPr lang="en-GB" sz="2400" b="1" dirty="0"/>
          </a:p>
          <a:p>
            <a:endParaRPr lang="en-GB" sz="2400" b="1" dirty="0"/>
          </a:p>
        </p:txBody>
      </p:sp>
    </p:spTree>
    <p:extLst>
      <p:ext uri="{BB962C8B-B14F-4D97-AF65-F5344CB8AC3E}">
        <p14:creationId xmlns:p14="http://schemas.microsoft.com/office/powerpoint/2010/main" val="1534627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3142</Words>
  <Application>Microsoft Office PowerPoint</Application>
  <PresentationFormat>Widescreen</PresentationFormat>
  <Paragraphs>195</Paragraphs>
  <Slides>27</Slides>
  <Notes>6</Notes>
  <HiddenSlides>0</HiddenSlides>
  <MMClips>2</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Calibri Light</vt:lpstr>
      <vt:lpstr>NSPCC Regular</vt:lpstr>
      <vt:lpstr>Verdana</vt:lpstr>
      <vt:lpstr>Wingdings</vt:lpstr>
      <vt:lpstr>Office Theme</vt:lpstr>
      <vt:lpstr>1_Office Theme</vt:lpstr>
      <vt:lpstr>1_Office Theme</vt:lpstr>
      <vt:lpstr>Office Theme</vt:lpstr>
      <vt:lpstr>PowerPoint Presentation</vt:lpstr>
      <vt:lpstr>Homepage - Surrey Safeguarding Children Partnership (surreyscp.org.uk) SSCP-Final-Neglect-Strategy-2021-2023-1.pdf (surreyscp.org.uk)  Neglect-Strategy-on-a-page-April-2021.pdf (surreyscp.org.uk) Family Resilience and Early Help - Surrey County Council (surreycc.gov.uk)  </vt:lpstr>
      <vt:lpstr>  Margaret Gallagher  Head of Local Campaigns   </vt:lpstr>
      <vt:lpstr>NSPCC Helpline – increase in contacts 2020/21</vt:lpstr>
      <vt:lpstr>Top concerns for contacting incl. Neglect</vt:lpstr>
      <vt:lpstr>Overall increase and concerns</vt:lpstr>
      <vt:lpstr>  Case Study - Covid Neglect Helpline  </vt:lpstr>
      <vt:lpstr>Case Study - Childline Neglect </vt:lpstr>
      <vt:lpstr> Social isolation and the risk of child abuse during and after the coronavirus pandemic - Key findings  </vt:lpstr>
      <vt:lpstr>NSPCC Policy approach  - our calls</vt:lpstr>
      <vt:lpstr>PowerPoint Presentation</vt:lpstr>
      <vt:lpstr>Neglect Matters</vt:lpstr>
      <vt:lpstr>Learning from Local Reviews</vt:lpstr>
      <vt:lpstr>Three ‘Types’ of Neglect</vt:lpstr>
      <vt:lpstr>Neglect as Cumulative Harm</vt:lpstr>
      <vt:lpstr>Ecological transactional analysis (interacting risk factors) (Brandon et al 2010)</vt:lpstr>
      <vt:lpstr>Defining Neglect – Working Together 2018</vt:lpstr>
      <vt:lpstr>Forms of Neglect Professor Jan Horwath (2007) </vt:lpstr>
      <vt:lpstr>Neglect and Affluence</vt:lpstr>
      <vt:lpstr>Perennial Issues from SCRs/LCSPRS</vt:lpstr>
      <vt:lpstr>PowerPoint Presentation</vt:lpstr>
      <vt:lpstr>GCP2 Project Manager Alex Dave  Graded-Care-Profile2-FAQs.pdf (surreyscp.org.uk)   Neglect Risk Assessment Tools – General Guidance   Graded Care Profile 2: measuring care, helping families - YouTube     </vt:lpstr>
      <vt:lpstr>GCP2 Project Manager Alex Dave</vt:lpstr>
      <vt:lpstr>PowerPoint Presentation</vt:lpstr>
      <vt:lpstr>PowerPoint Presentation</vt:lpstr>
      <vt:lpstr>PowerPoint Presentation</vt:lpstr>
      <vt:lpstr>Olive booking link; https://surreycoun.plateau.com/learning/user/portal.do?siteID=SCA&amp;landingPage=login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Young</dc:creator>
  <cp:lastModifiedBy>Liz Cassini</cp:lastModifiedBy>
  <cp:revision>7</cp:revision>
  <dcterms:created xsi:type="dcterms:W3CDTF">2021-05-28T13:05:42Z</dcterms:created>
  <dcterms:modified xsi:type="dcterms:W3CDTF">2021-06-09T09:42:19Z</dcterms:modified>
</cp:coreProperties>
</file>